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63.xml" ContentType="application/vnd.openxmlformats-officedocument.presentationml.slide+xml"/>
  <Override PartName="/ppt/slides/slide62.xml" ContentType="application/vnd.openxmlformats-officedocument.presentationml.slide+xml"/>
  <Override PartName="/ppt/slides/slide61.xml" ContentType="application/vnd.openxmlformats-officedocument.presentationml.slide+xml"/>
  <Override PartName="/ppt/slides/slide60.xml" ContentType="application/vnd.openxmlformats-officedocument.presentationml.slide+xml"/>
  <Override PartName="/ppt/slides/slide59.xml" ContentType="application/vnd.openxmlformats-officedocument.presentationml.slide+xml"/>
  <Override PartName="/ppt/slides/slide58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69.xml" ContentType="application/vnd.openxmlformats-officedocument.presentationml.slide+xml"/>
  <Override PartName="/ppt/slides/slide68.xml" ContentType="application/vnd.openxmlformats-officedocument.presentationml.slide+xml"/>
  <Override PartName="/ppt/slides/slide67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76" r:id="rId5"/>
    <p:sldId id="280" r:id="rId6"/>
    <p:sldId id="259" r:id="rId7"/>
    <p:sldId id="260" r:id="rId8"/>
    <p:sldId id="316" r:id="rId9"/>
    <p:sldId id="263" r:id="rId10"/>
    <p:sldId id="313" r:id="rId11"/>
    <p:sldId id="314" r:id="rId12"/>
    <p:sldId id="282" r:id="rId13"/>
    <p:sldId id="283" r:id="rId14"/>
    <p:sldId id="307" r:id="rId15"/>
    <p:sldId id="284" r:id="rId16"/>
    <p:sldId id="285" r:id="rId17"/>
    <p:sldId id="318" r:id="rId18"/>
    <p:sldId id="319" r:id="rId19"/>
    <p:sldId id="330" r:id="rId20"/>
    <p:sldId id="331" r:id="rId21"/>
    <p:sldId id="333" r:id="rId22"/>
    <p:sldId id="334" r:id="rId23"/>
    <p:sldId id="335" r:id="rId24"/>
    <p:sldId id="320" r:id="rId25"/>
    <p:sldId id="336" r:id="rId26"/>
    <p:sldId id="337" r:id="rId27"/>
    <p:sldId id="321" r:id="rId28"/>
    <p:sldId id="338" r:id="rId29"/>
    <p:sldId id="344" r:id="rId30"/>
    <p:sldId id="339" r:id="rId31"/>
    <p:sldId id="340" r:id="rId32"/>
    <p:sldId id="341" r:id="rId33"/>
    <p:sldId id="342" r:id="rId34"/>
    <p:sldId id="322" r:id="rId35"/>
    <p:sldId id="345" r:id="rId36"/>
    <p:sldId id="348" r:id="rId37"/>
    <p:sldId id="349" r:id="rId38"/>
    <p:sldId id="346" r:id="rId39"/>
    <p:sldId id="350" r:id="rId40"/>
    <p:sldId id="347" r:id="rId41"/>
    <p:sldId id="351" r:id="rId42"/>
    <p:sldId id="352" r:id="rId43"/>
    <p:sldId id="353" r:id="rId44"/>
    <p:sldId id="354" r:id="rId45"/>
    <p:sldId id="286" r:id="rId46"/>
    <p:sldId id="355" r:id="rId47"/>
    <p:sldId id="356" r:id="rId48"/>
    <p:sldId id="357" r:id="rId49"/>
    <p:sldId id="358" r:id="rId50"/>
    <p:sldId id="359" r:id="rId51"/>
    <p:sldId id="360" r:id="rId52"/>
    <p:sldId id="361" r:id="rId53"/>
    <p:sldId id="317" r:id="rId54"/>
    <p:sldId id="362" r:id="rId55"/>
    <p:sldId id="368" r:id="rId56"/>
    <p:sldId id="363" r:id="rId57"/>
    <p:sldId id="324" r:id="rId58"/>
    <p:sldId id="364" r:id="rId59"/>
    <p:sldId id="365" r:id="rId60"/>
    <p:sldId id="327" r:id="rId61"/>
    <p:sldId id="366" r:id="rId62"/>
    <p:sldId id="367" r:id="rId63"/>
    <p:sldId id="369" r:id="rId64"/>
    <p:sldId id="325" r:id="rId65"/>
    <p:sldId id="370" r:id="rId66"/>
    <p:sldId id="326" r:id="rId67"/>
    <p:sldId id="268" r:id="rId68"/>
    <p:sldId id="328" r:id="rId69"/>
    <p:sldId id="329" r:id="rId7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customXml" Target="../customXml/item2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Lecture 6</a:t>
            </a:r>
          </a:p>
          <a:p>
            <a:pPr algn="ctr">
              <a:buNone/>
            </a:pPr>
            <a:endParaRPr lang="en-US" sz="8000" b="1" i="1" cap="all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0000" b="1" i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verb</a:t>
            </a:r>
            <a:endParaRPr lang="ru-RU" sz="10000" b="1" i="1" cap="all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indent="342900" algn="just">
              <a:buNone/>
            </a:pP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Types of verbs (</a:t>
            </a:r>
            <a:r>
              <a:rPr lang="en-US" sz="5000" u="sng" dirty="0" smtClean="0"/>
              <a:t>the semantic classification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5400" b="1" i="1" dirty="0" err="1" smtClean="0"/>
              <a:t>stative</a:t>
            </a:r>
            <a:r>
              <a:rPr lang="en-US" sz="5400" dirty="0" smtClean="0"/>
              <a:t> and </a:t>
            </a:r>
            <a:r>
              <a:rPr lang="en-US" sz="5400" b="1" i="1" dirty="0" smtClean="0"/>
              <a:t>dynamic</a:t>
            </a:r>
            <a:endParaRPr lang="ru-RU" sz="5400" dirty="0" smtClean="0"/>
          </a:p>
          <a:p>
            <a:r>
              <a:rPr lang="en-US" sz="5400" b="1" i="1" dirty="0" smtClean="0"/>
              <a:t>subjective</a:t>
            </a:r>
            <a:r>
              <a:rPr lang="en-US" sz="5400" dirty="0" smtClean="0"/>
              <a:t> and </a:t>
            </a:r>
            <a:r>
              <a:rPr lang="en-US" sz="5400" b="1" i="1" dirty="0" smtClean="0"/>
              <a:t>objective</a:t>
            </a:r>
            <a:endParaRPr lang="ru-RU" sz="5400" dirty="0" smtClean="0"/>
          </a:p>
          <a:p>
            <a:r>
              <a:rPr lang="en-US" sz="5400" b="1" i="1" dirty="0" smtClean="0"/>
              <a:t>transitive</a:t>
            </a:r>
            <a:r>
              <a:rPr lang="en-US" sz="5400" dirty="0" smtClean="0"/>
              <a:t> and </a:t>
            </a:r>
            <a:r>
              <a:rPr lang="en-US" sz="5400" b="1" i="1" dirty="0" smtClean="0"/>
              <a:t>intransitive</a:t>
            </a:r>
            <a:endParaRPr lang="ru-RU" sz="5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indent="342900" algn="just">
              <a:buNone/>
            </a:pPr>
            <a:r>
              <a:rPr lang="en-US" sz="5500" b="1" dirty="0" smtClean="0">
                <a:latin typeface="Times New Roman" pitchFamily="18" charset="0"/>
                <a:cs typeface="Times New Roman" pitchFamily="18" charset="0"/>
              </a:rPr>
              <a:t>Types of verbs (</a:t>
            </a:r>
            <a:r>
              <a:rPr lang="en-US" sz="5500" b="1" dirty="0" err="1" smtClean="0">
                <a:latin typeface="Times New Roman" pitchFamily="18" charset="0"/>
                <a:cs typeface="Times New Roman" pitchFamily="18" charset="0"/>
              </a:rPr>
              <a:t>aspective</a:t>
            </a:r>
            <a:r>
              <a:rPr lang="en-US" sz="5500" b="1" dirty="0" smtClean="0">
                <a:latin typeface="Times New Roman" pitchFamily="18" charset="0"/>
                <a:cs typeface="Times New Roman" pitchFamily="18" charset="0"/>
              </a:rPr>
              <a:t> classification)</a:t>
            </a:r>
          </a:p>
          <a:p>
            <a:r>
              <a:rPr lang="en-US" sz="6000" dirty="0" smtClean="0"/>
              <a:t>terminative</a:t>
            </a:r>
            <a:endParaRPr lang="ru-RU" sz="6000" dirty="0" smtClean="0"/>
          </a:p>
          <a:p>
            <a:r>
              <a:rPr lang="en-US" sz="6000" dirty="0" smtClean="0"/>
              <a:t>non-</a:t>
            </a:r>
            <a:r>
              <a:rPr lang="en-US" sz="6000" dirty="0" err="1" smtClean="0"/>
              <a:t>termanative</a:t>
            </a:r>
            <a:endParaRPr lang="ru-RU" sz="6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i="1" dirty="0" smtClean="0"/>
              <a:t>Question 3</a:t>
            </a:r>
          </a:p>
          <a:p>
            <a:pPr algn="ctr">
              <a:buNone/>
            </a:pPr>
            <a:r>
              <a:rPr lang="en-US" sz="9600" b="1" i="1" dirty="0" smtClean="0"/>
              <a:t>Grammatical Categories</a:t>
            </a:r>
            <a:endParaRPr lang="ru-RU" sz="10000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i="1" u="sng" dirty="0" smtClean="0">
                <a:latin typeface="Times New Roman" pitchFamily="18" charset="0"/>
                <a:cs typeface="Times New Roman" pitchFamily="18" charset="0"/>
              </a:rPr>
              <a:t>The category of Voice</a:t>
            </a:r>
          </a:p>
          <a:p>
            <a:pPr algn="ctr">
              <a:buNone/>
            </a:pPr>
            <a:endParaRPr lang="en-US" sz="4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dirty="0" smtClean="0"/>
              <a:t>does – is done</a:t>
            </a:r>
          </a:p>
          <a:p>
            <a:pPr algn="ctr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Visited – was visited</a:t>
            </a: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b="1" i="1" dirty="0" smtClean="0"/>
          </a:p>
          <a:p>
            <a:pPr>
              <a:buNone/>
            </a:pPr>
            <a:r>
              <a:rPr lang="en-US" sz="7300" b="1" i="1" dirty="0" smtClean="0"/>
              <a:t>Three more voices</a:t>
            </a:r>
            <a:endParaRPr lang="ru-RU" sz="7300" dirty="0" smtClean="0"/>
          </a:p>
          <a:p>
            <a:r>
              <a:rPr lang="en-US" sz="4400" dirty="0" smtClean="0"/>
              <a:t>the reflexive voice (He cut </a:t>
            </a:r>
            <a:r>
              <a:rPr lang="en-US" sz="4400" b="1" i="1" dirty="0" smtClean="0"/>
              <a:t>himself</a:t>
            </a:r>
            <a:r>
              <a:rPr lang="en-US" sz="4400" dirty="0" smtClean="0"/>
              <a:t> while shaving)</a:t>
            </a:r>
            <a:endParaRPr lang="ru-RU" sz="4400" dirty="0" smtClean="0"/>
          </a:p>
          <a:p>
            <a:r>
              <a:rPr lang="en-US" sz="4400" dirty="0" smtClean="0"/>
              <a:t>the reciprocal voice (expressed with the help of </a:t>
            </a:r>
            <a:r>
              <a:rPr lang="en-US" sz="4400" b="1" i="1" dirty="0" smtClean="0"/>
              <a:t>each other</a:t>
            </a:r>
            <a:r>
              <a:rPr lang="en-US" sz="4400" dirty="0" smtClean="0"/>
              <a:t> and </a:t>
            </a:r>
            <a:r>
              <a:rPr lang="en-US" sz="4400" b="1" i="1" dirty="0" smtClean="0"/>
              <a:t>one another)</a:t>
            </a:r>
            <a:r>
              <a:rPr lang="en-US" sz="4400" dirty="0" smtClean="0"/>
              <a:t>.</a:t>
            </a:r>
            <a:endParaRPr lang="ru-RU" sz="4400" dirty="0" smtClean="0"/>
          </a:p>
          <a:p>
            <a:r>
              <a:rPr lang="en-US" sz="4400" dirty="0" smtClean="0"/>
              <a:t>the neuter (“middle”) voice: </a:t>
            </a:r>
            <a:r>
              <a:rPr lang="en-US" sz="4400" i="1" dirty="0" smtClean="0"/>
              <a:t>The book reads well. The shop closed. </a:t>
            </a:r>
            <a:endParaRPr lang="ru-RU" sz="4400" dirty="0" smtClean="0"/>
          </a:p>
          <a:p>
            <a:endParaRPr lang="ru-RU" sz="5400" dirty="0" smtClean="0"/>
          </a:p>
          <a:p>
            <a:pPr algn="ctr">
              <a:buNone/>
            </a:pPr>
            <a:endParaRPr lang="ru-RU" sz="5000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700" b="1" dirty="0" smtClean="0"/>
              <a:t>The category of aspect</a:t>
            </a:r>
            <a:endParaRPr lang="en-US" sz="7000" dirty="0" smtClean="0"/>
          </a:p>
          <a:p>
            <a:pPr marL="514350" lvl="0" indent="-514350">
              <a:buNone/>
            </a:pPr>
            <a:endParaRPr lang="en-US" sz="7200" b="1" i="1" dirty="0" smtClean="0"/>
          </a:p>
          <a:p>
            <a:pPr marL="514350" lvl="0" indent="-514350">
              <a:buNone/>
            </a:pPr>
            <a:r>
              <a:rPr lang="en-US" sz="7200" b="1" i="1" dirty="0" smtClean="0"/>
              <a:t>wrote – was writing</a:t>
            </a:r>
            <a:r>
              <a:rPr lang="en-US" sz="7200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dirty="0" smtClean="0"/>
              <a:t>The category of order (priority)</a:t>
            </a:r>
          </a:p>
          <a:p>
            <a:pPr algn="ctr">
              <a:buNone/>
            </a:pPr>
            <a:r>
              <a:rPr lang="en-US" sz="8000" b="1" i="1" dirty="0" smtClean="0"/>
              <a:t>Comes – has come</a:t>
            </a:r>
            <a:endParaRPr lang="ru-RU" sz="8000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en-US" sz="6000" b="1" dirty="0" smtClean="0"/>
              <a:t>The category of aspect</a:t>
            </a:r>
            <a:endParaRPr lang="en-US" sz="6000" dirty="0" smtClean="0"/>
          </a:p>
          <a:p>
            <a:pPr algn="ctr">
              <a:buNone/>
            </a:pP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000" dirty="0" smtClean="0"/>
              <a:t>Listens – listen! – would have listened</a:t>
            </a:r>
            <a:endParaRPr lang="ru-RU" sz="5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i="1" dirty="0" smtClean="0"/>
              <a:t>The category of tense</a:t>
            </a:r>
            <a:endParaRPr lang="en-US" sz="6000" dirty="0" smtClean="0"/>
          </a:p>
          <a:p>
            <a:pPr>
              <a:buNone/>
            </a:pPr>
            <a:r>
              <a:rPr lang="en-US" sz="6000" i="1" dirty="0" smtClean="0"/>
              <a:t>1) write – wrote – will write; </a:t>
            </a:r>
          </a:p>
          <a:p>
            <a:pPr>
              <a:buNone/>
            </a:pPr>
            <a:r>
              <a:rPr lang="en-US" sz="6000" i="1" dirty="0" smtClean="0"/>
              <a:t>2) is writing – was writing – will be writing</a:t>
            </a:r>
            <a:endParaRPr lang="ru-RU" sz="6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000" b="1" i="1" u="sng" dirty="0" smtClean="0"/>
              <a:t>Lexical expression of time</a:t>
            </a:r>
            <a:endParaRPr lang="en-US" sz="7000" dirty="0" smtClean="0"/>
          </a:p>
          <a:p>
            <a:pPr>
              <a:buNone/>
            </a:pPr>
            <a:r>
              <a:rPr lang="en-US" sz="7000" i="1" dirty="0" smtClean="0"/>
              <a:t>Yesterday, at 8.20, in 1965, on the 2</a:t>
            </a:r>
            <a:r>
              <a:rPr lang="en-US" sz="7000" i="1" baseline="30000" dirty="0" smtClean="0"/>
              <a:t>nd</a:t>
            </a:r>
            <a:r>
              <a:rPr lang="en-US" sz="7000" i="1" dirty="0" smtClean="0"/>
              <a:t> of June, etc.</a:t>
            </a:r>
            <a:endParaRPr lang="ru-RU" sz="7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100" b="1" dirty="0" smtClean="0">
                <a:latin typeface="Times New Roman" pitchFamily="18" charset="0"/>
                <a:cs typeface="Times New Roman" pitchFamily="18" charset="0"/>
              </a:rPr>
              <a:t>Questions to discuss</a:t>
            </a:r>
          </a:p>
          <a:p>
            <a:pPr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000" dirty="0" smtClean="0"/>
              <a:t>1. What is a verb?</a:t>
            </a:r>
            <a:endParaRPr lang="ru-RU" sz="6000" dirty="0" smtClean="0"/>
          </a:p>
          <a:p>
            <a:r>
              <a:rPr lang="en-US" sz="6000" dirty="0" smtClean="0"/>
              <a:t>2. Classification of verbs.</a:t>
            </a:r>
            <a:endParaRPr lang="ru-RU" sz="6000" dirty="0" smtClean="0"/>
          </a:p>
          <a:p>
            <a:r>
              <a:rPr lang="en-US" sz="6000" dirty="0" smtClean="0"/>
              <a:t>3. Grammatical categories. </a:t>
            </a:r>
            <a:endParaRPr lang="ru-RU" sz="6000" dirty="0" smtClean="0"/>
          </a:p>
          <a:p>
            <a:pPr algn="ctr">
              <a:buNone/>
            </a:pPr>
            <a:endParaRPr lang="ru-RU" sz="9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8000" b="1" i="1" dirty="0" smtClean="0"/>
          </a:p>
          <a:p>
            <a:pPr algn="ctr">
              <a:buNone/>
            </a:pPr>
            <a:r>
              <a:rPr lang="en-US" sz="8000" b="1" i="1" u="sng" dirty="0" smtClean="0"/>
              <a:t>Present</a:t>
            </a:r>
            <a:r>
              <a:rPr lang="en-US" sz="8000" b="1" i="1" dirty="0" smtClean="0"/>
              <a:t> denotes coincidence. </a:t>
            </a:r>
            <a:endParaRPr lang="ru-RU" sz="8000" b="1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r>
              <a:rPr lang="en-US" sz="8000" b="1" i="1" u="sng" dirty="0" smtClean="0"/>
              <a:t>Past</a:t>
            </a:r>
            <a:r>
              <a:rPr lang="en-US" sz="8000" b="1" i="1" dirty="0" smtClean="0"/>
              <a:t> denotes a prior action. </a:t>
            </a:r>
            <a:endParaRPr lang="ru-RU" sz="8000" b="1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en-US" sz="8000" b="1" i="1" u="sng" dirty="0" smtClean="0"/>
              <a:t>Future</a:t>
            </a:r>
            <a:r>
              <a:rPr lang="en-US" sz="8000" b="1" i="1" dirty="0" smtClean="0"/>
              <a:t> denotes a prospective action. </a:t>
            </a:r>
            <a:endParaRPr lang="ru-RU" sz="8000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The use of grammatical tense forms can be </a:t>
            </a:r>
            <a:r>
              <a:rPr lang="en-US" sz="7000" b="1" i="1" u="sng" dirty="0" smtClean="0">
                <a:latin typeface="Times New Roman" pitchFamily="18" charset="0"/>
                <a:cs typeface="Times New Roman" pitchFamily="18" charset="0"/>
              </a:rPr>
              <a:t>absolute</a:t>
            </a: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7000" b="1" i="1" u="sng" dirty="0" smtClean="0">
                <a:latin typeface="Times New Roman" pitchFamily="18" charset="0"/>
                <a:cs typeface="Times New Roman" pitchFamily="18" charset="0"/>
              </a:rPr>
              <a:t>relative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7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lang="en-US" sz="8000" b="1" i="1" dirty="0" smtClean="0"/>
              <a:t>The Category of </a:t>
            </a:r>
            <a:r>
              <a:rPr lang="en-US" sz="8000" b="1" i="1" dirty="0" err="1" smtClean="0"/>
              <a:t>Posteriority</a:t>
            </a:r>
            <a:r>
              <a:rPr lang="en-US" sz="8000" b="1" i="1" dirty="0" smtClean="0"/>
              <a:t> </a:t>
            </a:r>
            <a:endParaRPr lang="ru-RU" sz="8000" b="1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Posteriority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shows if the action is posterior with regard to the moment of speech or some other moment in the past.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Shall come – should come.</a:t>
            </a:r>
          </a:p>
          <a:p>
            <a:pPr algn="ctr">
              <a:buNone/>
            </a:pP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Will be writing – would be writing.</a:t>
            </a:r>
            <a:endParaRPr lang="ru-RU" sz="7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en-US" sz="7000" b="1" i="1" dirty="0" smtClean="0"/>
              <a:t>The category of person </a:t>
            </a:r>
            <a:endParaRPr lang="ru-RU" sz="7000" b="1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en-US" sz="7000" b="1" dirty="0" smtClean="0"/>
              <a:t>Shows the person of the action.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In Russian, it is a system of </a:t>
            </a:r>
            <a:r>
              <a:rPr lang="en-US" sz="8000" b="1" dirty="0" smtClean="0"/>
              <a:t>three-member </a:t>
            </a:r>
            <a:r>
              <a:rPr lang="en-US" sz="8000" dirty="0" smtClean="0"/>
              <a:t>opposition.</a:t>
            </a:r>
            <a:endParaRPr lang="ru-RU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7000" b="1" i="1" u="sng" dirty="0" smtClean="0">
                <a:latin typeface="Times New Roman" pitchFamily="18" charset="0"/>
                <a:cs typeface="Times New Roman" pitchFamily="18" charset="0"/>
              </a:rPr>
              <a:t>Question 1</a:t>
            </a:r>
          </a:p>
          <a:p>
            <a:pPr algn="ctr">
              <a:buNone/>
            </a:pPr>
            <a:r>
              <a:rPr lang="en-US" sz="9000" b="1" i="1" dirty="0" smtClean="0">
                <a:latin typeface="Times New Roman" pitchFamily="18" charset="0"/>
                <a:cs typeface="Times New Roman" pitchFamily="18" charset="0"/>
              </a:rPr>
              <a:t>What is a verb?</a:t>
            </a:r>
          </a:p>
          <a:p>
            <a:pPr algn="ctr">
              <a:buNone/>
            </a:pPr>
            <a:endParaRPr lang="en-US" sz="9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9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en-US" sz="7000" b="1" i="1" dirty="0" smtClean="0"/>
              <a:t>speak – speaks </a:t>
            </a:r>
            <a:r>
              <a:rPr lang="en-US" sz="7000" dirty="0" smtClean="0"/>
              <a:t>(non-3</a:t>
            </a:r>
            <a:r>
              <a:rPr lang="en-US" sz="7000" baseline="30000" dirty="0" smtClean="0"/>
              <a:t>rd</a:t>
            </a:r>
            <a:r>
              <a:rPr lang="en-US" sz="7000" dirty="0" smtClean="0"/>
              <a:t> person vs. 3</a:t>
            </a:r>
            <a:r>
              <a:rPr lang="en-US" sz="7000" baseline="30000" dirty="0" smtClean="0"/>
              <a:t>rd</a:t>
            </a:r>
            <a:r>
              <a:rPr lang="en-US" sz="7000" dirty="0" smtClean="0"/>
              <a:t> person singular)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000" b="1" i="1" dirty="0" smtClean="0"/>
              <a:t>am – is </a:t>
            </a:r>
          </a:p>
          <a:p>
            <a:pPr>
              <a:buNone/>
            </a:pPr>
            <a:r>
              <a:rPr lang="en-US" sz="7000" dirty="0" smtClean="0"/>
              <a:t>(1</a:t>
            </a:r>
            <a:r>
              <a:rPr lang="en-US" sz="7000" baseline="30000" dirty="0" smtClean="0"/>
              <a:t>st</a:t>
            </a:r>
            <a:r>
              <a:rPr lang="en-US" sz="7000" dirty="0" smtClean="0"/>
              <a:t> person singular vs. 3</a:t>
            </a:r>
            <a:r>
              <a:rPr lang="en-US" sz="7000" baseline="30000" dirty="0" smtClean="0"/>
              <a:t>rd</a:t>
            </a:r>
            <a:r>
              <a:rPr lang="en-US" sz="7000" dirty="0" smtClean="0"/>
              <a:t> person singular)</a:t>
            </a:r>
            <a:endParaRPr lang="ru-RU" sz="7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7000" b="1" i="1" dirty="0" smtClean="0"/>
          </a:p>
          <a:p>
            <a:pPr algn="ctr">
              <a:buNone/>
            </a:pPr>
            <a:r>
              <a:rPr lang="en-US" sz="7000" b="1" i="1" dirty="0" smtClean="0"/>
              <a:t>There are no person distinctions in the past.</a:t>
            </a:r>
            <a:endParaRPr lang="ru-RU" sz="7000" b="1" i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7000" b="1" i="1" dirty="0" smtClean="0"/>
              <a:t>In the Future</a:t>
            </a:r>
          </a:p>
          <a:p>
            <a:pPr algn="ctr">
              <a:buNone/>
            </a:pPr>
            <a:r>
              <a:rPr lang="en-US" sz="7000" dirty="0" smtClean="0"/>
              <a:t>Shall come – will come</a:t>
            </a:r>
          </a:p>
          <a:p>
            <a:pPr algn="ctr">
              <a:buNone/>
            </a:pPr>
            <a:r>
              <a:rPr lang="en-US" sz="7000" dirty="0" smtClean="0"/>
              <a:t>Should come – would come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i="1" dirty="0" smtClean="0"/>
              <a:t>The category of number</a:t>
            </a:r>
            <a:endParaRPr lang="ru-RU" sz="8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Shows if the doer of the action is one or more than one.</a:t>
            </a:r>
            <a:endParaRPr lang="ru-RU" sz="7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000" dirty="0" smtClean="0"/>
              <a:t>The category of number is a two-member opposition.</a:t>
            </a:r>
          </a:p>
          <a:p>
            <a:pPr algn="ctr">
              <a:buNone/>
            </a:pPr>
            <a:endParaRPr lang="ru-RU" sz="7000" b="1" i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i="1" dirty="0" smtClean="0"/>
              <a:t>Was – were</a:t>
            </a:r>
          </a:p>
          <a:p>
            <a:pPr algn="ctr">
              <a:buNone/>
            </a:pPr>
            <a:r>
              <a:rPr lang="en-US" sz="8000" b="1" i="1" dirty="0" smtClean="0"/>
              <a:t>Write – writes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7000" dirty="0" smtClean="0"/>
              <a:t>Number is mainly about the present tense.</a:t>
            </a:r>
          </a:p>
          <a:p>
            <a:pPr algn="ctr">
              <a:buNone/>
            </a:pPr>
            <a:r>
              <a:rPr lang="en-US" sz="7000" b="1" i="1" dirty="0" smtClean="0"/>
              <a:t>Show – shows </a:t>
            </a:r>
            <a:endParaRPr lang="ru-RU" sz="7000" b="1" i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7000" dirty="0" smtClean="0"/>
              <a:t>The category of number is usually blended with person:</a:t>
            </a:r>
          </a:p>
          <a:p>
            <a:pPr>
              <a:buNone/>
            </a:pPr>
            <a:r>
              <a:rPr lang="en-US" sz="7000" b="1" dirty="0" smtClean="0"/>
              <a:t>Am – are </a:t>
            </a:r>
          </a:p>
          <a:p>
            <a:pPr>
              <a:buNone/>
            </a:pPr>
            <a:r>
              <a:rPr lang="en-US" sz="7000" b="1" dirty="0" smtClean="0"/>
              <a:t>Is – are  </a:t>
            </a:r>
            <a:endParaRPr lang="ru-RU" sz="7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6000" dirty="0" smtClean="0"/>
              <a:t>1) its </a:t>
            </a:r>
            <a:r>
              <a:rPr lang="en-US" sz="6000" dirty="0" err="1" smtClean="0"/>
              <a:t>lexico</a:t>
            </a:r>
            <a:r>
              <a:rPr lang="en-US" sz="6000" dirty="0" smtClean="0"/>
              <a:t>-grammatical meaning is …;</a:t>
            </a:r>
            <a:endParaRPr lang="ru-RU" sz="6000" dirty="0" smtClean="0"/>
          </a:p>
          <a:p>
            <a:pPr>
              <a:buNone/>
            </a:pPr>
            <a:r>
              <a:rPr lang="en-US" sz="6000" dirty="0" smtClean="0"/>
              <a:t>2) typical morphemes are: -</a:t>
            </a:r>
            <a:r>
              <a:rPr lang="en-US" sz="6000" dirty="0" err="1" smtClean="0"/>
              <a:t>ize</a:t>
            </a:r>
            <a:r>
              <a:rPr lang="en-US" sz="6000" dirty="0" smtClean="0"/>
              <a:t>, -en, -</a:t>
            </a:r>
            <a:r>
              <a:rPr lang="en-US" sz="6000" dirty="0" err="1" smtClean="0"/>
              <a:t>ify</a:t>
            </a:r>
            <a:r>
              <a:rPr lang="en-US" sz="6000" dirty="0" smtClean="0"/>
              <a:t>; re-, under-, over; word-morphemes up, down, off, in, out, etc.;</a:t>
            </a:r>
            <a:endParaRPr lang="ru-RU" sz="6000" dirty="0" smtClean="0"/>
          </a:p>
          <a:p>
            <a:pPr>
              <a:buNone/>
            </a:pPr>
            <a:r>
              <a:rPr lang="en-US" sz="6400" dirty="0" smtClean="0"/>
              <a:t>3) its grammatical categories are…;</a:t>
            </a:r>
          </a:p>
          <a:p>
            <a:pPr>
              <a:buNone/>
            </a:pPr>
            <a:r>
              <a:rPr lang="en-US" sz="6400" dirty="0" smtClean="0"/>
              <a:t>4) combinability with nouns and adverbs;</a:t>
            </a:r>
          </a:p>
          <a:p>
            <a:pPr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6400" dirty="0" smtClean="0"/>
              <a:t>its syntactical function is mainly of the predicate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i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7000" dirty="0" smtClean="0"/>
              <a:t>Some verbs don’t distinguish the number at all, e.g. modal verbs (can, must, etc.).</a:t>
            </a:r>
            <a:endParaRPr lang="ru-RU" sz="7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000" b="1" i="1" dirty="0" smtClean="0"/>
              <a:t>THE VERBIDS </a:t>
            </a:r>
          </a:p>
          <a:p>
            <a:pPr algn="ctr">
              <a:buNone/>
            </a:pPr>
            <a:r>
              <a:rPr lang="en-US" sz="7000" b="1" i="1" dirty="0" smtClean="0"/>
              <a:t>(NON-FINITES, VERBALS)</a:t>
            </a:r>
            <a:endParaRPr lang="ru-RU" sz="7000" b="1" i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000" b="1" i="1" dirty="0" smtClean="0"/>
              <a:t>Non-finite verbs </a:t>
            </a:r>
            <a:r>
              <a:rPr lang="en-US" sz="7000" dirty="0" smtClean="0"/>
              <a:t>are verbs that have only 3 grammatical categories: </a:t>
            </a:r>
            <a:r>
              <a:rPr lang="en-US" sz="7000" b="1" i="1" dirty="0" smtClean="0"/>
              <a:t>voice, order and aspect</a:t>
            </a:r>
            <a:r>
              <a:rPr lang="en-US" sz="7000" dirty="0" smtClean="0"/>
              <a:t>.</a:t>
            </a:r>
            <a:endParaRPr lang="ru-RU" sz="7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Finites serve to express </a:t>
            </a:r>
            <a:r>
              <a:rPr lang="en-US" sz="7000" b="1" i="1" u="sng" dirty="0" smtClean="0">
                <a:latin typeface="Times New Roman" pitchFamily="18" charset="0"/>
                <a:cs typeface="Times New Roman" pitchFamily="18" charset="0"/>
              </a:rPr>
              <a:t>a primary predication</a:t>
            </a: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Non-finites serve to express </a:t>
            </a:r>
            <a:r>
              <a:rPr lang="en-US" sz="7000" b="1" i="1" u="sng" dirty="0" smtClean="0">
                <a:latin typeface="Times New Roman" pitchFamily="18" charset="0"/>
                <a:cs typeface="Times New Roman" pitchFamily="18" charset="0"/>
              </a:rPr>
              <a:t>a secondary predication.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8000" b="1" i="1" dirty="0" smtClean="0"/>
          </a:p>
          <a:p>
            <a:pPr algn="ctr">
              <a:buNone/>
            </a:pPr>
            <a:r>
              <a:rPr lang="en-US" sz="8000" b="1" i="1" dirty="0" smtClean="0"/>
              <a:t>The Infinitive </a:t>
            </a:r>
            <a:endParaRPr lang="ru-RU" sz="8000" b="1" i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6000" dirty="0" smtClean="0"/>
          </a:p>
          <a:p>
            <a:pPr>
              <a:buNone/>
            </a:pPr>
            <a:r>
              <a:rPr lang="en-US" sz="6000" dirty="0" smtClean="0"/>
              <a:t>1) its </a:t>
            </a:r>
            <a:r>
              <a:rPr lang="en-US" sz="6000" dirty="0" err="1" smtClean="0"/>
              <a:t>lexico</a:t>
            </a:r>
            <a:r>
              <a:rPr lang="en-US" sz="6000" dirty="0" smtClean="0"/>
              <a:t>-gram. meaning is …;</a:t>
            </a:r>
            <a:endParaRPr lang="ru-RU" sz="6000" dirty="0" smtClean="0"/>
          </a:p>
          <a:p>
            <a:pPr>
              <a:buNone/>
            </a:pPr>
            <a:r>
              <a:rPr lang="en-US" sz="6000" dirty="0" smtClean="0"/>
              <a:t>2) special affixes are;</a:t>
            </a:r>
            <a:endParaRPr lang="ru-RU" sz="6000" dirty="0" smtClean="0"/>
          </a:p>
          <a:p>
            <a:pPr>
              <a:buNone/>
            </a:pPr>
            <a:r>
              <a:rPr lang="en-US" sz="6000" dirty="0" smtClean="0"/>
              <a:t>3) its gram. categories are …;</a:t>
            </a:r>
            <a:endParaRPr lang="ru-RU" sz="6000" dirty="0" smtClean="0"/>
          </a:p>
          <a:p>
            <a:pPr>
              <a:buNone/>
            </a:pPr>
            <a:r>
              <a:rPr lang="en-US" sz="6000" dirty="0" smtClean="0"/>
              <a:t>4) it combines with …;</a:t>
            </a:r>
            <a:endParaRPr lang="ru-RU" sz="6000" dirty="0" smtClean="0"/>
          </a:p>
          <a:p>
            <a:pPr>
              <a:buNone/>
            </a:pPr>
            <a:r>
              <a:rPr lang="en-US" sz="6000" dirty="0" smtClean="0"/>
              <a:t>5) its syntactical functions are ….</a:t>
            </a:r>
            <a:endParaRPr lang="ru-RU" sz="6000" dirty="0" smtClean="0"/>
          </a:p>
          <a:p>
            <a:endParaRPr lang="ru-RU" sz="6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000" b="1" dirty="0" smtClean="0"/>
              <a:t>1) its </a:t>
            </a:r>
            <a:r>
              <a:rPr lang="en-US" sz="7000" b="1" dirty="0" err="1" smtClean="0"/>
              <a:t>lexico-gramm</a:t>
            </a:r>
            <a:r>
              <a:rPr lang="en-US" sz="7000" b="1" dirty="0" smtClean="0"/>
              <a:t>. meaning is </a:t>
            </a:r>
            <a:r>
              <a:rPr lang="en-US" sz="7000" b="1" i="1" dirty="0" smtClean="0"/>
              <a:t>“process” and “action” viewed as substance</a:t>
            </a:r>
            <a:r>
              <a:rPr lang="en-US" sz="7000" b="1" dirty="0" smtClean="0"/>
              <a:t>;</a:t>
            </a:r>
            <a:endParaRPr lang="ru-RU" sz="70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7000" b="1" dirty="0" smtClean="0"/>
              <a:t>2) “to” is a word-morpheme (called a particle by tradition): </a:t>
            </a:r>
            <a:r>
              <a:rPr lang="en-US" sz="7000" b="1" i="1" dirty="0" smtClean="0"/>
              <a:t>to + infinitive is an analytical form</a:t>
            </a:r>
            <a:r>
              <a:rPr lang="en-US" sz="7000" b="1" dirty="0" smtClean="0"/>
              <a:t>;</a:t>
            </a:r>
            <a:endParaRPr lang="ru-RU" sz="70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000" b="1" dirty="0" smtClean="0"/>
              <a:t>3) its grammatical categories are </a:t>
            </a:r>
            <a:r>
              <a:rPr lang="en-US" sz="7000" b="1" i="1" dirty="0" smtClean="0"/>
              <a:t>voice, aspect and order</a:t>
            </a:r>
            <a:r>
              <a:rPr lang="en-US" sz="7000" b="1" dirty="0" smtClean="0"/>
              <a:t>;</a:t>
            </a:r>
            <a:endParaRPr lang="ru-RU" sz="70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000" dirty="0" smtClean="0"/>
              <a:t>4) infinitives are combined with other words like nouns and verbs;</a:t>
            </a:r>
            <a:endParaRPr lang="ru-RU" sz="7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i="1" u="sng" dirty="0" smtClean="0">
                <a:latin typeface="Times New Roman" pitchFamily="18" charset="0"/>
                <a:cs typeface="Times New Roman" pitchFamily="18" charset="0"/>
              </a:rPr>
              <a:t>Question 2</a:t>
            </a:r>
          </a:p>
          <a:p>
            <a:pPr algn="ctr">
              <a:buNone/>
            </a:pP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Classification of verbs</a:t>
            </a:r>
          </a:p>
          <a:p>
            <a:pPr algn="ctr">
              <a:buNone/>
            </a:pPr>
            <a:endParaRPr lang="en-US" sz="7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000" dirty="0" smtClean="0"/>
              <a:t>5) its syntactical functions are subject, predicative, object, attribute, adverbial modifier.</a:t>
            </a:r>
            <a:endParaRPr lang="ru-RU" sz="7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8000" i="1" dirty="0" smtClean="0"/>
              <a:t>I hate </a:t>
            </a:r>
            <a:r>
              <a:rPr lang="en-US" sz="8000" b="1" i="1" dirty="0" smtClean="0"/>
              <a:t>to ask </a:t>
            </a:r>
            <a:r>
              <a:rPr lang="en-US" sz="8000" i="1" dirty="0" smtClean="0"/>
              <a:t>people such questions.</a:t>
            </a:r>
            <a:endParaRPr lang="ru-RU" sz="8000" i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7000" b="1" dirty="0" smtClean="0"/>
              <a:t>Special types of the Infinitive:</a:t>
            </a:r>
          </a:p>
          <a:p>
            <a:pPr>
              <a:buFontTx/>
              <a:buChar char="-"/>
            </a:pPr>
            <a:r>
              <a:rPr lang="en-US" sz="7000" dirty="0" smtClean="0"/>
              <a:t>The split infinitive;</a:t>
            </a:r>
          </a:p>
          <a:p>
            <a:pPr>
              <a:buFontTx/>
              <a:buChar char="-"/>
            </a:pPr>
            <a:r>
              <a:rPr lang="en-US" sz="7000" dirty="0" smtClean="0"/>
              <a:t>the bare infinitive;</a:t>
            </a:r>
          </a:p>
          <a:p>
            <a:pPr>
              <a:buFontTx/>
              <a:buChar char="-"/>
            </a:pPr>
            <a:r>
              <a:rPr lang="en-US" sz="7000" dirty="0" smtClean="0"/>
              <a:t>the perfect infinitive.</a:t>
            </a:r>
            <a:endParaRPr lang="ru-RU" sz="7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8000" b="1" i="1" dirty="0" smtClean="0"/>
              <a:t>The Grammatical Paradigm</a:t>
            </a:r>
          </a:p>
          <a:p>
            <a:pPr>
              <a:buNone/>
            </a:pPr>
            <a:r>
              <a:rPr lang="en-US" sz="8000" i="1" dirty="0" smtClean="0"/>
              <a:t>to take — to be taking – </a:t>
            </a:r>
            <a:endParaRPr lang="ru-RU" sz="8000" i="1" dirty="0" smtClean="0"/>
          </a:p>
          <a:p>
            <a:pPr>
              <a:buNone/>
            </a:pPr>
            <a:r>
              <a:rPr lang="en-US" sz="8000" i="1" dirty="0" smtClean="0"/>
              <a:t>to have taken — to have been taking – </a:t>
            </a:r>
            <a:endParaRPr lang="ru-RU" sz="8000" i="1" dirty="0" smtClean="0"/>
          </a:p>
          <a:p>
            <a:pPr>
              <a:buNone/>
            </a:pPr>
            <a:r>
              <a:rPr lang="en-US" sz="8000" i="1" dirty="0" smtClean="0"/>
              <a:t>to be taken —</a:t>
            </a:r>
            <a:r>
              <a:rPr lang="en-US" sz="8000" i="1" u="sng" dirty="0" smtClean="0"/>
              <a:t>to be being taken </a:t>
            </a:r>
            <a:r>
              <a:rPr lang="en-US" sz="8000" i="1" dirty="0" smtClean="0"/>
              <a:t>– </a:t>
            </a:r>
            <a:endParaRPr lang="ru-RU" sz="8000" i="1" dirty="0" smtClean="0"/>
          </a:p>
          <a:p>
            <a:pPr>
              <a:buNone/>
            </a:pPr>
            <a:r>
              <a:rPr lang="en-US" sz="8000" i="1" dirty="0" smtClean="0"/>
              <a:t>to have been taken — </a:t>
            </a:r>
            <a:r>
              <a:rPr lang="en-US" sz="8000" i="1" u="sng" dirty="0" smtClean="0"/>
              <a:t>to have been being taken</a:t>
            </a:r>
            <a:endParaRPr lang="ru-RU" sz="8000" i="1" u="sng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8000" b="1" i="1" dirty="0" smtClean="0"/>
          </a:p>
          <a:p>
            <a:pPr algn="ctr">
              <a:buNone/>
            </a:pPr>
            <a:r>
              <a:rPr lang="en-US" sz="8000" b="1" i="1" dirty="0" smtClean="0"/>
              <a:t>The Participle</a:t>
            </a:r>
            <a:endParaRPr lang="ru-RU" sz="8000" b="1" i="1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/>
              <a:t>P. I usually denotes simultaneity (</a:t>
            </a:r>
            <a:r>
              <a:rPr lang="en-US" sz="4000" b="1" i="1" dirty="0" smtClean="0"/>
              <a:t>a child loving his mother</a:t>
            </a:r>
            <a:r>
              <a:rPr lang="en-US" sz="4000" b="1" dirty="0" smtClean="0"/>
              <a:t>);</a:t>
            </a:r>
          </a:p>
          <a:p>
            <a:pPr>
              <a:buNone/>
            </a:pPr>
            <a:r>
              <a:rPr lang="en-US" sz="4000" b="1" dirty="0" smtClean="0"/>
              <a:t>P. II – priority (</a:t>
            </a:r>
            <a:r>
              <a:rPr lang="en-US" sz="4000" b="1" i="1" dirty="0" smtClean="0"/>
              <a:t>the text translated by John</a:t>
            </a:r>
            <a:r>
              <a:rPr lang="en-US" sz="4000" b="1" dirty="0" smtClean="0"/>
              <a:t>);</a:t>
            </a:r>
          </a:p>
          <a:p>
            <a:pPr>
              <a:buNone/>
            </a:pPr>
            <a:r>
              <a:rPr lang="en-US" sz="4000" b="1" dirty="0" smtClean="0"/>
              <a:t>P. I is mostly used to modify nouns and verbs (</a:t>
            </a:r>
            <a:r>
              <a:rPr lang="en-US" sz="4000" b="1" i="1" dirty="0" smtClean="0"/>
              <a:t>Smiling, he entered the room. Her smiling face …</a:t>
            </a:r>
            <a:r>
              <a:rPr lang="en-US" sz="4000" b="1" dirty="0" smtClean="0"/>
              <a:t>)</a:t>
            </a:r>
          </a:p>
          <a:p>
            <a:pPr>
              <a:buNone/>
            </a:pPr>
            <a:r>
              <a:rPr lang="en-US" sz="4000" b="1" dirty="0" smtClean="0"/>
              <a:t>P. II is mostly used to modify nouns (and their substitutes): </a:t>
            </a:r>
            <a:r>
              <a:rPr lang="en-US" sz="4000" b="1" i="1" dirty="0" smtClean="0"/>
              <a:t>my forgotten friend, he was buried</a:t>
            </a:r>
            <a:r>
              <a:rPr lang="en-US" sz="4000" b="1" dirty="0" smtClean="0"/>
              <a:t>.</a:t>
            </a:r>
            <a:endParaRPr lang="ru-RU" sz="4000" b="1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5500" dirty="0" smtClean="0"/>
              <a:t>1) its </a:t>
            </a:r>
            <a:r>
              <a:rPr lang="en-US" sz="5500" dirty="0" err="1" smtClean="0"/>
              <a:t>lexico</a:t>
            </a:r>
            <a:r>
              <a:rPr lang="en-US" sz="5500" dirty="0" smtClean="0"/>
              <a:t>-gram. meaning is …;</a:t>
            </a:r>
            <a:endParaRPr lang="ru-RU" sz="5500" dirty="0" smtClean="0"/>
          </a:p>
          <a:p>
            <a:pPr>
              <a:buNone/>
            </a:pPr>
            <a:r>
              <a:rPr lang="en-US" sz="5500" dirty="0" smtClean="0"/>
              <a:t>2) special affixes are;</a:t>
            </a:r>
            <a:endParaRPr lang="ru-RU" sz="5500" dirty="0" smtClean="0"/>
          </a:p>
          <a:p>
            <a:pPr>
              <a:buNone/>
            </a:pPr>
            <a:r>
              <a:rPr lang="en-US" sz="5500" dirty="0" smtClean="0"/>
              <a:t>3) its gram. categories are …;</a:t>
            </a:r>
            <a:endParaRPr lang="ru-RU" sz="5500" dirty="0" smtClean="0"/>
          </a:p>
          <a:p>
            <a:pPr>
              <a:buNone/>
            </a:pPr>
            <a:r>
              <a:rPr lang="en-US" sz="5500" dirty="0" smtClean="0"/>
              <a:t>4) it combines with …;</a:t>
            </a:r>
            <a:endParaRPr lang="ru-RU" sz="5500" dirty="0" smtClean="0"/>
          </a:p>
          <a:p>
            <a:pPr>
              <a:buNone/>
            </a:pPr>
            <a:r>
              <a:rPr lang="en-US" sz="5500" dirty="0" smtClean="0"/>
              <a:t>5) its syntactical functions are ….</a:t>
            </a:r>
            <a:endParaRPr lang="ru-RU" sz="55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000" dirty="0" smtClean="0"/>
              <a:t>1) its </a:t>
            </a:r>
            <a:r>
              <a:rPr lang="en-US" sz="7000" dirty="0" err="1" smtClean="0"/>
              <a:t>lexico</a:t>
            </a:r>
            <a:r>
              <a:rPr lang="en-US" sz="7000" dirty="0" smtClean="0"/>
              <a:t>-grammatical meaning is a qualifying action;</a:t>
            </a:r>
            <a:endParaRPr lang="ru-RU" sz="7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en-US" sz="7000" dirty="0" smtClean="0"/>
              <a:t>2) special suffixes: - </a:t>
            </a:r>
            <a:r>
              <a:rPr lang="en-US" sz="7000" dirty="0" err="1" smtClean="0"/>
              <a:t>ing</a:t>
            </a:r>
            <a:r>
              <a:rPr lang="en-US" sz="7000" dirty="0" smtClean="0"/>
              <a:t>, - (e)d; internal inflexion or a zero inflexion (P. II);</a:t>
            </a:r>
            <a:endParaRPr lang="ru-RU" sz="7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en-US" sz="7000" dirty="0" smtClean="0"/>
              <a:t>3) its grammatical categories are voice and order;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42900" algn="just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Types of verbs (</a:t>
            </a:r>
            <a:r>
              <a:rPr lang="en-US" sz="5400" u="sng" dirty="0" smtClean="0"/>
              <a:t>categorical classification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5400" b="1" i="1" dirty="0" smtClean="0"/>
              <a:t>finite verbs</a:t>
            </a:r>
            <a:r>
              <a:rPr lang="en-US" sz="5400" dirty="0" smtClean="0"/>
              <a:t> and </a:t>
            </a:r>
            <a:r>
              <a:rPr lang="en-US" sz="5400" b="1" i="1" dirty="0" smtClean="0"/>
              <a:t>non-finite verbs (</a:t>
            </a:r>
            <a:r>
              <a:rPr lang="en-US" sz="5400" b="1" i="1" dirty="0" err="1" smtClean="0"/>
              <a:t>verbals</a:t>
            </a:r>
            <a:r>
              <a:rPr lang="en-US" sz="5400" b="1" i="1" dirty="0" smtClean="0"/>
              <a:t>, </a:t>
            </a:r>
            <a:r>
              <a:rPr lang="en-US" sz="5400" b="1" i="1" dirty="0" err="1" smtClean="0"/>
              <a:t>verbids</a:t>
            </a:r>
            <a:r>
              <a:rPr lang="en-US" sz="5400" b="1" i="1" dirty="0" smtClean="0"/>
              <a:t>)</a:t>
            </a: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7000" b="1" i="1" u="sng" dirty="0" smtClean="0"/>
              <a:t>Grammatical paradigm of Participle 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6000" b="1" i="1" dirty="0" smtClean="0"/>
              <a:t>Writing, being written, having written, having been written </a:t>
            </a:r>
            <a:endParaRPr lang="ru-RU" sz="6000" b="1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000" dirty="0" smtClean="0"/>
              <a:t>4) Participles are combined like verbs and adjectives;</a:t>
            </a:r>
            <a:endParaRPr lang="ru-RU" sz="70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7000" dirty="0" smtClean="0"/>
              <a:t>5) its syntactical functions are attribute, predicative, adverbial complement.</a:t>
            </a:r>
            <a:endParaRPr lang="ru-RU" sz="7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5000" b="1" dirty="0" err="1" smtClean="0"/>
              <a:t>Adjectivazation</a:t>
            </a:r>
            <a:r>
              <a:rPr lang="en-US" sz="5000" b="1" dirty="0" smtClean="0"/>
              <a:t> of participles: </a:t>
            </a:r>
          </a:p>
          <a:p>
            <a:pPr>
              <a:buNone/>
            </a:pPr>
            <a:r>
              <a:rPr lang="en-US" sz="5000" i="1" dirty="0" smtClean="0"/>
              <a:t>Standing water, a charming woman, written work, fallen angel.</a:t>
            </a:r>
          </a:p>
          <a:p>
            <a:pPr>
              <a:buNone/>
            </a:pPr>
            <a:endParaRPr lang="en-US" sz="5000" b="1" dirty="0" smtClean="0"/>
          </a:p>
          <a:p>
            <a:pPr>
              <a:buNone/>
            </a:pPr>
            <a:r>
              <a:rPr lang="en-US" sz="5000" b="1" dirty="0" err="1" smtClean="0"/>
              <a:t>Substantivization</a:t>
            </a:r>
            <a:r>
              <a:rPr lang="en-US" sz="5000" b="1" dirty="0" smtClean="0"/>
              <a:t> of participles:</a:t>
            </a:r>
          </a:p>
          <a:p>
            <a:pPr>
              <a:buNone/>
            </a:pPr>
            <a:r>
              <a:rPr lang="en-US" sz="5000" i="1" dirty="0" smtClean="0"/>
              <a:t>The accused, the wounded, the deceased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Gerund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1) its </a:t>
            </a:r>
            <a:r>
              <a:rPr lang="en-US" sz="4000" dirty="0" err="1" smtClean="0"/>
              <a:t>lexico</a:t>
            </a:r>
            <a:r>
              <a:rPr lang="en-US" sz="4000" dirty="0" smtClean="0"/>
              <a:t>-grammatical meaning is …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2) a special morpheme: - </a:t>
            </a:r>
            <a:r>
              <a:rPr lang="en-US" sz="4000" dirty="0" err="1" smtClean="0"/>
              <a:t>ing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3) its grammatical categories are voice and order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4) gerunds are combined like verbs and nouns.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5) syntactical functions of the gerund:… </a:t>
            </a:r>
            <a:endParaRPr lang="ru-RU" sz="40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6000" i="1" dirty="0" smtClean="0"/>
              <a:t>His main occupation is </a:t>
            </a:r>
            <a:r>
              <a:rPr lang="en-US" sz="6000" b="1" i="1" dirty="0" smtClean="0"/>
              <a:t>fishing</a:t>
            </a:r>
            <a:r>
              <a:rPr lang="en-US" sz="6000" i="1" dirty="0" smtClean="0"/>
              <a:t>.</a:t>
            </a:r>
          </a:p>
          <a:p>
            <a:pPr>
              <a:buNone/>
            </a:pPr>
            <a:r>
              <a:rPr lang="en-US" sz="6000" i="1" dirty="0" smtClean="0"/>
              <a:t> Don't approve of the idea </a:t>
            </a:r>
            <a:r>
              <a:rPr lang="en-US" sz="6000" b="1" i="1" dirty="0" smtClean="0"/>
              <a:t>of his being sent there.</a:t>
            </a:r>
          </a:p>
          <a:p>
            <a:pPr>
              <a:buNone/>
            </a:pPr>
            <a:r>
              <a:rPr lang="en-US" sz="6000" i="1" dirty="0" smtClean="0"/>
              <a:t>Brush you teeth </a:t>
            </a:r>
            <a:r>
              <a:rPr lang="en-US" sz="6000" b="1" i="1" dirty="0" smtClean="0"/>
              <a:t>before going to bed.</a:t>
            </a:r>
          </a:p>
          <a:p>
            <a:pPr>
              <a:buNone/>
            </a:pPr>
            <a:r>
              <a:rPr lang="en-US" sz="6000" b="1" i="1" dirty="0" smtClean="0"/>
              <a:t>After analyzing these data </a:t>
            </a:r>
            <a:r>
              <a:rPr lang="en-US" sz="6000" i="1" dirty="0" smtClean="0"/>
              <a:t>we changed our opinion.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000" b="1" i="1" u="sng" dirty="0" smtClean="0"/>
              <a:t>Grammatical paradigm of the gerund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7000" b="1" i="1" dirty="0" smtClean="0"/>
              <a:t>Taking, being taken, having taken, having been taken </a:t>
            </a:r>
            <a:endParaRPr lang="ru-RU" sz="7000" b="1" i="1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6500" b="1" i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r>
              <a:rPr lang="ru-RU" sz="65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6500" b="1" i="1" smtClean="0">
                <a:latin typeface="Times New Roman" pitchFamily="18" charset="0"/>
                <a:cs typeface="Times New Roman" pitchFamily="18" charset="0"/>
              </a:rPr>
              <a:t>test</a:t>
            </a:r>
            <a:endParaRPr lang="en-US" sz="65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The English verb has</a:t>
            </a:r>
          </a:p>
          <a:p>
            <a:pPr>
              <a:buNone/>
            </a:pP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? grammatical categories.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The English gerund has ? grammatical categories.</a:t>
            </a:r>
            <a:endParaRPr lang="en-US" sz="6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500" b="1" dirty="0" smtClean="0"/>
              <a:t>Participle I has ? grammatical categories.</a:t>
            </a:r>
            <a:endParaRPr lang="ru-RU" sz="65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indent="342900" algn="just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Types of verbs (</a:t>
            </a:r>
            <a:r>
              <a:rPr lang="en-US" sz="5400" u="sng" dirty="0" smtClean="0"/>
              <a:t>morphological classification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5400" b="1" i="1" dirty="0" smtClean="0"/>
              <a:t>simple </a:t>
            </a:r>
            <a:endParaRPr lang="ru-RU" sz="5400" dirty="0" smtClean="0"/>
          </a:p>
          <a:p>
            <a:r>
              <a:rPr lang="en-US" sz="5400" b="1" i="1" dirty="0" smtClean="0"/>
              <a:t>derivative </a:t>
            </a:r>
            <a:endParaRPr lang="ru-RU" sz="5400" dirty="0" smtClean="0"/>
          </a:p>
          <a:p>
            <a:r>
              <a:rPr lang="en-US" sz="5400" b="1" i="1" dirty="0" smtClean="0"/>
              <a:t>compound</a:t>
            </a:r>
            <a:r>
              <a:rPr lang="en-US" sz="5400" dirty="0" smtClean="0"/>
              <a:t> </a:t>
            </a:r>
            <a:endParaRPr lang="ru-RU" sz="5400" dirty="0" smtClean="0"/>
          </a:p>
          <a:p>
            <a:r>
              <a:rPr lang="en-US" sz="5400" b="1" i="1" dirty="0" smtClean="0"/>
              <a:t>composite</a:t>
            </a:r>
            <a:r>
              <a:rPr lang="en-US" sz="5400" dirty="0" smtClean="0"/>
              <a:t> </a:t>
            </a:r>
            <a:endParaRPr lang="ru-RU" sz="5400" dirty="0" smtClean="0"/>
          </a:p>
          <a:p>
            <a:pPr indent="342900" algn="just">
              <a:buNone/>
            </a:pP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5500" b="1" u="sng" dirty="0" smtClean="0"/>
              <a:t>Types of verbs (formal/historic classification)</a:t>
            </a:r>
            <a:endParaRPr lang="ru-RU" sz="5500" b="1" dirty="0" smtClean="0"/>
          </a:p>
          <a:p>
            <a:pPr>
              <a:buNone/>
            </a:pPr>
            <a:r>
              <a:rPr lang="en-US" sz="8000" b="1" i="1" dirty="0" smtClean="0"/>
              <a:t>standard/regular</a:t>
            </a:r>
            <a:r>
              <a:rPr lang="en-US" sz="8000" dirty="0" smtClean="0"/>
              <a:t> and </a:t>
            </a:r>
            <a:r>
              <a:rPr lang="en-US" sz="8000" b="1" i="1" dirty="0" smtClean="0"/>
              <a:t>non-standard/irregular</a:t>
            </a:r>
            <a:endParaRPr lang="ru-RU" sz="8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indent="342900" algn="just">
              <a:buNone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Types of verbs (</a:t>
            </a:r>
            <a:r>
              <a:rPr lang="en-US" sz="7200" b="1" u="sng" dirty="0" smtClean="0">
                <a:latin typeface="Times New Roman" pitchFamily="18" charset="0"/>
                <a:cs typeface="Times New Roman" pitchFamily="18" charset="0"/>
              </a:rPr>
              <a:t>functional classification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7200" b="1" i="1" dirty="0" smtClean="0"/>
              <a:t>notional</a:t>
            </a:r>
            <a:r>
              <a:rPr lang="en-US" sz="7200" dirty="0" smtClean="0"/>
              <a:t> </a:t>
            </a:r>
            <a:endParaRPr lang="ru-RU" sz="7200" dirty="0" smtClean="0"/>
          </a:p>
          <a:p>
            <a:r>
              <a:rPr lang="en-US" sz="7200" b="1" i="1" dirty="0" smtClean="0"/>
              <a:t>semi-notional</a:t>
            </a:r>
            <a:endParaRPr lang="ru-RU" sz="7200" dirty="0" smtClean="0"/>
          </a:p>
          <a:p>
            <a:r>
              <a:rPr lang="en-US" sz="7200" b="1" i="1" dirty="0" smtClean="0"/>
              <a:t>auxiliary</a:t>
            </a:r>
            <a:r>
              <a:rPr lang="en-US" sz="7200" dirty="0" smtClean="0"/>
              <a:t> </a:t>
            </a:r>
            <a:endParaRPr lang="ru-RU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4F738E-5429-49D9-825E-410D8D74CB13}"/>
</file>

<file path=customXml/itemProps2.xml><?xml version="1.0" encoding="utf-8"?>
<ds:datastoreItem xmlns:ds="http://schemas.openxmlformats.org/officeDocument/2006/customXml" ds:itemID="{BDF46AEC-F444-4044-8AF7-842BB28503FA}"/>
</file>

<file path=customXml/itemProps3.xml><?xml version="1.0" encoding="utf-8"?>
<ds:datastoreItem xmlns:ds="http://schemas.openxmlformats.org/officeDocument/2006/customXml" ds:itemID="{1811659A-7151-49AA-95AB-F2E833D9FE98}"/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1065</Words>
  <Application>Microsoft Office PowerPoint</Application>
  <PresentationFormat>Экран (4:3)</PresentationFormat>
  <Paragraphs>167</Paragraphs>
  <Slides>69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69</vt:i4>
      </vt:variant>
    </vt:vector>
  </HeadingPairs>
  <TitlesOfParts>
    <vt:vector size="7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The Category of Posteriority </vt:lpstr>
      <vt:lpstr>Слайд 25</vt:lpstr>
      <vt:lpstr>Слайд 26</vt:lpstr>
      <vt:lpstr>The category of person 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The Gerund</vt:lpstr>
      <vt:lpstr>Слайд 65</vt:lpstr>
      <vt:lpstr>Слайд 66</vt:lpstr>
      <vt:lpstr>Слайд 67</vt:lpstr>
      <vt:lpstr>Слайд 68</vt:lpstr>
      <vt:lpstr>Слайд 69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119</cp:revision>
  <dcterms:created xsi:type="dcterms:W3CDTF">2019-09-01T08:37:24Z</dcterms:created>
  <dcterms:modified xsi:type="dcterms:W3CDTF">2020-04-15T09:57:11Z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