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6" r:id="rId5"/>
    <p:sldId id="279" r:id="rId6"/>
    <p:sldId id="308" r:id="rId7"/>
    <p:sldId id="309" r:id="rId8"/>
    <p:sldId id="310" r:id="rId9"/>
    <p:sldId id="311" r:id="rId10"/>
    <p:sldId id="312" r:id="rId11"/>
    <p:sldId id="280" r:id="rId12"/>
    <p:sldId id="259" r:id="rId13"/>
    <p:sldId id="260" r:id="rId14"/>
    <p:sldId id="316" r:id="rId15"/>
    <p:sldId id="263" r:id="rId16"/>
    <p:sldId id="313" r:id="rId17"/>
    <p:sldId id="314" r:id="rId18"/>
    <p:sldId id="315" r:id="rId19"/>
    <p:sldId id="282" r:id="rId20"/>
    <p:sldId id="283" r:id="rId21"/>
    <p:sldId id="307" r:id="rId22"/>
    <p:sldId id="284" r:id="rId23"/>
    <p:sldId id="306" r:id="rId24"/>
    <p:sldId id="285" r:id="rId25"/>
    <p:sldId id="287" r:id="rId26"/>
    <p:sldId id="286" r:id="rId27"/>
    <p:sldId id="317" r:id="rId28"/>
    <p:sldId id="26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8000" b="1" i="1" cap="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0000" b="1" i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noun</a:t>
            </a:r>
            <a:endParaRPr lang="ru-RU" sz="10000" b="1" i="1" cap="all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i="1" dirty="0" smtClean="0"/>
          </a:p>
          <a:p>
            <a:pPr algn="ctr">
              <a:buNone/>
            </a:pPr>
            <a:r>
              <a:rPr lang="en-US" sz="6000" b="1" i="1" dirty="0" smtClean="0"/>
              <a:t>The tree </a:t>
            </a:r>
            <a:r>
              <a:rPr lang="en-US" sz="6000" i="1" dirty="0" smtClean="0"/>
              <a:t>was planted two years ago.</a:t>
            </a:r>
            <a:endParaRPr lang="ru-RU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u="sng" dirty="0" smtClean="0">
                <a:latin typeface="Times New Roman" pitchFamily="18" charset="0"/>
                <a:cs typeface="Times New Roman" pitchFamily="18" charset="0"/>
              </a:rPr>
              <a:t>Question 2</a:t>
            </a:r>
          </a:p>
          <a:p>
            <a:pPr algn="ctr">
              <a:buNone/>
            </a:pP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Classification of nouns</a:t>
            </a:r>
          </a:p>
          <a:p>
            <a:pPr algn="ctr">
              <a:buNone/>
            </a:pPr>
            <a:endParaRPr lang="en-US" sz="7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indent="342900" algn="just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Types of nouns (</a:t>
            </a:r>
            <a:r>
              <a:rPr lang="en-US" sz="5400" u="sng" dirty="0" smtClean="0"/>
              <a:t>by their morphological composition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5400" b="1" i="1" dirty="0" smtClean="0"/>
              <a:t>Simple</a:t>
            </a:r>
            <a:r>
              <a:rPr lang="en-US" sz="5400" dirty="0" smtClean="0"/>
              <a:t> (chair, table)</a:t>
            </a:r>
            <a:endParaRPr lang="ru-RU" sz="5400" dirty="0" smtClean="0"/>
          </a:p>
          <a:p>
            <a:r>
              <a:rPr lang="en-US" sz="5400" b="1" i="1" dirty="0" smtClean="0"/>
              <a:t>Derivative</a:t>
            </a:r>
            <a:r>
              <a:rPr lang="en-US" sz="5400" dirty="0" smtClean="0"/>
              <a:t> (reread, childhood)</a:t>
            </a:r>
            <a:endParaRPr lang="ru-RU" sz="5400" dirty="0" smtClean="0"/>
          </a:p>
          <a:p>
            <a:r>
              <a:rPr lang="en-US" sz="5400" b="1" i="1" dirty="0" smtClean="0"/>
              <a:t>Compound</a:t>
            </a:r>
            <a:r>
              <a:rPr lang="en-US" sz="5400" dirty="0" smtClean="0"/>
              <a:t> (bluebell, snowball)</a:t>
            </a:r>
            <a:endParaRPr lang="ru-RU" sz="5400" dirty="0" smtClean="0"/>
          </a:p>
          <a:p>
            <a:pPr indent="342900" algn="just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just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Types of nouns (</a:t>
            </a:r>
            <a:r>
              <a:rPr lang="en-US" sz="5400" u="sng" dirty="0" smtClean="0"/>
              <a:t>by the type of nomination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5400" b="1" i="1" dirty="0" smtClean="0"/>
              <a:t>Proper </a:t>
            </a:r>
            <a:r>
              <a:rPr lang="en-US" sz="5400" i="1" dirty="0" smtClean="0"/>
              <a:t>(Peter, Sunday, Rome)</a:t>
            </a:r>
            <a:endParaRPr lang="ru-RU" sz="5400" dirty="0" smtClean="0"/>
          </a:p>
          <a:p>
            <a:r>
              <a:rPr lang="en-US" sz="5400" b="1" i="1" dirty="0" smtClean="0"/>
              <a:t>common </a:t>
            </a:r>
            <a:r>
              <a:rPr lang="en-US" sz="5400" i="1" dirty="0" smtClean="0"/>
              <a:t>(snow, development, man)</a:t>
            </a:r>
            <a:endParaRPr lang="ru-RU" sz="5400" dirty="0" smtClean="0"/>
          </a:p>
          <a:p>
            <a:pPr indent="342900" algn="just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500" b="1" u="sng" dirty="0" smtClean="0"/>
              <a:t>Types of nouns </a:t>
            </a:r>
            <a:r>
              <a:rPr lang="en-US" sz="5500" b="1" u="sng" dirty="0" smtClean="0"/>
              <a:t>by </a:t>
            </a:r>
            <a:r>
              <a:rPr lang="en-US" sz="5500" b="1" u="sng" dirty="0" smtClean="0"/>
              <a:t>the personal quality</a:t>
            </a:r>
            <a:endParaRPr lang="ru-RU" sz="5500" b="1" dirty="0" smtClean="0"/>
          </a:p>
          <a:p>
            <a:r>
              <a:rPr lang="en-US" sz="5500" u="sng" dirty="0" smtClean="0"/>
              <a:t>human</a:t>
            </a:r>
            <a:r>
              <a:rPr lang="en-US" sz="5500" dirty="0" smtClean="0"/>
              <a:t> </a:t>
            </a:r>
            <a:r>
              <a:rPr lang="en-US" sz="5500" dirty="0" smtClean="0"/>
              <a:t>(people, Prime-Minister, lady, gentleman, jury) </a:t>
            </a:r>
          </a:p>
          <a:p>
            <a:r>
              <a:rPr lang="en-US" sz="5500" u="sng" dirty="0" smtClean="0"/>
              <a:t>non-human</a:t>
            </a:r>
            <a:r>
              <a:rPr lang="en-US" sz="5500" dirty="0" smtClean="0"/>
              <a:t> nouns (estuary, invoice, stopwatch, ammonia, seedling, legislation, burnout, etc.).</a:t>
            </a:r>
            <a:endParaRPr lang="ru-RU" sz="5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indent="342900" algn="just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Types of nouns (</a:t>
            </a:r>
            <a:r>
              <a:rPr lang="en-US" sz="7200" u="sng" dirty="0" smtClean="0"/>
              <a:t>by the form of existence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7200" b="1" i="1" dirty="0" smtClean="0"/>
              <a:t>Animate</a:t>
            </a:r>
            <a:r>
              <a:rPr lang="en-US" sz="7200" i="1" dirty="0" smtClean="0"/>
              <a:t>(cat, person)</a:t>
            </a:r>
            <a:endParaRPr lang="ru-RU" sz="7200" dirty="0" smtClean="0"/>
          </a:p>
          <a:p>
            <a:r>
              <a:rPr lang="en-US" sz="7200" b="1" i="1" dirty="0" smtClean="0"/>
              <a:t>Inanimate</a:t>
            </a:r>
            <a:r>
              <a:rPr lang="en-US" sz="7200" i="1" dirty="0" smtClean="0"/>
              <a:t>(house, rock, love)</a:t>
            </a:r>
            <a:endParaRPr lang="ru-RU" sz="72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indent="342900" algn="just">
              <a:buNone/>
            </a:pP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Types of nouns (</a:t>
            </a:r>
            <a:r>
              <a:rPr lang="en-US" sz="5000" u="sng" dirty="0" smtClean="0"/>
              <a:t>by their materiality/abstraction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5000" b="1" i="1" dirty="0" smtClean="0"/>
              <a:t>Concrete/material/physical</a:t>
            </a:r>
            <a:r>
              <a:rPr lang="en-US" sz="5000" i="1" dirty="0" smtClean="0"/>
              <a:t>(</a:t>
            </a:r>
            <a:r>
              <a:rPr lang="en-US" sz="5000" dirty="0" smtClean="0"/>
              <a:t>girl, coffee, blood, desk, cups</a:t>
            </a:r>
            <a:r>
              <a:rPr lang="en-US" sz="5000" i="1" dirty="0" smtClean="0"/>
              <a:t>)</a:t>
            </a:r>
            <a:endParaRPr lang="ru-RU" sz="5000" dirty="0" smtClean="0"/>
          </a:p>
          <a:p>
            <a:r>
              <a:rPr lang="en-US" sz="5000" b="1" i="1" dirty="0" smtClean="0"/>
              <a:t>Abstract</a:t>
            </a:r>
            <a:r>
              <a:rPr lang="en-US" sz="5000" i="1" dirty="0" smtClean="0"/>
              <a:t>(</a:t>
            </a:r>
            <a:r>
              <a:rPr lang="en-US" sz="5000" dirty="0" smtClean="0"/>
              <a:t>friendship, courage, idea</a:t>
            </a:r>
            <a:r>
              <a:rPr lang="en-US" sz="5000" i="1" dirty="0" smtClean="0"/>
              <a:t>)</a:t>
            </a:r>
            <a:endParaRPr lang="ru-RU" sz="5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indent="342900" algn="just">
              <a:buNone/>
            </a:pP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Types of nouns (</a:t>
            </a:r>
            <a:r>
              <a:rPr lang="en-US" sz="5500" u="sng" dirty="0" smtClean="0"/>
              <a:t>by the quantitative structure</a:t>
            </a: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5500" b="1" i="1" dirty="0" smtClean="0"/>
              <a:t>countable</a:t>
            </a:r>
            <a:r>
              <a:rPr lang="en-US" sz="5500" i="1" dirty="0" smtClean="0"/>
              <a:t>(</a:t>
            </a:r>
            <a:r>
              <a:rPr lang="en-US" sz="5500" dirty="0" smtClean="0"/>
              <a:t>student-s, bowl-s</a:t>
            </a:r>
            <a:r>
              <a:rPr lang="en-US" sz="5500" i="1" dirty="0" smtClean="0"/>
              <a:t>)</a:t>
            </a:r>
            <a:endParaRPr lang="ru-RU" sz="5500" dirty="0" smtClean="0"/>
          </a:p>
          <a:p>
            <a:r>
              <a:rPr lang="en-US" sz="5500" b="1" i="1" dirty="0" smtClean="0"/>
              <a:t>Uncountable </a:t>
            </a:r>
            <a:r>
              <a:rPr lang="en-US" sz="5500" i="1" dirty="0" smtClean="0"/>
              <a:t>(</a:t>
            </a:r>
            <a:r>
              <a:rPr lang="en-US" sz="5500" dirty="0" err="1" smtClean="0"/>
              <a:t>oxygene</a:t>
            </a:r>
            <a:r>
              <a:rPr lang="en-US" sz="5500" dirty="0" smtClean="0"/>
              <a:t>, honey</a:t>
            </a:r>
            <a:r>
              <a:rPr lang="en-US" sz="5500" i="1" dirty="0" smtClean="0"/>
              <a:t>)</a:t>
            </a:r>
          </a:p>
          <a:p>
            <a:r>
              <a:rPr lang="en-US" sz="5500" b="1" i="1" dirty="0" smtClean="0"/>
              <a:t>Collective (crowd, jury, cattle)</a:t>
            </a:r>
            <a:endParaRPr lang="ru-RU" sz="55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indent="342900" algn="just">
              <a:buNone/>
            </a:pP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Types of nouns (</a:t>
            </a:r>
            <a:r>
              <a:rPr lang="en-US" sz="5500" u="sng" dirty="0" smtClean="0"/>
              <a:t>by their materiality/</a:t>
            </a:r>
            <a:r>
              <a:rPr lang="en-US" sz="5500" u="sng" dirty="0" err="1" smtClean="0"/>
              <a:t>abstaction</a:t>
            </a: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5500" b="1" i="1" dirty="0" smtClean="0"/>
              <a:t>Concrete/material/physical</a:t>
            </a:r>
            <a:r>
              <a:rPr lang="en-US" sz="5500" i="1" dirty="0" smtClean="0"/>
              <a:t>(</a:t>
            </a:r>
            <a:r>
              <a:rPr lang="en-US" sz="5500" dirty="0" smtClean="0"/>
              <a:t>girl, coffee, blood, desk, cups</a:t>
            </a:r>
            <a:r>
              <a:rPr lang="en-US" sz="5500" i="1" dirty="0" smtClean="0"/>
              <a:t>)</a:t>
            </a:r>
            <a:endParaRPr lang="ru-RU" sz="5500" dirty="0" smtClean="0"/>
          </a:p>
          <a:p>
            <a:r>
              <a:rPr lang="en-US" sz="5500" b="1" i="1" dirty="0" smtClean="0"/>
              <a:t>Abstract</a:t>
            </a:r>
            <a:r>
              <a:rPr lang="en-US" sz="5500" i="1" dirty="0" smtClean="0"/>
              <a:t>(</a:t>
            </a:r>
            <a:r>
              <a:rPr lang="en-US" sz="5500" dirty="0" smtClean="0"/>
              <a:t>friendship, courage, idea</a:t>
            </a:r>
            <a:r>
              <a:rPr lang="en-US" sz="5500" i="1" dirty="0" smtClean="0"/>
              <a:t>)</a:t>
            </a:r>
            <a:endParaRPr lang="ru-RU" sz="5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i="1" dirty="0" smtClean="0"/>
              <a:t>Question 3</a:t>
            </a:r>
          </a:p>
          <a:p>
            <a:pPr algn="ctr">
              <a:buNone/>
            </a:pPr>
            <a:r>
              <a:rPr lang="en-US" sz="9600" b="1" i="1" dirty="0" smtClean="0"/>
              <a:t>Grammatical Categories</a:t>
            </a:r>
            <a:endParaRPr lang="ru-RU" sz="10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100" b="1" dirty="0" smtClean="0">
                <a:latin typeface="Times New Roman" pitchFamily="18" charset="0"/>
                <a:cs typeface="Times New Roman" pitchFamily="18" charset="0"/>
              </a:rPr>
              <a:t>Questions to discuss</a:t>
            </a: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600" dirty="0" smtClean="0"/>
              <a:t>1. General features.</a:t>
            </a:r>
            <a:endParaRPr lang="ru-RU" sz="6600" dirty="0" smtClean="0"/>
          </a:p>
          <a:p>
            <a:r>
              <a:rPr lang="en-US" sz="6600" dirty="0" smtClean="0"/>
              <a:t>2. Classification of nouns.</a:t>
            </a:r>
            <a:endParaRPr lang="ru-RU" sz="6600" dirty="0" smtClean="0"/>
          </a:p>
          <a:p>
            <a:r>
              <a:rPr lang="en-US" sz="6600" dirty="0" smtClean="0"/>
              <a:t>3. Grammatical categories.</a:t>
            </a:r>
            <a:endParaRPr lang="ru-RU" sz="6600" dirty="0" smtClean="0"/>
          </a:p>
          <a:p>
            <a:r>
              <a:rPr lang="en-US" sz="6600" dirty="0" smtClean="0"/>
              <a:t>4. Article determination.</a:t>
            </a:r>
            <a:endParaRPr lang="ru-RU" sz="6600" dirty="0" smtClean="0"/>
          </a:p>
          <a:p>
            <a:pPr algn="ctr">
              <a:buNone/>
            </a:pPr>
            <a:endParaRPr lang="ru-RU" sz="9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>The category of number</a:t>
            </a:r>
          </a:p>
          <a:p>
            <a:pPr algn="ctr">
              <a:buNone/>
            </a:pPr>
            <a:endParaRPr lang="en-US" sz="4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i="1" dirty="0" smtClean="0"/>
              <a:t>dog – dogs, </a:t>
            </a:r>
          </a:p>
          <a:p>
            <a:pPr algn="ctr">
              <a:buNone/>
            </a:pPr>
            <a:r>
              <a:rPr lang="en-US" sz="5400" i="1" dirty="0" smtClean="0"/>
              <a:t>foot – feet</a:t>
            </a:r>
            <a:r>
              <a:rPr lang="en-US" sz="5400" dirty="0" smtClean="0"/>
              <a:t>, </a:t>
            </a:r>
          </a:p>
          <a:p>
            <a:pPr algn="ctr">
              <a:buNone/>
            </a:pPr>
            <a:r>
              <a:rPr lang="en-US" sz="5400" i="1" dirty="0" smtClean="0"/>
              <a:t>symposium – symposia</a:t>
            </a:r>
            <a:endParaRPr lang="en-US" sz="5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en-US" b="1" i="1" dirty="0" smtClean="0"/>
          </a:p>
          <a:p>
            <a:pPr>
              <a:buNone/>
            </a:pPr>
            <a:r>
              <a:rPr lang="en-US" sz="7300" b="1" i="1" dirty="0" smtClean="0"/>
              <a:t>Ways of expressing the number opposition are: </a:t>
            </a:r>
          </a:p>
          <a:p>
            <a:pPr>
              <a:buNone/>
            </a:pPr>
            <a:endParaRPr lang="ru-RU" sz="7300" dirty="0" smtClean="0"/>
          </a:p>
          <a:p>
            <a:pPr lvl="0"/>
            <a:r>
              <a:rPr lang="en-US" sz="7300" dirty="0" smtClean="0"/>
              <a:t>- the ending –s/</a:t>
            </a:r>
            <a:r>
              <a:rPr lang="en-US" sz="7300" dirty="0" err="1" smtClean="0"/>
              <a:t>es</a:t>
            </a:r>
            <a:r>
              <a:rPr lang="en-US" sz="7300" dirty="0" smtClean="0"/>
              <a:t>: fox – foxes, </a:t>
            </a:r>
            <a:endParaRPr lang="ru-RU" sz="7300" dirty="0" smtClean="0"/>
          </a:p>
          <a:p>
            <a:pPr lvl="0"/>
            <a:r>
              <a:rPr lang="en-US" sz="7300" dirty="0" smtClean="0"/>
              <a:t>- vowel interchange (man – men, woman – women, tooth – teeth, etc.), </a:t>
            </a:r>
            <a:endParaRPr lang="ru-RU" sz="7300" dirty="0" smtClean="0"/>
          </a:p>
          <a:p>
            <a:pPr lvl="0"/>
            <a:r>
              <a:rPr lang="en-US" sz="7300" dirty="0" smtClean="0"/>
              <a:t>- the suffix -(e)n (ox – oxen, child – children, cow – </a:t>
            </a:r>
            <a:r>
              <a:rPr lang="en-US" sz="7300" dirty="0" err="1" smtClean="0"/>
              <a:t>kine</a:t>
            </a:r>
            <a:r>
              <a:rPr lang="en-US" sz="7300" dirty="0" smtClean="0"/>
              <a:t>, brother – brethren), </a:t>
            </a:r>
            <a:endParaRPr lang="ru-RU" sz="7300" dirty="0" smtClean="0"/>
          </a:p>
          <a:p>
            <a:pPr lvl="0"/>
            <a:r>
              <a:rPr lang="en-US" sz="7300" dirty="0" smtClean="0"/>
              <a:t>- the correlation of individual singular and plural suffixes (formula – formulae, phenomenon – phenomena, alumnus – alumni, etc.),</a:t>
            </a:r>
            <a:endParaRPr lang="ru-RU" sz="7300" dirty="0" smtClean="0"/>
          </a:p>
          <a:p>
            <a:pPr lvl="0"/>
            <a:r>
              <a:rPr lang="en-US" sz="7300" dirty="0" smtClean="0"/>
              <a:t>- homonymous (sheep, deer, fish, etc.).</a:t>
            </a:r>
            <a:endParaRPr lang="ru-RU" sz="7300" dirty="0" smtClean="0"/>
          </a:p>
          <a:p>
            <a:endParaRPr lang="ru-RU" sz="5400" dirty="0" smtClean="0"/>
          </a:p>
          <a:p>
            <a:pPr algn="ctr">
              <a:buNone/>
            </a:pPr>
            <a:endParaRPr lang="ru-RU" sz="5000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700" b="1" dirty="0" smtClean="0"/>
              <a:t>The category of number</a:t>
            </a:r>
            <a:endParaRPr lang="en-US" sz="7000" dirty="0" smtClean="0"/>
          </a:p>
          <a:p>
            <a:pPr marL="514350" lvl="0" indent="-514350">
              <a:buNone/>
            </a:pPr>
            <a:r>
              <a:rPr lang="en-US" sz="7200" dirty="0" smtClean="0"/>
              <a:t>lady – lady’s, ladies – ladies’</a:t>
            </a: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Theories of cases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400" b="1" i="1" dirty="0" smtClean="0"/>
              <a:t>1. “The theory of positional cases”</a:t>
            </a:r>
            <a:endParaRPr lang="ru-RU" sz="5400" dirty="0" smtClean="0"/>
          </a:p>
          <a:p>
            <a:r>
              <a:rPr lang="en-US" sz="5400" b="1" i="1" dirty="0" smtClean="0"/>
              <a:t>2. “The theory of prepositional cases”</a:t>
            </a:r>
            <a:r>
              <a:rPr lang="en-US" sz="5400" dirty="0" smtClean="0"/>
              <a:t> </a:t>
            </a:r>
            <a:endParaRPr lang="ru-RU" sz="5400" dirty="0" smtClean="0"/>
          </a:p>
          <a:p>
            <a:r>
              <a:rPr lang="en-US" sz="5400" b="1" i="1" dirty="0" smtClean="0"/>
              <a:t>3. “The limited case theory”</a:t>
            </a:r>
            <a:endParaRPr lang="ru-RU" sz="5400" dirty="0" smtClean="0"/>
          </a:p>
          <a:p>
            <a:r>
              <a:rPr lang="en-US" sz="5400" b="1" i="1" dirty="0" smtClean="0"/>
              <a:t>4. “The theory of the possessive postposition”</a:t>
            </a:r>
            <a:r>
              <a:rPr lang="en-US" sz="5400" dirty="0" smtClean="0"/>
              <a:t> </a:t>
            </a:r>
            <a:endParaRPr lang="ru-RU" sz="5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en-US" sz="8000" dirty="0" smtClean="0"/>
              <a:t>The category of gender </a:t>
            </a:r>
            <a:endParaRPr lang="ru-RU" sz="8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62500" lnSpcReduction="20000"/>
          </a:bodyPr>
          <a:lstStyle/>
          <a:p>
            <a:pPr indent="342900" algn="just">
              <a:buNone/>
            </a:pPr>
            <a:endParaRPr lang="en-US" sz="6000" b="1" i="1" dirty="0" smtClean="0"/>
          </a:p>
          <a:p>
            <a:pPr indent="342900" algn="just">
              <a:buNone/>
            </a:pPr>
            <a:r>
              <a:rPr lang="en-US" sz="6000" b="1" i="1" dirty="0" smtClean="0"/>
              <a:t>Gender can be</a:t>
            </a:r>
          </a:p>
          <a:p>
            <a:pPr lvl="0"/>
            <a:r>
              <a:rPr lang="en-US" sz="6000" dirty="0" smtClean="0"/>
              <a:t>neuter gender (</a:t>
            </a:r>
            <a:r>
              <a:rPr lang="en-US" sz="6000" i="1" dirty="0" smtClean="0"/>
              <a:t>tree, mountain, love, cat, swallow, ant, crowd</a:t>
            </a:r>
            <a:r>
              <a:rPr lang="en-US" sz="6000" dirty="0" smtClean="0"/>
              <a:t>), </a:t>
            </a:r>
            <a:endParaRPr lang="ru-RU" sz="6000" dirty="0" smtClean="0"/>
          </a:p>
          <a:p>
            <a:pPr lvl="0"/>
            <a:r>
              <a:rPr lang="en-US" sz="6000" dirty="0" smtClean="0"/>
              <a:t>masculine gender (</a:t>
            </a:r>
            <a:r>
              <a:rPr lang="en-US" sz="6000" i="1" dirty="0" smtClean="0"/>
              <a:t>man, boy, father, bridegroom</a:t>
            </a:r>
            <a:r>
              <a:rPr lang="en-US" sz="6000" dirty="0" smtClean="0"/>
              <a:t>), </a:t>
            </a:r>
            <a:endParaRPr lang="ru-RU" sz="6000" dirty="0" smtClean="0"/>
          </a:p>
          <a:p>
            <a:pPr lvl="0"/>
            <a:r>
              <a:rPr lang="en-US" sz="6000" dirty="0" smtClean="0"/>
              <a:t>feminine gender (</a:t>
            </a:r>
            <a:r>
              <a:rPr lang="en-US" sz="6000" i="1" dirty="0" smtClean="0"/>
              <a:t>woman, girl, mother, bride)</a:t>
            </a:r>
            <a:r>
              <a:rPr lang="en-US" sz="6000" dirty="0" smtClean="0"/>
              <a:t>. </a:t>
            </a:r>
            <a:endParaRPr lang="ru-RU" sz="6000" dirty="0" smtClean="0"/>
          </a:p>
          <a:p>
            <a:pPr lvl="0"/>
            <a:r>
              <a:rPr lang="en-US" sz="6000" dirty="0" smtClean="0"/>
              <a:t>common gender  </a:t>
            </a:r>
            <a:r>
              <a:rPr lang="en-US" sz="6000" i="1" dirty="0" smtClean="0"/>
              <a:t>person, parent, friend, cousin, doctor, president, etc.</a:t>
            </a:r>
            <a:r>
              <a:rPr lang="en-US" sz="6000" dirty="0" smtClean="0"/>
              <a:t> </a:t>
            </a:r>
            <a:endParaRPr lang="ru-RU" sz="6000" dirty="0" smtClean="0"/>
          </a:p>
          <a:p>
            <a:pPr indent="342900" algn="just">
              <a:buNone/>
            </a:pPr>
            <a:endParaRPr lang="en-US" sz="6000" b="1" i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Question 4</a:t>
            </a:r>
          </a:p>
          <a:p>
            <a:pPr algn="ctr">
              <a:buNone/>
            </a:pPr>
            <a:r>
              <a:rPr lang="en-US" sz="6000" b="1" i="1" dirty="0" smtClean="0"/>
              <a:t>Article determination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10000" b="1" dirty="0" smtClean="0"/>
              <a:t>the</a:t>
            </a:r>
            <a:r>
              <a:rPr lang="en-US" sz="10000" dirty="0" smtClean="0"/>
              <a:t> – a(an) – o</a:t>
            </a:r>
          </a:p>
          <a:p>
            <a:pPr algn="ctr">
              <a:buNone/>
            </a:pPr>
            <a:endParaRPr lang="en-US" sz="10000" i="1" dirty="0" smtClean="0"/>
          </a:p>
          <a:p>
            <a:pPr algn="ctr">
              <a:buNone/>
            </a:pPr>
            <a:r>
              <a:rPr lang="en-US" sz="9600" i="1" dirty="0" smtClean="0"/>
              <a:t>The train stopped (that train). - A train stopped (some train).</a:t>
            </a:r>
            <a:endParaRPr lang="ru-RU" sz="10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The noun in English has four grammatical categories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though some linguists believe that the number of categories </a:t>
            </a:r>
            <a:r>
              <a:rPr lang="en-US" sz="5000" smtClean="0">
                <a:latin typeface="Times New Roman" pitchFamily="18" charset="0"/>
                <a:cs typeface="Times New Roman" pitchFamily="18" charset="0"/>
              </a:rPr>
              <a:t>is smaller</a:t>
            </a:r>
            <a:r>
              <a:rPr lang="ru-RU" sz="50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7000" b="1" i="1" u="sng" dirty="0" smtClean="0">
                <a:latin typeface="Times New Roman" pitchFamily="18" charset="0"/>
                <a:cs typeface="Times New Roman" pitchFamily="18" charset="0"/>
              </a:rPr>
              <a:t>Question 1</a:t>
            </a:r>
          </a:p>
          <a:p>
            <a:pPr algn="ctr">
              <a:buNone/>
            </a:pPr>
            <a:r>
              <a:rPr lang="en-US" sz="9000" b="1" i="1" dirty="0" smtClean="0">
                <a:latin typeface="Times New Roman" pitchFamily="18" charset="0"/>
                <a:cs typeface="Times New Roman" pitchFamily="18" charset="0"/>
              </a:rPr>
              <a:t>General features</a:t>
            </a:r>
          </a:p>
          <a:p>
            <a:pPr algn="ctr">
              <a:buNone/>
            </a:pPr>
            <a:endParaRPr lang="en-US" sz="9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9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000" b="1" i="1" dirty="0" smtClean="0"/>
              <a:t>1. The </a:t>
            </a:r>
            <a:r>
              <a:rPr lang="en-US" sz="6000" b="1" i="1" dirty="0" err="1" smtClean="0"/>
              <a:t>lexico</a:t>
            </a:r>
            <a:r>
              <a:rPr lang="en-US" sz="6000" b="1" i="1" dirty="0" smtClean="0"/>
              <a:t>-grammatical meaning</a:t>
            </a:r>
            <a:r>
              <a:rPr lang="en-US" sz="6000" dirty="0" smtClean="0"/>
              <a:t> …</a:t>
            </a:r>
            <a:endParaRPr lang="ru-RU" sz="6000" dirty="0" smtClean="0"/>
          </a:p>
          <a:p>
            <a:pPr>
              <a:buNone/>
            </a:pPr>
            <a:r>
              <a:rPr lang="en-US" sz="6000" b="1" i="1" dirty="0" smtClean="0"/>
              <a:t>2. The grammatical categories</a:t>
            </a:r>
            <a:r>
              <a:rPr lang="en-US" sz="6000" dirty="0" smtClean="0"/>
              <a:t> …</a:t>
            </a:r>
            <a:endParaRPr lang="ru-RU" sz="6000" dirty="0" smtClean="0"/>
          </a:p>
          <a:p>
            <a:pPr>
              <a:buNone/>
            </a:pPr>
            <a:r>
              <a:rPr lang="en-US" sz="6000" b="1" i="1" dirty="0" smtClean="0"/>
              <a:t>3. Its functions</a:t>
            </a:r>
            <a:r>
              <a:rPr lang="en-US" sz="6000" dirty="0" smtClean="0"/>
              <a:t> </a:t>
            </a:r>
            <a:r>
              <a:rPr lang="en-US" sz="6000" b="1" dirty="0" smtClean="0"/>
              <a:t>in a sentence are …</a:t>
            </a:r>
            <a:endParaRPr lang="ru-RU" sz="6000" b="1" dirty="0" smtClean="0"/>
          </a:p>
          <a:p>
            <a:pPr>
              <a:buFontTx/>
              <a:buChar char="-"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Functions in a sentence:</a:t>
            </a:r>
          </a:p>
          <a:p>
            <a:r>
              <a:rPr lang="en-US" sz="5000" u="sng" dirty="0" smtClean="0"/>
              <a:t>subject</a:t>
            </a:r>
            <a:r>
              <a:rPr lang="en-US" sz="5000" dirty="0" smtClean="0"/>
              <a:t> </a:t>
            </a:r>
            <a:endParaRPr lang="ru-RU" sz="5000" dirty="0" smtClean="0"/>
          </a:p>
          <a:p>
            <a:r>
              <a:rPr lang="en-US" sz="5000" u="sng" dirty="0" smtClean="0"/>
              <a:t>object</a:t>
            </a:r>
            <a:r>
              <a:rPr lang="en-US" sz="5000" dirty="0" smtClean="0"/>
              <a:t> </a:t>
            </a:r>
            <a:endParaRPr lang="ru-RU" sz="5000" dirty="0" smtClean="0"/>
          </a:p>
          <a:p>
            <a:r>
              <a:rPr lang="en-US" sz="5000" u="sng" dirty="0" smtClean="0"/>
              <a:t>attribute</a:t>
            </a:r>
            <a:r>
              <a:rPr lang="en-US" sz="5000" dirty="0" smtClean="0"/>
              <a:t> </a:t>
            </a:r>
            <a:endParaRPr lang="ru-RU" sz="5000" dirty="0" smtClean="0"/>
          </a:p>
          <a:p>
            <a:r>
              <a:rPr lang="en-US" sz="5000" u="sng" dirty="0" smtClean="0"/>
              <a:t>adverbial modifier</a:t>
            </a:r>
            <a:r>
              <a:rPr lang="en-US" sz="5000" dirty="0" smtClean="0"/>
              <a:t> </a:t>
            </a:r>
            <a:endParaRPr lang="ru-RU" sz="5000" dirty="0" smtClean="0"/>
          </a:p>
          <a:p>
            <a:r>
              <a:rPr lang="en-US" sz="5000" u="sng" dirty="0" smtClean="0"/>
              <a:t>predicative</a:t>
            </a:r>
            <a:r>
              <a:rPr lang="en-US" sz="5000" dirty="0" smtClean="0"/>
              <a:t> </a:t>
            </a:r>
            <a:endParaRPr lang="ru-RU" sz="5000" dirty="0" smtClean="0"/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5500" i="1" dirty="0" smtClean="0"/>
              <a:t>1. The </a:t>
            </a:r>
            <a:r>
              <a:rPr lang="en-US" sz="5500" b="1" i="1" dirty="0" smtClean="0"/>
              <a:t>morning</a:t>
            </a:r>
            <a:r>
              <a:rPr lang="en-US" sz="5500" i="1" dirty="0" smtClean="0"/>
              <a:t> air is always fresh. </a:t>
            </a:r>
          </a:p>
          <a:p>
            <a:pPr algn="just">
              <a:buNone/>
            </a:pPr>
            <a:r>
              <a:rPr lang="en-US" sz="5500" i="1" dirty="0" smtClean="0"/>
              <a:t>2. I had an </a:t>
            </a:r>
            <a:r>
              <a:rPr lang="en-US" sz="5500" b="1" i="1" dirty="0" smtClean="0"/>
              <a:t>adventure</a:t>
            </a:r>
            <a:r>
              <a:rPr lang="en-US" sz="5500" i="1" dirty="0" smtClean="0"/>
              <a:t> holiday. </a:t>
            </a:r>
          </a:p>
          <a:p>
            <a:pPr algn="just">
              <a:buNone/>
            </a:pPr>
            <a:r>
              <a:rPr lang="en-US" sz="5500" b="1" i="1" dirty="0" smtClean="0"/>
              <a:t>3. Water</a:t>
            </a:r>
            <a:r>
              <a:rPr lang="en-US" sz="5500" i="1" dirty="0" smtClean="0"/>
              <a:t> sports, business people.</a:t>
            </a:r>
            <a:endParaRPr lang="ru-RU" sz="5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000" i="1" dirty="0" smtClean="0">
                <a:latin typeface="Times New Roman" pitchFamily="18" charset="0"/>
                <a:cs typeface="Times New Roman" pitchFamily="18" charset="0"/>
              </a:rPr>
              <a:t>I drove for an </a:t>
            </a: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hour</a:t>
            </a:r>
            <a:r>
              <a:rPr lang="en-US" sz="50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5000" i="1" dirty="0" smtClean="0">
                <a:latin typeface="Times New Roman" pitchFamily="18" charset="0"/>
                <a:cs typeface="Times New Roman" pitchFamily="18" charset="0"/>
              </a:rPr>
              <a:t>I drive </a:t>
            </a: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north</a:t>
            </a:r>
            <a:r>
              <a:rPr lang="en-US" sz="50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5000" i="1" dirty="0" smtClean="0">
                <a:latin typeface="Times New Roman" pitchFamily="18" charset="0"/>
                <a:cs typeface="Times New Roman" pitchFamily="18" charset="0"/>
              </a:rPr>
              <a:t>Bob starts school this </a:t>
            </a: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autumn</a:t>
            </a:r>
            <a:r>
              <a:rPr lang="en-US" sz="50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5000" i="1" dirty="0" smtClean="0">
                <a:latin typeface="Times New Roman" pitchFamily="18" charset="0"/>
                <a:cs typeface="Times New Roman" pitchFamily="18" charset="0"/>
              </a:rPr>
              <a:t>She went into </a:t>
            </a: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the drawing-room.</a:t>
            </a:r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7000" i="1" dirty="0" smtClean="0"/>
          </a:p>
          <a:p>
            <a:pPr algn="ctr">
              <a:buNone/>
            </a:pPr>
            <a:r>
              <a:rPr lang="en-US" sz="7000" i="1" dirty="0" smtClean="0"/>
              <a:t>Bob is </a:t>
            </a:r>
            <a:r>
              <a:rPr lang="en-US" sz="7000" b="1" i="1" dirty="0" smtClean="0"/>
              <a:t>a student</a:t>
            </a:r>
            <a:r>
              <a:rPr lang="en-US" sz="7000" i="1" dirty="0" smtClean="0"/>
              <a:t>. </a:t>
            </a:r>
          </a:p>
          <a:p>
            <a:pPr algn="ctr">
              <a:buNone/>
            </a:pPr>
            <a:r>
              <a:rPr lang="en-US" sz="7000" i="1" dirty="0" smtClean="0"/>
              <a:t>Lisa is my </a:t>
            </a:r>
            <a:r>
              <a:rPr lang="en-US" sz="7000" b="1" i="1" dirty="0" smtClean="0"/>
              <a:t>niece.</a:t>
            </a:r>
            <a:endParaRPr lang="ru-RU" sz="7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000" i="1" dirty="0" smtClean="0"/>
              <a:t>1. Will you water </a:t>
            </a:r>
            <a:r>
              <a:rPr lang="en-US" sz="7000" b="1" i="1" dirty="0" smtClean="0"/>
              <a:t>the plant</a:t>
            </a:r>
            <a:r>
              <a:rPr lang="en-US" sz="7000" i="1" dirty="0" smtClean="0"/>
              <a:t>? </a:t>
            </a:r>
          </a:p>
          <a:p>
            <a:pPr>
              <a:buNone/>
            </a:pPr>
            <a:r>
              <a:rPr lang="en-US" sz="7000" i="1" dirty="0" smtClean="0"/>
              <a:t>2. I drove my </a:t>
            </a:r>
            <a:r>
              <a:rPr lang="en-US" sz="7000" b="1" i="1" dirty="0" smtClean="0"/>
              <a:t>car</a:t>
            </a:r>
            <a:r>
              <a:rPr lang="en-US" sz="7000" dirty="0" smtClean="0"/>
              <a:t>.</a:t>
            </a:r>
            <a:endParaRPr lang="ru-RU" sz="7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CECB37-5971-4134-A3E7-C57497E2E5DC}"/>
</file>

<file path=customXml/itemProps2.xml><?xml version="1.0" encoding="utf-8"?>
<ds:datastoreItem xmlns:ds="http://schemas.openxmlformats.org/officeDocument/2006/customXml" ds:itemID="{AF92C43C-26D4-4539-B9E5-1FDABC979A7C}"/>
</file>

<file path=customXml/itemProps3.xml><?xml version="1.0" encoding="utf-8"?>
<ds:datastoreItem xmlns:ds="http://schemas.openxmlformats.org/officeDocument/2006/customXml" ds:itemID="{21FAFFAC-A657-4D92-B580-CA10954B8348}"/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609</Words>
  <Application>Microsoft Office PowerPoint</Application>
  <PresentationFormat>Экран (4:3)</PresentationFormat>
  <Paragraphs>101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Theories of cases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94</cp:revision>
  <dcterms:created xsi:type="dcterms:W3CDTF">2019-09-01T08:37:24Z</dcterms:created>
  <dcterms:modified xsi:type="dcterms:W3CDTF">2020-04-15T13:09:26Z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