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4" r:id="rId4"/>
    <p:sldId id="276" r:id="rId5"/>
    <p:sldId id="277" r:id="rId6"/>
    <p:sldId id="305" r:id="rId7"/>
    <p:sldId id="279" r:id="rId8"/>
    <p:sldId id="280" r:id="rId9"/>
    <p:sldId id="259" r:id="rId10"/>
    <p:sldId id="281" r:id="rId11"/>
    <p:sldId id="260" r:id="rId12"/>
    <p:sldId id="263" r:id="rId13"/>
    <p:sldId id="282" r:id="rId14"/>
    <p:sldId id="283" r:id="rId15"/>
    <p:sldId id="307" r:id="rId16"/>
    <p:sldId id="284" r:id="rId17"/>
    <p:sldId id="306" r:id="rId18"/>
    <p:sldId id="287" r:id="rId19"/>
    <p:sldId id="286" r:id="rId20"/>
    <p:sldId id="26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56975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Lecture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8000" b="1" i="1" cap="al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Parts of speech and their classification</a:t>
            </a:r>
            <a:endParaRPr lang="ru-RU" sz="8000" b="1" i="1" cap="all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71500"/>
          <a:ext cx="8229600" cy="716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170341">
                <a:tc>
                  <a:txBody>
                    <a:bodyPr/>
                    <a:lstStyle/>
                    <a:p>
                      <a:pPr algn="ctr"/>
                      <a:r>
                        <a:rPr lang="en-US" sz="4000" baseline="0" dirty="0" smtClean="0"/>
                        <a:t>4 main classes of words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15</a:t>
                      </a:r>
                      <a:r>
                        <a:rPr lang="en-US" sz="4000" baseline="0" dirty="0" smtClean="0"/>
                        <a:t> f</a:t>
                      </a:r>
                      <a:r>
                        <a:rPr lang="en-US" sz="4000" dirty="0" smtClean="0"/>
                        <a:t>unctional</a:t>
                      </a:r>
                      <a:r>
                        <a:rPr lang="en-US" sz="4000" baseline="0" dirty="0" smtClean="0"/>
                        <a:t> words</a:t>
                      </a:r>
                      <a:endParaRPr lang="ru-RU" sz="4000" dirty="0"/>
                    </a:p>
                  </a:txBody>
                  <a:tcPr/>
                </a:tc>
              </a:tr>
              <a:tr h="4330365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- Noun-words</a:t>
                      </a:r>
                    </a:p>
                    <a:p>
                      <a:r>
                        <a:rPr lang="en-US" sz="4000" dirty="0" smtClean="0"/>
                        <a:t>- Adjective-words</a:t>
                      </a:r>
                    </a:p>
                    <a:p>
                      <a:r>
                        <a:rPr lang="en-US" sz="4000" dirty="0" smtClean="0"/>
                        <a:t>- Adverb-words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/>
                        <a:t>- Verbs</a:t>
                      </a:r>
                    </a:p>
                    <a:p>
                      <a:endParaRPr lang="en-US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- Prepositions</a:t>
                      </a:r>
                    </a:p>
                    <a:p>
                      <a:r>
                        <a:rPr lang="en-US" sz="4000" dirty="0" smtClean="0"/>
                        <a:t>- Interrogative</a:t>
                      </a:r>
                      <a:r>
                        <a:rPr lang="en-US" sz="4000" baseline="0" dirty="0" smtClean="0"/>
                        <a:t> pronouns (Who? What? ) and adverbs (Where? When? Why?)</a:t>
                      </a:r>
                    </a:p>
                    <a:p>
                      <a:r>
                        <a:rPr lang="en-US" sz="4000" baseline="0" dirty="0" smtClean="0"/>
                        <a:t>- Interjections</a:t>
                      </a:r>
                    </a:p>
                    <a:p>
                      <a:r>
                        <a:rPr lang="en-US" sz="4000" baseline="0" dirty="0" smtClean="0"/>
                        <a:t>The words “YES” and “NO”, etc.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en-US" sz="7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7000" b="1" i="1" dirty="0" smtClean="0">
                <a:latin typeface="Times New Roman" pitchFamily="18" charset="0"/>
                <a:cs typeface="Times New Roman" pitchFamily="18" charset="0"/>
              </a:rPr>
              <a:t>The Classical theory (Henry Sweet)</a:t>
            </a:r>
            <a:endParaRPr lang="ru-RU" sz="7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7000" b="1" i="1" u="sng" dirty="0" smtClean="0">
                <a:latin typeface="Times New Roman" pitchFamily="18" charset="0"/>
                <a:cs typeface="Times New Roman" pitchFamily="18" charset="0"/>
              </a:rPr>
              <a:t>Classes of Words:</a:t>
            </a:r>
          </a:p>
          <a:p>
            <a:pPr algn="ctr">
              <a:buFontTx/>
              <a:buChar char="-"/>
            </a:pPr>
            <a:r>
              <a:rPr lang="en-US" sz="7000" b="1" i="1" dirty="0" smtClean="0">
                <a:latin typeface="Times New Roman" pitchFamily="18" charset="0"/>
                <a:cs typeface="Times New Roman" pitchFamily="18" charset="0"/>
              </a:rPr>
              <a:t>Noun-words;</a:t>
            </a:r>
          </a:p>
          <a:p>
            <a:pPr algn="ctr">
              <a:buFontTx/>
              <a:buChar char="-"/>
            </a:pPr>
            <a:r>
              <a:rPr lang="en-US" sz="7000" b="1" i="1" dirty="0" smtClean="0">
                <a:latin typeface="Times New Roman" pitchFamily="18" charset="0"/>
                <a:cs typeface="Times New Roman" pitchFamily="18" charset="0"/>
              </a:rPr>
              <a:t>Adjective-words;</a:t>
            </a:r>
          </a:p>
          <a:p>
            <a:pPr algn="ctr">
              <a:buFontTx/>
              <a:buChar char="-"/>
            </a:pPr>
            <a:r>
              <a:rPr lang="en-US" sz="7000" b="1" i="1" dirty="0" smtClean="0">
                <a:latin typeface="Times New Roman" pitchFamily="18" charset="0"/>
                <a:cs typeface="Times New Roman" pitchFamily="18" charset="0"/>
              </a:rPr>
              <a:t>Verbs; </a:t>
            </a:r>
          </a:p>
          <a:p>
            <a:pPr algn="ctr">
              <a:buFontTx/>
              <a:buChar char="-"/>
            </a:pPr>
            <a:r>
              <a:rPr lang="en-US" sz="7000" b="1" i="1" dirty="0" smtClean="0">
                <a:latin typeface="Times New Roman" pitchFamily="18" charset="0"/>
                <a:cs typeface="Times New Roman" pitchFamily="18" charset="0"/>
              </a:rPr>
              <a:t>Particles.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5400" b="1" i="1" dirty="0" smtClean="0"/>
              <a:t>Question 3</a:t>
            </a:r>
          </a:p>
          <a:p>
            <a:pPr algn="ctr">
              <a:buNone/>
            </a:pPr>
            <a:r>
              <a:rPr lang="en-US" sz="10000" b="1" i="1" dirty="0" smtClean="0"/>
              <a:t>The Three-layer classification (M. Bloch)</a:t>
            </a:r>
            <a:endParaRPr lang="ru-RU" sz="10000" b="1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i="1" u="sng" dirty="0" smtClean="0">
                <a:latin typeface="Times New Roman" pitchFamily="18" charset="0"/>
                <a:cs typeface="Times New Roman" pitchFamily="18" charset="0"/>
              </a:rPr>
              <a:t>The three-layer classification of words</a:t>
            </a:r>
          </a:p>
          <a:p>
            <a:pPr algn="just">
              <a:buNone/>
            </a:pPr>
            <a:r>
              <a:rPr lang="en-US" sz="4000" b="1" i="1" u="sng" dirty="0" smtClean="0">
                <a:latin typeface="Times New Roman" pitchFamily="18" charset="0"/>
                <a:cs typeface="Times New Roman" pitchFamily="18" charset="0"/>
              </a:rPr>
              <a:t>Words:</a:t>
            </a:r>
          </a:p>
          <a:p>
            <a:pPr marL="742950" indent="-742950" algn="just">
              <a:buAutoNum type="arabicParenR"/>
            </a:pPr>
            <a:r>
              <a:rPr lang="en-US" sz="5000" b="1" i="1" dirty="0" smtClean="0">
                <a:latin typeface="Times New Roman" pitchFamily="18" charset="0"/>
                <a:cs typeface="Times New Roman" pitchFamily="18" charset="0"/>
              </a:rPr>
              <a:t>Notional</a:t>
            </a:r>
          </a:p>
          <a:p>
            <a:pPr marL="742950" indent="-742950" algn="just">
              <a:buAutoNum type="arabicParenR"/>
            </a:pPr>
            <a:r>
              <a:rPr lang="en-US" sz="5000" b="1" i="1" dirty="0" smtClean="0">
                <a:latin typeface="Times New Roman" pitchFamily="18" charset="0"/>
                <a:cs typeface="Times New Roman" pitchFamily="18" charset="0"/>
              </a:rPr>
              <a:t>Intermediary</a:t>
            </a:r>
          </a:p>
          <a:p>
            <a:pPr marL="742950" indent="-742950" algn="just">
              <a:buAutoNum type="arabicParenR"/>
            </a:pPr>
            <a:r>
              <a:rPr lang="en-US" sz="5000" b="1" i="1" dirty="0" smtClean="0">
                <a:latin typeface="Times New Roman" pitchFamily="18" charset="0"/>
                <a:cs typeface="Times New Roman" pitchFamily="18" charset="0"/>
              </a:rPr>
              <a:t>Functional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ctr">
              <a:buNone/>
            </a:pPr>
            <a:endParaRPr lang="en-US" b="1" i="1" dirty="0" smtClean="0"/>
          </a:p>
          <a:p>
            <a:pPr algn="ctr">
              <a:buNone/>
            </a:pPr>
            <a:endParaRPr lang="en-US" b="1" i="1" dirty="0" smtClean="0"/>
          </a:p>
          <a:p>
            <a:pPr algn="ctr">
              <a:buNone/>
            </a:pPr>
            <a:r>
              <a:rPr lang="en-US" sz="5000" b="1" i="1" dirty="0" smtClean="0"/>
              <a:t>Notional </a:t>
            </a:r>
            <a:r>
              <a:rPr lang="en-US" sz="5000" b="1" i="1" dirty="0" smtClean="0"/>
              <a:t>words (nouns, adjectives, adverbs, verbs)</a:t>
            </a:r>
            <a:endParaRPr lang="ru-RU" sz="5000" b="1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8643998" cy="55546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700" b="1" u="sng" dirty="0" smtClean="0"/>
              <a:t>The Lexical paradigm of Nomination</a:t>
            </a:r>
          </a:p>
          <a:p>
            <a:pPr algn="ctr">
              <a:buNone/>
            </a:pPr>
            <a:r>
              <a:rPr lang="en-US" sz="5700" u="sng" dirty="0" smtClean="0"/>
              <a:t>Strong – strongly – strength – strengthen </a:t>
            </a:r>
            <a:endParaRPr lang="en-US" sz="7000" dirty="0" smtClean="0"/>
          </a:p>
          <a:p>
            <a:pPr marL="514350" lvl="0" indent="-514350">
              <a:buNone/>
            </a:pPr>
            <a:endParaRPr lang="ru-RU" sz="7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Nomination paradigms 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en-US" sz="5000" dirty="0" smtClean="0"/>
              <a:t>Lexical </a:t>
            </a:r>
            <a:r>
              <a:rPr lang="en-US" sz="5000" dirty="0" smtClean="0"/>
              <a:t>proper</a:t>
            </a:r>
            <a:r>
              <a:rPr lang="ru-RU" sz="5000" dirty="0" smtClean="0"/>
              <a:t> (</a:t>
            </a:r>
            <a:r>
              <a:rPr lang="en-US" sz="5000" dirty="0" smtClean="0"/>
              <a:t>simple –simply – </a:t>
            </a:r>
            <a:r>
              <a:rPr lang="en-US" sz="5000" dirty="0" smtClean="0"/>
              <a:t>simplicity –</a:t>
            </a:r>
            <a:r>
              <a:rPr lang="en-US" sz="5000" dirty="0" smtClean="0"/>
              <a:t>simplify</a:t>
            </a:r>
            <a:r>
              <a:rPr lang="ru-RU" sz="5000" dirty="0" smtClean="0"/>
              <a:t>)</a:t>
            </a:r>
            <a:r>
              <a:rPr lang="en-US" sz="5000" dirty="0" smtClean="0"/>
              <a:t>;</a:t>
            </a:r>
            <a:endParaRPr lang="en-US" sz="5000" dirty="0" smtClean="0"/>
          </a:p>
          <a:p>
            <a:pPr>
              <a:buFontTx/>
              <a:buChar char="-"/>
            </a:pPr>
            <a:r>
              <a:rPr lang="en-US" sz="5000" dirty="0" smtClean="0"/>
              <a:t>Semantic (</a:t>
            </a:r>
            <a:r>
              <a:rPr lang="en-US" sz="5000" dirty="0" smtClean="0"/>
              <a:t>simple – easily– </a:t>
            </a:r>
            <a:r>
              <a:rPr lang="en-US" sz="5000" dirty="0" smtClean="0"/>
              <a:t>simplicity </a:t>
            </a:r>
            <a:r>
              <a:rPr lang="en-US" sz="5000" dirty="0" smtClean="0"/>
              <a:t>– simplify</a:t>
            </a:r>
            <a:r>
              <a:rPr lang="ru-RU" sz="5000" dirty="0" smtClean="0"/>
              <a:t>)</a:t>
            </a:r>
            <a:r>
              <a:rPr lang="en-US" sz="5000" dirty="0" smtClean="0"/>
              <a:t>;</a:t>
            </a:r>
            <a:endParaRPr lang="en-US" sz="5000" dirty="0" smtClean="0"/>
          </a:p>
          <a:p>
            <a:pPr>
              <a:buFontTx/>
              <a:buChar char="-"/>
            </a:pPr>
            <a:r>
              <a:rPr lang="en-US" sz="5000" dirty="0" err="1" smtClean="0"/>
              <a:t>Phrasemic</a:t>
            </a:r>
            <a:r>
              <a:rPr lang="en-US" sz="5000" dirty="0" smtClean="0"/>
              <a:t> </a:t>
            </a:r>
            <a:r>
              <a:rPr lang="ru-RU" sz="5000" dirty="0" smtClean="0"/>
              <a:t>(</a:t>
            </a:r>
            <a:r>
              <a:rPr lang="en-US" sz="5000" dirty="0" smtClean="0"/>
              <a:t>simple </a:t>
            </a:r>
            <a:r>
              <a:rPr lang="en-US" sz="5000" dirty="0" smtClean="0"/>
              <a:t>–in a simple way– </a:t>
            </a:r>
            <a:r>
              <a:rPr lang="en-US" sz="5000" dirty="0" smtClean="0"/>
              <a:t>simplicity –simplify</a:t>
            </a:r>
            <a:r>
              <a:rPr lang="ru-RU" sz="5000" dirty="0" smtClean="0"/>
              <a:t>)</a:t>
            </a:r>
            <a:r>
              <a:rPr lang="en-US" sz="5000" dirty="0" smtClean="0"/>
              <a:t>.</a:t>
            </a:r>
            <a:endParaRPr lang="ru-RU" sz="5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85000" lnSpcReduction="20000"/>
          </a:bodyPr>
          <a:lstStyle/>
          <a:p>
            <a:pPr indent="342900" algn="just">
              <a:buNone/>
            </a:pPr>
            <a:endParaRPr lang="en-US" sz="6000" b="1" i="1" dirty="0" smtClean="0"/>
          </a:p>
          <a:p>
            <a:pPr indent="342900" algn="just">
              <a:buNone/>
            </a:pPr>
            <a:r>
              <a:rPr lang="en-US" sz="6000" b="1" i="1" dirty="0" smtClean="0"/>
              <a:t>Intermediary (semi-functional) </a:t>
            </a:r>
            <a:r>
              <a:rPr lang="en-US" sz="6000" b="1" i="1" dirty="0" smtClean="0"/>
              <a:t>words – </a:t>
            </a:r>
            <a:r>
              <a:rPr lang="en-US" sz="6000" dirty="0" smtClean="0"/>
              <a:t>words </a:t>
            </a:r>
            <a:r>
              <a:rPr lang="en-US" sz="6000" dirty="0" smtClean="0"/>
              <a:t>with a very broad meaning (e.g.  pronouns, numbers, words of broad meaning – </a:t>
            </a:r>
            <a:r>
              <a:rPr lang="en-US" sz="6000" i="1" dirty="0" smtClean="0"/>
              <a:t>thing, matter, there, turn, get</a:t>
            </a:r>
            <a:r>
              <a:rPr lang="en-US" sz="6000" dirty="0" smtClean="0"/>
              <a:t>, etc.). </a:t>
            </a:r>
            <a:endParaRPr lang="ru-RU" sz="6000" dirty="0" smtClean="0"/>
          </a:p>
          <a:p>
            <a:pPr indent="342900" algn="just">
              <a:buNone/>
            </a:pPr>
            <a:endParaRPr lang="en-US" sz="6000" b="1" i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b="1" i="1" dirty="0" smtClean="0"/>
          </a:p>
          <a:p>
            <a:pPr algn="ctr">
              <a:buNone/>
            </a:pPr>
            <a:r>
              <a:rPr lang="en-US" sz="6000" b="1" i="1" dirty="0" smtClean="0"/>
              <a:t>Functional words (“</a:t>
            </a:r>
            <a:r>
              <a:rPr lang="en-US" sz="6000" b="1" i="1" dirty="0" err="1" smtClean="0"/>
              <a:t>specifiers</a:t>
            </a:r>
            <a:r>
              <a:rPr lang="en-US" sz="6000" b="1" i="1" dirty="0" smtClean="0"/>
              <a:t> of names</a:t>
            </a:r>
            <a:r>
              <a:rPr lang="en-US" sz="6000" b="1" i="1" dirty="0" smtClean="0"/>
              <a:t>”): articles, particles, </a:t>
            </a:r>
            <a:r>
              <a:rPr lang="en-US" sz="6000" b="1" i="1" dirty="0" err="1" smtClean="0"/>
              <a:t>conjections</a:t>
            </a:r>
            <a:endParaRPr lang="ru-RU" sz="6000" b="1" i="1" dirty="0" smtClean="0"/>
          </a:p>
          <a:p>
            <a:pPr algn="ctr">
              <a:buNone/>
            </a:pPr>
            <a:endParaRPr lang="ru-RU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7100" b="1" dirty="0" smtClean="0">
                <a:latin typeface="Times New Roman" pitchFamily="18" charset="0"/>
                <a:cs typeface="Times New Roman" pitchFamily="18" charset="0"/>
              </a:rPr>
              <a:t>Questions to discuss</a:t>
            </a:r>
          </a:p>
          <a:p>
            <a:pPr algn="ctr"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9600" i="1" dirty="0" smtClean="0">
                <a:latin typeface="Times New Roman" pitchFamily="18" charset="0"/>
                <a:cs typeface="Times New Roman" pitchFamily="18" charset="0"/>
              </a:rPr>
              <a:t>The traditional (complex) theory.</a:t>
            </a:r>
            <a:endParaRPr lang="ru-RU" sz="9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9600" i="1" dirty="0" smtClean="0">
                <a:latin typeface="Times New Roman" pitchFamily="18" charset="0"/>
                <a:cs typeface="Times New Roman" pitchFamily="18" charset="0"/>
              </a:rPr>
              <a:t>One-criterion theories.</a:t>
            </a:r>
          </a:p>
          <a:p>
            <a:r>
              <a:rPr lang="en-US" sz="9600" i="1" dirty="0" smtClean="0">
                <a:latin typeface="Times New Roman" pitchFamily="18" charset="0"/>
                <a:cs typeface="Times New Roman" pitchFamily="18" charset="0"/>
              </a:rPr>
              <a:t>The three-layer classification of words.</a:t>
            </a:r>
            <a:endParaRPr lang="ru-RU" sz="9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9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pPr algn="ctr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A reliable classification of parts of speech should use as many criteria as possible.</a:t>
            </a:r>
            <a:endParaRPr lang="en-US" sz="5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7000" b="1" i="1" u="sng" dirty="0" smtClean="0">
                <a:latin typeface="Times New Roman" pitchFamily="18" charset="0"/>
                <a:cs typeface="Times New Roman" pitchFamily="18" charset="0"/>
              </a:rPr>
              <a:t>Question 1</a:t>
            </a:r>
          </a:p>
          <a:p>
            <a:pPr algn="ctr">
              <a:buNone/>
            </a:pPr>
            <a:r>
              <a:rPr lang="en-US" sz="9000" b="1" i="1" dirty="0" smtClean="0">
                <a:latin typeface="Times New Roman" pitchFamily="18" charset="0"/>
                <a:cs typeface="Times New Roman" pitchFamily="18" charset="0"/>
              </a:rPr>
              <a:t>The traditional (complex) theory</a:t>
            </a:r>
          </a:p>
          <a:p>
            <a:pPr algn="ctr">
              <a:buNone/>
            </a:pPr>
            <a:endParaRPr lang="en-US" sz="9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9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b="1" i="1" dirty="0" smtClean="0"/>
              <a:t>     </a:t>
            </a:r>
            <a:r>
              <a:rPr lang="en-US" sz="4300" b="1" u="sng" dirty="0" smtClean="0">
                <a:latin typeface="Times New Roman" pitchFamily="18" charset="0"/>
                <a:cs typeface="Times New Roman" pitchFamily="18" charset="0"/>
              </a:rPr>
              <a:t>A part of speech is a </a:t>
            </a:r>
            <a:r>
              <a:rPr lang="en-US" sz="4300" b="1" u="sng" dirty="0" err="1" smtClean="0">
                <a:latin typeface="Times New Roman" pitchFamily="18" charset="0"/>
                <a:cs typeface="Times New Roman" pitchFamily="18" charset="0"/>
              </a:rPr>
              <a:t>lexico</a:t>
            </a:r>
            <a:r>
              <a:rPr lang="en-US" sz="4300" b="1" u="sng" dirty="0" smtClean="0">
                <a:latin typeface="Times New Roman" pitchFamily="18" charset="0"/>
                <a:cs typeface="Times New Roman" pitchFamily="18" charset="0"/>
              </a:rPr>
              <a:t>-grammatical class of words characterized by</a:t>
            </a:r>
            <a:r>
              <a:rPr lang="en-US" sz="43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sz="4300" i="1" dirty="0" smtClean="0">
                <a:latin typeface="Times New Roman" pitchFamily="18" charset="0"/>
                <a:cs typeface="Times New Roman" pitchFamily="18" charset="0"/>
              </a:rPr>
              <a:t>the same </a:t>
            </a:r>
            <a:r>
              <a:rPr lang="en-US" sz="4300" i="1" dirty="0" err="1" smtClean="0">
                <a:latin typeface="Times New Roman" pitchFamily="18" charset="0"/>
                <a:cs typeface="Times New Roman" pitchFamily="18" charset="0"/>
              </a:rPr>
              <a:t>lexico</a:t>
            </a:r>
            <a:r>
              <a:rPr lang="en-US" sz="4300" i="1" dirty="0" smtClean="0">
                <a:latin typeface="Times New Roman" pitchFamily="18" charset="0"/>
                <a:cs typeface="Times New Roman" pitchFamily="18" charset="0"/>
              </a:rPr>
              <a:t>-grammatical meaning,</a:t>
            </a:r>
          </a:p>
          <a:p>
            <a:pPr>
              <a:buFontTx/>
              <a:buChar char="-"/>
            </a:pPr>
            <a:r>
              <a:rPr lang="en-US" sz="4300" i="1" dirty="0" smtClean="0">
                <a:latin typeface="Times New Roman" pitchFamily="18" charset="0"/>
                <a:cs typeface="Times New Roman" pitchFamily="18" charset="0"/>
              </a:rPr>
              <a:t>the same grammatical categories, </a:t>
            </a:r>
          </a:p>
          <a:p>
            <a:pPr>
              <a:buFontTx/>
              <a:buChar char="-"/>
            </a:pPr>
            <a:r>
              <a:rPr lang="en-US" sz="4300" i="1" dirty="0" smtClean="0">
                <a:latin typeface="Times New Roman" pitchFamily="18" charset="0"/>
                <a:cs typeface="Times New Roman" pitchFamily="18" charset="0"/>
              </a:rPr>
              <a:t>the same type of combinability with other words (the same type of </a:t>
            </a:r>
            <a:r>
              <a:rPr lang="en-US" sz="4300" i="1" dirty="0" err="1" smtClean="0">
                <a:latin typeface="Times New Roman" pitchFamily="18" charset="0"/>
                <a:cs typeface="Times New Roman" pitchFamily="18" charset="0"/>
              </a:rPr>
              <a:t>syntagmatic</a:t>
            </a:r>
            <a:r>
              <a:rPr lang="en-US" sz="4300" i="1" dirty="0" smtClean="0">
                <a:latin typeface="Times New Roman" pitchFamily="18" charset="0"/>
                <a:cs typeface="Times New Roman" pitchFamily="18" charset="0"/>
              </a:rPr>
              <a:t> relations),</a:t>
            </a:r>
          </a:p>
          <a:p>
            <a:pPr>
              <a:buFontTx/>
              <a:buChar char="-"/>
            </a:pPr>
            <a:r>
              <a:rPr lang="en-US" sz="4300" i="1" dirty="0" smtClean="0">
                <a:latin typeface="Times New Roman" pitchFamily="18" charset="0"/>
                <a:cs typeface="Times New Roman" pitchFamily="18" charset="0"/>
              </a:rPr>
              <a:t>the same functions in the sentence. </a:t>
            </a:r>
          </a:p>
          <a:p>
            <a:pPr>
              <a:buFontTx/>
              <a:buChar char="-"/>
            </a:pPr>
            <a:endParaRPr lang="en-US" sz="6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i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571480"/>
          <a:ext cx="9144000" cy="670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  <a:gridCol w="1928794"/>
                <a:gridCol w="3500446"/>
                <a:gridCol w="2286000"/>
              </a:tblGrid>
              <a:tr h="12874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latin typeface="Calibri"/>
                          <a:ea typeface="Calibri"/>
                          <a:cs typeface="Times New Roman"/>
                        </a:rPr>
                        <a:t>Part of speech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500" b="1" i="1" dirty="0" err="1">
                          <a:latin typeface="Calibri"/>
                          <a:ea typeface="Calibri"/>
                          <a:cs typeface="Times New Roman"/>
                        </a:rPr>
                        <a:t>Lexico</a:t>
                      </a:r>
                      <a:r>
                        <a:rPr lang="en-US" sz="2500" b="1" i="1" dirty="0">
                          <a:latin typeface="Calibri"/>
                          <a:ea typeface="Calibri"/>
                          <a:cs typeface="Times New Roman"/>
                        </a:rPr>
                        <a:t>-grammatical meaning</a:t>
                      </a:r>
                      <a:endParaRPr lang="ru-RU" sz="2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>
                          <a:latin typeface="Calibri"/>
                          <a:ea typeface="Calibri"/>
                          <a:cs typeface="Times New Roman"/>
                        </a:rPr>
                        <a:t>Grammatical categories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baseline="0" dirty="0" smtClean="0">
                          <a:latin typeface="Calibri"/>
                          <a:ea typeface="Calibri"/>
                          <a:cs typeface="Times New Roman"/>
                        </a:rPr>
                        <a:t>Functions in a sentence 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275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>
                          <a:latin typeface="Calibri"/>
                          <a:ea typeface="Calibri"/>
                          <a:cs typeface="Times New Roman"/>
                        </a:rPr>
                        <a:t>verbs</a:t>
                      </a:r>
                      <a:endParaRPr lang="ru-RU" sz="4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>
                          <a:latin typeface="Calibri"/>
                          <a:ea typeface="Calibri"/>
                          <a:cs typeface="Times New Roman"/>
                        </a:rPr>
                        <a:t>Action</a:t>
                      </a:r>
                      <a:r>
                        <a:rPr lang="en-US" sz="4000" b="1" dirty="0" smtClean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 smtClean="0">
                          <a:latin typeface="Calibri"/>
                          <a:ea typeface="Calibri"/>
                          <a:cs typeface="Times New Roman"/>
                        </a:rPr>
                        <a:t>state</a:t>
                      </a:r>
                      <a:endParaRPr lang="ru-RU" sz="4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>
                          <a:latin typeface="Calibri"/>
                          <a:ea typeface="Calibri"/>
                          <a:cs typeface="Times New Roman"/>
                        </a:rPr>
                        <a:t>voice </a:t>
                      </a:r>
                      <a:endParaRPr lang="ru-RU" sz="4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>
                          <a:latin typeface="Calibri"/>
                          <a:ea typeface="Calibri"/>
                          <a:cs typeface="Times New Roman"/>
                        </a:rPr>
                        <a:t>order (priority)</a:t>
                      </a:r>
                      <a:endParaRPr lang="ru-RU" sz="4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>
                          <a:latin typeface="Calibri"/>
                          <a:ea typeface="Calibri"/>
                          <a:cs typeface="Times New Roman"/>
                        </a:rPr>
                        <a:t>aspect </a:t>
                      </a:r>
                      <a:endParaRPr lang="ru-RU" sz="4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>
                          <a:latin typeface="Calibri"/>
                          <a:ea typeface="Calibri"/>
                          <a:cs typeface="Times New Roman"/>
                        </a:rPr>
                        <a:t>mood</a:t>
                      </a:r>
                      <a:endParaRPr lang="ru-RU" sz="4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>
                          <a:latin typeface="Calibri"/>
                          <a:ea typeface="Calibri"/>
                          <a:cs typeface="Times New Roman"/>
                        </a:rPr>
                        <a:t>tense</a:t>
                      </a:r>
                      <a:endParaRPr lang="ru-RU" sz="4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>
                          <a:latin typeface="Calibri"/>
                          <a:ea typeface="Calibri"/>
                          <a:cs typeface="Times New Roman"/>
                        </a:rPr>
                        <a:t>person</a:t>
                      </a:r>
                      <a:endParaRPr lang="ru-RU" sz="4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>
                          <a:latin typeface="Calibri"/>
                          <a:ea typeface="Calibri"/>
                          <a:cs typeface="Times New Roman"/>
                        </a:rPr>
                        <a:t>number </a:t>
                      </a:r>
                      <a:endParaRPr lang="ru-RU" sz="4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 err="1">
                          <a:latin typeface="Calibri"/>
                          <a:ea typeface="Calibri"/>
                          <a:cs typeface="Times New Roman"/>
                        </a:rPr>
                        <a:t>posteriority</a:t>
                      </a:r>
                      <a:endParaRPr lang="ru-RU" sz="4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>
                          <a:latin typeface="Calibri"/>
                          <a:ea typeface="Calibri"/>
                          <a:cs typeface="Times New Roman"/>
                        </a:rPr>
                        <a:t>Predicates</a:t>
                      </a:r>
                      <a:r>
                        <a:rPr lang="en-US" sz="4000" dirty="0">
                          <a:latin typeface="Calibri"/>
                          <a:ea typeface="Calibri"/>
                          <a:cs typeface="Times New Roman"/>
                        </a:rPr>
                        <a:t> (it’s only about verbs, not </a:t>
                      </a:r>
                      <a:r>
                        <a:rPr lang="en-US" sz="4000" dirty="0" err="1">
                          <a:latin typeface="Calibri"/>
                          <a:ea typeface="Calibri"/>
                          <a:cs typeface="Times New Roman"/>
                        </a:rPr>
                        <a:t>verbals</a:t>
                      </a:r>
                      <a:r>
                        <a:rPr lang="en-US" sz="4000" dirty="0">
                          <a:latin typeface="Calibri"/>
                          <a:ea typeface="Calibri"/>
                          <a:cs typeface="Times New Roman"/>
                        </a:rPr>
                        <a:t>!)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Parts of speech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00109"/>
          <a:ext cx="8229600" cy="5976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3359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Notional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Functional</a:t>
                      </a:r>
                      <a:endParaRPr lang="ru-RU" sz="4000" dirty="0"/>
                    </a:p>
                  </a:txBody>
                  <a:tcPr/>
                </a:tc>
              </a:tr>
              <a:tr h="5124301">
                <a:tc>
                  <a:txBody>
                    <a:bodyPr/>
                    <a:lstStyle/>
                    <a:p>
                      <a:r>
                        <a:rPr lang="en-US" sz="4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nouns</a:t>
                      </a:r>
                      <a:endParaRPr lang="ru-RU" sz="4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4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adjectives</a:t>
                      </a:r>
                      <a:endParaRPr lang="ru-RU" sz="4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4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numerals</a:t>
                      </a:r>
                      <a:endParaRPr lang="ru-RU" sz="4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4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pronouns</a:t>
                      </a:r>
                      <a:endParaRPr lang="ru-RU" sz="4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4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verbs</a:t>
                      </a:r>
                      <a:endParaRPr lang="ru-RU" sz="4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4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adverbs</a:t>
                      </a:r>
                      <a:endParaRPr lang="ru-RU" sz="4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40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4000" kern="1200" dirty="0" err="1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adlinks</a:t>
                      </a:r>
                      <a:r>
                        <a:rPr lang="en-US" sz="40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4000" i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asleep, alive, afraid, etc</a:t>
                      </a:r>
                      <a:r>
                        <a:rPr lang="en-US" sz="40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  <a:endParaRPr lang="ru-RU" sz="4000" kern="1200" dirty="0" smtClean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articles</a:t>
                      </a:r>
                      <a:endParaRPr lang="ru-RU" sz="3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30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modal words (</a:t>
                      </a:r>
                      <a:r>
                        <a:rPr lang="en-US" sz="3000" i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perhaps, in fact, no doubt, evidently, frankly, etc.</a:t>
                      </a:r>
                      <a:r>
                        <a:rPr lang="en-US" sz="30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3000" kern="1200" dirty="0" smtClean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prepositions</a:t>
                      </a:r>
                      <a:endParaRPr lang="ru-RU" sz="3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conjunctions</a:t>
                      </a:r>
                      <a:endParaRPr lang="ru-RU" sz="3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30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- particles (</a:t>
                      </a:r>
                      <a:r>
                        <a:rPr lang="en-US" sz="3000" i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not, well, try </a:t>
                      </a:r>
                      <a:r>
                        <a:rPr lang="en-US" sz="3000" i="1" u="sng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r>
                        <a:rPr lang="en-US" sz="3000" i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, take </a:t>
                      </a:r>
                      <a:r>
                        <a:rPr lang="en-US" sz="3000" i="1" u="sng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off</a:t>
                      </a:r>
                      <a:r>
                        <a:rPr lang="en-US" sz="30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3000" kern="1200" dirty="0" smtClean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3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</a:t>
                      </a:r>
                      <a:r>
                        <a:rPr lang="en-US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nterjections (</a:t>
                      </a:r>
                      <a:r>
                        <a:rPr lang="ru-RU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междометия</a:t>
                      </a:r>
                      <a:r>
                        <a:rPr lang="en-US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3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The field structure of </a:t>
            </a:r>
            <a:r>
              <a:rPr lang="en-US" b="1" dirty="0" err="1" smtClean="0"/>
              <a:t>lexico</a:t>
            </a:r>
            <a:r>
              <a:rPr lang="en-US" b="1" dirty="0" smtClean="0"/>
              <a:t>-grammatical classes.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Members of the part of speech:</a:t>
            </a:r>
          </a:p>
          <a:p>
            <a:pPr>
              <a:buFontTx/>
              <a:buChar char="-"/>
            </a:pPr>
            <a:r>
              <a:rPr lang="en-US" dirty="0" smtClean="0"/>
              <a:t>central  </a:t>
            </a:r>
          </a:p>
          <a:p>
            <a:pPr>
              <a:buFontTx/>
              <a:buChar char="-"/>
            </a:pPr>
            <a:r>
              <a:rPr lang="en-US" dirty="0" smtClean="0"/>
              <a:t>peripheral (marginal)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b="1" i="1" u="sng" dirty="0" smtClean="0">
                <a:latin typeface="Times New Roman" pitchFamily="18" charset="0"/>
                <a:cs typeface="Times New Roman" pitchFamily="18" charset="0"/>
              </a:rPr>
              <a:t>Question 2</a:t>
            </a:r>
          </a:p>
          <a:p>
            <a:pPr algn="ctr">
              <a:buNone/>
            </a:pPr>
            <a:r>
              <a:rPr lang="en-US" sz="7200" b="1" i="1" dirty="0" smtClean="0">
                <a:latin typeface="Times New Roman" pitchFamily="18" charset="0"/>
                <a:cs typeface="Times New Roman" pitchFamily="18" charset="0"/>
              </a:rPr>
              <a:t>One-criterion theories</a:t>
            </a:r>
          </a:p>
          <a:p>
            <a:pPr algn="ctr">
              <a:buNone/>
            </a:pPr>
            <a:endParaRPr lang="en-US" sz="7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2"/>
          </a:lnRef>
          <a:fillRef idx="100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indent="342900" algn="just">
              <a:buNone/>
            </a:pPr>
            <a:endParaRPr lang="en-US" sz="5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buNone/>
            </a:pPr>
            <a:endParaRPr lang="en-US" sz="5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buNone/>
            </a:pPr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>The distributional theory</a:t>
            </a:r>
          </a:p>
          <a:p>
            <a:pPr indent="342900" algn="just">
              <a:buNone/>
            </a:pPr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>(Charles Fries)</a:t>
            </a:r>
          </a:p>
          <a:p>
            <a:pPr indent="342900" algn="just">
              <a:buNone/>
            </a:pPr>
            <a:endParaRPr lang="en-US" sz="5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84814CD35F9E4FB9BEF72EB4339178" ma:contentTypeVersion="0" ma:contentTypeDescription="Создание документа." ma:contentTypeScope="" ma:versionID="39a715d14aaaf50f8ecea1512668234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EB4AC77-9FD8-4B90-8BFC-BA0C6C13152E}"/>
</file>

<file path=customXml/itemProps2.xml><?xml version="1.0" encoding="utf-8"?>
<ds:datastoreItem xmlns:ds="http://schemas.openxmlformats.org/officeDocument/2006/customXml" ds:itemID="{FCAB18C9-1EF4-4B87-8A08-6DFCFB29D00F}"/>
</file>

<file path=customXml/itemProps3.xml><?xml version="1.0" encoding="utf-8"?>
<ds:datastoreItem xmlns:ds="http://schemas.openxmlformats.org/officeDocument/2006/customXml" ds:itemID="{AE316DE4-D3F2-4DA0-B9B9-C398115C587C}"/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433</Words>
  <Application>Microsoft Office PowerPoint</Application>
  <PresentationFormat>Экран (4:3)</PresentationFormat>
  <Paragraphs>101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Parts of speech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Nomination paradigms 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86</cp:revision>
  <dcterms:created xsi:type="dcterms:W3CDTF">2019-09-01T08:37:24Z</dcterms:created>
  <dcterms:modified xsi:type="dcterms:W3CDTF">2020-04-15T13:08:08Z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0x0101007084814CD35F9E4FB9BEF72EB4339178</vt:lpwstr>
  </property>
</Properties>
</file>