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6" r:id="rId5"/>
    <p:sldId id="277" r:id="rId6"/>
    <p:sldId id="278" r:id="rId7"/>
    <p:sldId id="280" r:id="rId8"/>
    <p:sldId id="259" r:id="rId9"/>
    <p:sldId id="281" r:id="rId10"/>
    <p:sldId id="260" r:id="rId11"/>
    <p:sldId id="263" r:id="rId12"/>
    <p:sldId id="282" r:id="rId13"/>
    <p:sldId id="283" r:id="rId14"/>
    <p:sldId id="284" r:id="rId15"/>
    <p:sldId id="287" r:id="rId16"/>
    <p:sldId id="286" r:id="rId17"/>
    <p:sldId id="264" r:id="rId18"/>
    <p:sldId id="288" r:id="rId19"/>
    <p:sldId id="302" r:id="rId20"/>
    <p:sldId id="289" r:id="rId21"/>
    <p:sldId id="271" r:id="rId22"/>
    <p:sldId id="272" r:id="rId23"/>
    <p:sldId id="292" r:id="rId24"/>
    <p:sldId id="293" r:id="rId25"/>
    <p:sldId id="26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structure </a:t>
            </a:r>
          </a:p>
          <a:p>
            <a:pPr algn="ctr">
              <a:buNone/>
            </a:pPr>
            <a:r>
              <a:rPr lang="en-US" sz="8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words</a:t>
            </a:r>
            <a:endParaRPr lang="ru-RU" sz="8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150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5000" b="1" i="1" u="sng" dirty="0" smtClean="0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en-US" sz="15000" b="1" i="1" dirty="0" smtClean="0">
                <a:latin typeface="Times New Roman" pitchFamily="18" charset="0"/>
                <a:cs typeface="Times New Roman" pitchFamily="18" charset="0"/>
              </a:rPr>
              <a:t> of the word is its meaning.</a:t>
            </a:r>
            <a:endParaRPr lang="ru-RU" sz="15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Question 2</a:t>
            </a:r>
          </a:p>
          <a:p>
            <a:pPr algn="ctr">
              <a:buNone/>
            </a:pPr>
            <a:endParaRPr lang="en-US" sz="6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What is Morpheme?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0000" b="1" i="1" dirty="0" smtClean="0"/>
              <a:t>-Ness, -ship, </a:t>
            </a:r>
          </a:p>
          <a:p>
            <a:pPr algn="ctr">
              <a:buNone/>
            </a:pPr>
            <a:r>
              <a:rPr lang="en-US" sz="10000" b="1" i="1" dirty="0" smtClean="0"/>
              <a:t>-</a:t>
            </a:r>
            <a:r>
              <a:rPr lang="en-US" sz="10000" b="1" i="1" dirty="0" err="1" smtClean="0"/>
              <a:t>ful</a:t>
            </a:r>
            <a:r>
              <a:rPr lang="en-US" sz="10000" b="1" i="1" dirty="0" smtClean="0"/>
              <a:t>, -less, -un, -able, -s, etc.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Question 3</a:t>
            </a:r>
          </a:p>
          <a:p>
            <a:pPr algn="ctr">
              <a:buNone/>
            </a:pPr>
            <a:endParaRPr lang="en-US" sz="6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dirty="0" smtClean="0">
                <a:latin typeface="Times New Roman" pitchFamily="18" charset="0"/>
                <a:cs typeface="Times New Roman" pitchFamily="18" charset="0"/>
              </a:rPr>
              <a:t>Types of morphemes</a:t>
            </a:r>
          </a:p>
          <a:p>
            <a:pPr algn="ctr">
              <a:buNone/>
            </a:pPr>
            <a:endParaRPr lang="en-US" sz="6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5700" b="1" u="sng" dirty="0" smtClean="0"/>
              <a:t>Types of Morphemes</a:t>
            </a:r>
          </a:p>
          <a:p>
            <a:pPr algn="ctr">
              <a:buNone/>
            </a:pPr>
            <a:endParaRPr lang="en-US" b="1" u="sng" dirty="0" smtClean="0"/>
          </a:p>
          <a:p>
            <a:pPr marL="514350" lvl="0" indent="-514350">
              <a:buAutoNum type="arabicParenR"/>
            </a:pPr>
            <a:r>
              <a:rPr lang="en-US" sz="7000" dirty="0" smtClean="0"/>
              <a:t>Roots (lexical morphemes): </a:t>
            </a:r>
            <a:r>
              <a:rPr lang="en-US" sz="7000" i="1" u="sng" dirty="0" smtClean="0"/>
              <a:t>use</a:t>
            </a:r>
            <a:r>
              <a:rPr lang="en-US" sz="7000" i="1" dirty="0" smtClean="0"/>
              <a:t>-less, </a:t>
            </a:r>
            <a:r>
              <a:rPr lang="en-US" sz="7000" i="1" u="sng" dirty="0" err="1" smtClean="0"/>
              <a:t>desir</a:t>
            </a:r>
            <a:r>
              <a:rPr lang="en-US" sz="7000" i="1" dirty="0" smtClean="0"/>
              <a:t>-able </a:t>
            </a:r>
          </a:p>
          <a:p>
            <a:pPr marL="514350" lvl="0" indent="-514350">
              <a:buAutoNum type="arabicParenR"/>
            </a:pPr>
            <a:r>
              <a:rPr lang="en-US" sz="7000" dirty="0" smtClean="0"/>
              <a:t>Affixes (functional morphemes):</a:t>
            </a:r>
            <a:endParaRPr lang="en-US" sz="7000" dirty="0" smtClean="0"/>
          </a:p>
          <a:p>
            <a:pPr marL="514350" lvl="0" indent="-514350">
              <a:buNone/>
            </a:pPr>
            <a:r>
              <a:rPr lang="en-US" sz="7000" b="1" dirty="0" smtClean="0"/>
              <a:t>      </a:t>
            </a:r>
            <a:r>
              <a:rPr lang="en-US" sz="7000" b="1" dirty="0" smtClean="0"/>
              <a:t>a) </a:t>
            </a:r>
            <a:r>
              <a:rPr lang="en-US" sz="7000" b="1" dirty="0" smtClean="0"/>
              <a:t>prefixes (un-, re-, </a:t>
            </a:r>
            <a:r>
              <a:rPr lang="en-US" sz="7000" b="1" dirty="0" err="1" smtClean="0"/>
              <a:t>dis</a:t>
            </a:r>
            <a:r>
              <a:rPr lang="en-US" sz="7000" b="1" dirty="0" smtClean="0"/>
              <a:t>-)</a:t>
            </a:r>
          </a:p>
          <a:p>
            <a:pPr marL="514350" lvl="0" indent="-514350">
              <a:buNone/>
            </a:pPr>
            <a:r>
              <a:rPr lang="en-US" sz="7000" b="1" dirty="0" smtClean="0"/>
              <a:t>      </a:t>
            </a:r>
            <a:r>
              <a:rPr lang="en-US" sz="7000" b="1" dirty="0" smtClean="0"/>
              <a:t>b)</a:t>
            </a:r>
            <a:r>
              <a:rPr lang="en-US" sz="7000" b="1" dirty="0" smtClean="0"/>
              <a:t> </a:t>
            </a:r>
            <a:r>
              <a:rPr lang="en-US" sz="7000" b="1" dirty="0" smtClean="0"/>
              <a:t>suffixes (-</a:t>
            </a:r>
            <a:r>
              <a:rPr lang="en-US" sz="7000" b="1" dirty="0" err="1" smtClean="0"/>
              <a:t>ment</a:t>
            </a:r>
            <a:r>
              <a:rPr lang="en-US" sz="7000" b="1" dirty="0" smtClean="0"/>
              <a:t>, -</a:t>
            </a:r>
            <a:r>
              <a:rPr lang="en-US" sz="7000" b="1" dirty="0" err="1" smtClean="0"/>
              <a:t>ish</a:t>
            </a:r>
            <a:r>
              <a:rPr lang="en-US" sz="7000" b="1" dirty="0" smtClean="0"/>
              <a:t>, etc.)</a:t>
            </a:r>
          </a:p>
          <a:p>
            <a:pPr marL="514350" lvl="0" indent="-514350">
              <a:buNone/>
            </a:pPr>
            <a:r>
              <a:rPr lang="en-US" sz="7000" b="1" dirty="0" smtClean="0"/>
              <a:t>      </a:t>
            </a:r>
            <a:r>
              <a:rPr lang="en-US" sz="7000" b="1" dirty="0" smtClean="0"/>
              <a:t>c) inflections:</a:t>
            </a:r>
          </a:p>
          <a:p>
            <a:pPr marL="514350" lvl="0" indent="-514350">
              <a:buNone/>
            </a:pPr>
            <a:r>
              <a:rPr lang="en-US" sz="7000" b="1" dirty="0" smtClean="0"/>
              <a:t> </a:t>
            </a:r>
            <a:r>
              <a:rPr lang="en-US" sz="7000" b="1" dirty="0" smtClean="0"/>
              <a:t>         - external </a:t>
            </a:r>
            <a:r>
              <a:rPr lang="en-US" sz="7000" b="1" dirty="0" smtClean="0"/>
              <a:t>(-</a:t>
            </a:r>
            <a:r>
              <a:rPr lang="en-US" sz="7000" b="1" dirty="0" smtClean="0"/>
              <a:t>s, -en, -</a:t>
            </a:r>
            <a:r>
              <a:rPr lang="en-US" sz="7000" b="1" dirty="0" err="1" smtClean="0"/>
              <a:t>ed</a:t>
            </a:r>
            <a:r>
              <a:rPr lang="en-US" sz="7000" b="1" dirty="0" smtClean="0"/>
              <a:t>, -</a:t>
            </a:r>
            <a:r>
              <a:rPr lang="en-US" sz="7000" b="1" dirty="0" err="1" smtClean="0"/>
              <a:t>ing</a:t>
            </a:r>
            <a:r>
              <a:rPr lang="en-US" sz="7000" b="1" dirty="0" smtClean="0"/>
              <a:t>)</a:t>
            </a:r>
          </a:p>
          <a:p>
            <a:pPr marL="514350" lvl="0" indent="-514350">
              <a:buNone/>
            </a:pPr>
            <a:r>
              <a:rPr lang="en-US" sz="7000" b="1" dirty="0" smtClean="0"/>
              <a:t> </a:t>
            </a:r>
            <a:r>
              <a:rPr lang="en-US" sz="7000" b="1" dirty="0" smtClean="0"/>
              <a:t>         - internal (foot – feet, become – became)</a:t>
            </a:r>
            <a:endParaRPr lang="en-US" sz="7000" b="1" dirty="0" smtClean="0"/>
          </a:p>
          <a:p>
            <a:pPr marL="514350" indent="-514350">
              <a:buNone/>
            </a:pPr>
            <a:r>
              <a:rPr lang="en-US" sz="7000" dirty="0" smtClean="0"/>
              <a:t>3) word-</a:t>
            </a:r>
            <a:r>
              <a:rPr lang="en-US" sz="7000" dirty="0" err="1" smtClean="0"/>
              <a:t>mophemes</a:t>
            </a:r>
            <a:r>
              <a:rPr lang="en-US" sz="7000" dirty="0" smtClean="0"/>
              <a:t> </a:t>
            </a:r>
            <a:r>
              <a:rPr lang="en-US" sz="7000" dirty="0" smtClean="0"/>
              <a:t> (</a:t>
            </a:r>
            <a:r>
              <a:rPr lang="en-US" sz="7200" b="1" i="1" dirty="0" smtClean="0"/>
              <a:t>shall</a:t>
            </a:r>
            <a:r>
              <a:rPr lang="en-US" sz="7200" i="1" dirty="0" smtClean="0"/>
              <a:t> come, </a:t>
            </a:r>
            <a:r>
              <a:rPr lang="en-US" sz="7200" b="1" i="1" dirty="0" smtClean="0"/>
              <a:t>will</a:t>
            </a:r>
            <a:r>
              <a:rPr lang="en-US" sz="7200" i="1" dirty="0" smtClean="0"/>
              <a:t> join, stand </a:t>
            </a:r>
            <a:r>
              <a:rPr lang="en-US" sz="7200" b="1" i="1" dirty="0" smtClean="0"/>
              <a:t>up</a:t>
            </a:r>
            <a:r>
              <a:rPr lang="en-US" sz="7200" i="1" dirty="0" smtClean="0"/>
              <a:t>, give </a:t>
            </a:r>
            <a:r>
              <a:rPr lang="en-US" sz="7200" b="1" i="1" dirty="0" smtClean="0"/>
              <a:t>out</a:t>
            </a:r>
            <a:r>
              <a:rPr lang="en-US" sz="7200" i="1" dirty="0" smtClean="0"/>
              <a:t>, </a:t>
            </a:r>
            <a:r>
              <a:rPr lang="en-US" sz="7200" b="1" i="1" dirty="0" smtClean="0"/>
              <a:t>to</a:t>
            </a:r>
            <a:r>
              <a:rPr lang="en-US" sz="7200" i="1" dirty="0" smtClean="0"/>
              <a:t> go, have done</a:t>
            </a:r>
            <a:endParaRPr lang="en-US" sz="6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7000" dirty="0" smtClean="0"/>
              <a:t>)</a:t>
            </a:r>
            <a:endParaRPr lang="en-US" sz="7000" dirty="0" smtClean="0"/>
          </a:p>
          <a:p>
            <a:pPr marL="514350" lvl="0" indent="-514350">
              <a:buNone/>
            </a:pP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en-US" sz="6000" dirty="0" smtClean="0"/>
              <a:t>A </a:t>
            </a:r>
            <a:r>
              <a:rPr lang="en-US" sz="6000" b="1" dirty="0" smtClean="0"/>
              <a:t>stem</a:t>
            </a:r>
            <a:r>
              <a:rPr lang="en-US" sz="6000" dirty="0" smtClean="0"/>
              <a:t> is a word without its endings (inflections).</a:t>
            </a:r>
          </a:p>
          <a:p>
            <a:pPr indent="342900" algn="ctr">
              <a:buNone/>
            </a:pPr>
            <a:r>
              <a:rPr lang="en-US" sz="6000" b="1" i="1" dirty="0" smtClean="0"/>
              <a:t>Establishment-</a:t>
            </a:r>
            <a:r>
              <a:rPr lang="en-US" sz="6000" i="1" dirty="0" smtClean="0"/>
              <a:t>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Question 4</a:t>
            </a:r>
          </a:p>
          <a:p>
            <a:pPr algn="ctr">
              <a:buNone/>
            </a:pPr>
            <a:endParaRPr lang="en-US" sz="6000" b="1" i="1" dirty="0" smtClean="0"/>
          </a:p>
          <a:p>
            <a:pPr algn="ctr">
              <a:buNone/>
            </a:pPr>
            <a:r>
              <a:rPr lang="en-US" sz="6000" b="1" i="1" dirty="0" smtClean="0"/>
              <a:t>Types of words (by their structure)</a:t>
            </a: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543956" cy="6572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/>
              <a:t>Types of words </a:t>
            </a:r>
          </a:p>
          <a:p>
            <a:r>
              <a:rPr lang="en-US" sz="6600" dirty="0" smtClean="0"/>
              <a:t>Simple (</a:t>
            </a:r>
            <a:r>
              <a:rPr lang="en-US" sz="4000" dirty="0" smtClean="0"/>
              <a:t>day, days, work, worked</a:t>
            </a:r>
            <a:r>
              <a:rPr lang="en-US" sz="6600" dirty="0" smtClean="0"/>
              <a:t>)</a:t>
            </a:r>
            <a:endParaRPr lang="ru-RU" sz="6600" dirty="0" smtClean="0"/>
          </a:p>
          <a:p>
            <a:r>
              <a:rPr lang="en-US" sz="6600" dirty="0" smtClean="0"/>
              <a:t>Derivative (</a:t>
            </a:r>
            <a:r>
              <a:rPr lang="en-US" sz="4000" dirty="0" smtClean="0"/>
              <a:t>wonderful, reread</a:t>
            </a:r>
            <a:r>
              <a:rPr lang="en-US" sz="6600" dirty="0" smtClean="0"/>
              <a:t>)</a:t>
            </a:r>
            <a:endParaRPr lang="ru-RU" sz="6600" dirty="0" smtClean="0"/>
          </a:p>
          <a:p>
            <a:r>
              <a:rPr lang="en-US" sz="6600" dirty="0" smtClean="0"/>
              <a:t>Compound (</a:t>
            </a:r>
            <a:r>
              <a:rPr lang="en-US" sz="4000" dirty="0" smtClean="0"/>
              <a:t>green-eyed, father-in-law</a:t>
            </a:r>
            <a:r>
              <a:rPr lang="en-US" sz="6600" dirty="0" smtClean="0"/>
              <a:t>)</a:t>
            </a:r>
            <a:endParaRPr lang="ru-RU" sz="6600" dirty="0" smtClean="0"/>
          </a:p>
          <a:p>
            <a:r>
              <a:rPr lang="en-US" sz="6600" dirty="0" smtClean="0"/>
              <a:t>Composite </a:t>
            </a:r>
            <a:r>
              <a:rPr lang="en-US" sz="4000" dirty="0" smtClean="0"/>
              <a:t>(give up, in spite of)</a:t>
            </a:r>
            <a:endParaRPr lang="ru-RU" sz="4000" dirty="0" smtClean="0"/>
          </a:p>
          <a:p>
            <a:pPr indent="342900" algn="ctr">
              <a:buNone/>
            </a:pPr>
            <a:endParaRPr lang="en-US" sz="65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Question 5</a:t>
            </a:r>
            <a:endParaRPr lang="en-US" sz="5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Morphemes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vs.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 Morphs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vs.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 Allomorphs</a:t>
            </a:r>
            <a:endParaRPr lang="ru-RU" sz="7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10000" b="1" i="1" dirty="0" smtClean="0"/>
              <a:t>Morph is a variant (phonetic or orthographic) of the morpheme.</a:t>
            </a:r>
            <a:endParaRPr lang="en-US" sz="100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0000" b="1" i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What is Word?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What is Morpheme?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Types of morphemes.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Types of words (by their structure)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Morphemes vs. Morphs vs. Allomorphs 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problem of Form-building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Morphs of the same morpheme -s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5000" b="1" i="1" dirty="0" smtClean="0"/>
              <a:t>-en </a:t>
            </a:r>
            <a:r>
              <a:rPr lang="en-US" sz="5000" dirty="0" smtClean="0"/>
              <a:t>(children), </a:t>
            </a:r>
            <a:r>
              <a:rPr lang="en-US" sz="5000" b="1" i="1" dirty="0" smtClean="0"/>
              <a:t>-s</a:t>
            </a:r>
            <a:r>
              <a:rPr lang="en-US" sz="5000" dirty="0" smtClean="0"/>
              <a:t> (toys), </a:t>
            </a:r>
            <a:r>
              <a:rPr lang="en-US" sz="5000" b="1" i="1" dirty="0" smtClean="0"/>
              <a:t>-a</a:t>
            </a:r>
            <a:r>
              <a:rPr lang="en-US" sz="5000" dirty="0" smtClean="0"/>
              <a:t> (data), </a:t>
            </a:r>
            <a:r>
              <a:rPr lang="en-US" sz="5000" b="1" i="1" dirty="0" smtClean="0"/>
              <a:t>-</a:t>
            </a:r>
            <a:r>
              <a:rPr lang="en-US" sz="5000" b="1" i="1" dirty="0" err="1" smtClean="0"/>
              <a:t>es</a:t>
            </a:r>
            <a:r>
              <a:rPr lang="en-US" sz="5000" b="1" i="1" dirty="0" smtClean="0"/>
              <a:t> </a:t>
            </a:r>
            <a:r>
              <a:rPr lang="en-US" sz="5000" dirty="0" smtClean="0"/>
              <a:t>(crises), </a:t>
            </a:r>
          </a:p>
          <a:p>
            <a:pPr algn="ctr">
              <a:buNone/>
            </a:pPr>
            <a:r>
              <a:rPr lang="en-US" sz="5000" b="1" i="1" dirty="0" smtClean="0"/>
              <a:t>-</a:t>
            </a:r>
            <a:r>
              <a:rPr lang="en-US" sz="5000" b="1" i="1" dirty="0" err="1" smtClean="0"/>
              <a:t>i</a:t>
            </a:r>
            <a:r>
              <a:rPr lang="en-US" sz="5000" dirty="0" smtClean="0"/>
              <a:t> (genii), </a:t>
            </a:r>
            <a:r>
              <a:rPr lang="en-US" sz="5000" b="1" i="1" dirty="0" smtClean="0"/>
              <a:t>zero</a:t>
            </a:r>
            <a:r>
              <a:rPr lang="en-US" sz="5000" dirty="0" smtClean="0"/>
              <a:t> (trout-trout)</a:t>
            </a:r>
            <a:endParaRPr lang="ru-RU" sz="5000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7200" b="1" i="1" dirty="0" smtClean="0"/>
              <a:t>Allomorph</a:t>
            </a:r>
            <a:r>
              <a:rPr lang="en-US" sz="7200" i="1" dirty="0" smtClean="0"/>
              <a:t> is a set of all the morphs of the morpheme.</a:t>
            </a:r>
            <a:endParaRPr lang="ru-RU" sz="7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distribution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en-US" i="1" dirty="0" smtClean="0"/>
          </a:p>
          <a:p>
            <a:pPr>
              <a:buFontTx/>
              <a:buChar char="-"/>
            </a:pPr>
            <a:r>
              <a:rPr lang="en-US" sz="5000" b="1" dirty="0" smtClean="0"/>
              <a:t>non-contrastive</a:t>
            </a:r>
            <a:r>
              <a:rPr lang="en-US" sz="5000" dirty="0" smtClean="0"/>
              <a:t> (learn</a:t>
            </a:r>
            <a:r>
              <a:rPr lang="en-US" sz="5000" b="1" u="sng" dirty="0" smtClean="0"/>
              <a:t>ed</a:t>
            </a:r>
            <a:r>
              <a:rPr lang="en-US" sz="5000" dirty="0" smtClean="0"/>
              <a:t> – learn</a:t>
            </a:r>
            <a:r>
              <a:rPr lang="en-US" sz="5000" b="1" u="sng" dirty="0" smtClean="0"/>
              <a:t>t</a:t>
            </a:r>
            <a:r>
              <a:rPr lang="en-US" sz="5000" dirty="0" smtClean="0"/>
              <a:t>, geni</a:t>
            </a:r>
            <a:r>
              <a:rPr lang="en-US" sz="5000" b="1" dirty="0" smtClean="0"/>
              <a:t>us</a:t>
            </a:r>
            <a:r>
              <a:rPr lang="en-US" sz="5000" dirty="0" smtClean="0"/>
              <a:t> – geni</a:t>
            </a:r>
            <a:r>
              <a:rPr lang="en-US" sz="5000" b="1" dirty="0" smtClean="0"/>
              <a:t>i</a:t>
            </a:r>
            <a:r>
              <a:rPr lang="en-US" sz="5000" dirty="0" smtClean="0"/>
              <a:t>);</a:t>
            </a:r>
          </a:p>
          <a:p>
            <a:pPr>
              <a:buNone/>
            </a:pPr>
            <a:r>
              <a:rPr lang="en-US" sz="5000" dirty="0" smtClean="0"/>
              <a:t>- </a:t>
            </a:r>
            <a:r>
              <a:rPr lang="en-US" sz="5000" b="1" dirty="0" smtClean="0"/>
              <a:t>complementary</a:t>
            </a:r>
            <a:r>
              <a:rPr lang="en-US" sz="5000" dirty="0" smtClean="0"/>
              <a:t> </a:t>
            </a:r>
            <a:r>
              <a:rPr lang="en-US" sz="5000" i="1" dirty="0" smtClean="0"/>
              <a:t>(book</a:t>
            </a:r>
            <a:r>
              <a:rPr lang="en-US" sz="5000" b="1" i="1" dirty="0" smtClean="0"/>
              <a:t>s</a:t>
            </a:r>
            <a:r>
              <a:rPr lang="en-US" sz="5000" i="1" dirty="0" smtClean="0"/>
              <a:t>, toy</a:t>
            </a:r>
            <a:r>
              <a:rPr lang="en-US" sz="5000" b="1" i="1" dirty="0" smtClean="0"/>
              <a:t>s</a:t>
            </a:r>
            <a:r>
              <a:rPr lang="en-US" sz="5000" i="1" dirty="0" smtClean="0"/>
              <a:t>, ros</a:t>
            </a:r>
            <a:r>
              <a:rPr lang="en-US" sz="5000" b="1" i="1" dirty="0" smtClean="0"/>
              <a:t>es</a:t>
            </a:r>
            <a:r>
              <a:rPr lang="en-US" sz="5000" i="1" dirty="0" smtClean="0"/>
              <a:t>);</a:t>
            </a:r>
          </a:p>
          <a:p>
            <a:pPr>
              <a:buNone/>
            </a:pPr>
            <a:r>
              <a:rPr lang="en-US" sz="5000" dirty="0" smtClean="0"/>
              <a:t>- </a:t>
            </a:r>
            <a:r>
              <a:rPr lang="en-US" sz="5000" b="1" dirty="0" smtClean="0"/>
              <a:t>contrastive</a:t>
            </a:r>
            <a:r>
              <a:rPr lang="en-US" sz="5000" dirty="0" smtClean="0"/>
              <a:t> </a:t>
            </a:r>
            <a:r>
              <a:rPr lang="en-US" sz="5000" i="1" dirty="0" smtClean="0"/>
              <a:t>(translated – translating). </a:t>
            </a:r>
            <a:endParaRPr lang="ru-RU" sz="5000" i="1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Question 6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Form-building 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6000" b="1" u="sng" dirty="0" smtClean="0"/>
              <a:t>Types of form-building</a:t>
            </a:r>
          </a:p>
          <a:p>
            <a:r>
              <a:rPr lang="en-US" sz="6000" b="1" dirty="0" smtClean="0"/>
              <a:t>affixation </a:t>
            </a:r>
            <a:r>
              <a:rPr lang="en-US" sz="6000" dirty="0" smtClean="0"/>
              <a:t>(shows, boys, theirs)</a:t>
            </a:r>
            <a:endParaRPr lang="ru-RU" sz="6000" dirty="0" smtClean="0"/>
          </a:p>
          <a:p>
            <a:r>
              <a:rPr lang="en-US" sz="6000" b="1" dirty="0" smtClean="0"/>
              <a:t>sound-interchange</a:t>
            </a:r>
            <a:r>
              <a:rPr lang="en-US" sz="6000" dirty="0" smtClean="0"/>
              <a:t> (take – took)</a:t>
            </a:r>
            <a:endParaRPr lang="ru-RU" sz="6000" dirty="0" smtClean="0"/>
          </a:p>
          <a:p>
            <a:r>
              <a:rPr lang="en-US" sz="6000" b="1" dirty="0" err="1" smtClean="0"/>
              <a:t>suppletivity</a:t>
            </a:r>
            <a:r>
              <a:rPr lang="en-US" sz="6000" b="1" dirty="0" smtClean="0"/>
              <a:t> </a:t>
            </a:r>
            <a:r>
              <a:rPr lang="en-US" sz="6000" dirty="0" smtClean="0"/>
              <a:t>(go-went, good-better-the best)</a:t>
            </a:r>
            <a:endParaRPr lang="ru-RU" sz="6000" dirty="0" smtClean="0"/>
          </a:p>
          <a:p>
            <a:r>
              <a:rPr lang="en-US" sz="6000" b="1" dirty="0" smtClean="0"/>
              <a:t>the analytical type </a:t>
            </a:r>
            <a:r>
              <a:rPr lang="en-US" sz="6000" dirty="0" smtClean="0"/>
              <a:t>(is writing).</a:t>
            </a:r>
            <a:endParaRPr lang="ru-RU" sz="6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Morphemes are abstract, morphs are material.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English is analytical.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Question 1</a:t>
            </a:r>
          </a:p>
          <a:p>
            <a:pPr algn="ctr">
              <a:buNone/>
            </a:pPr>
            <a:r>
              <a:rPr lang="en-US" sz="9000" b="1" i="1" dirty="0" smtClean="0">
                <a:latin typeface="Times New Roman" pitchFamily="18" charset="0"/>
                <a:cs typeface="Times New Roman" pitchFamily="18" charset="0"/>
              </a:rPr>
              <a:t>What is Word?</a:t>
            </a:r>
          </a:p>
          <a:p>
            <a:pPr algn="ctr">
              <a:buNone/>
            </a:pPr>
            <a:endParaRPr lang="en-US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    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The main features of the word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Isolatability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Semantic integrity</a:t>
            </a:r>
          </a:p>
          <a:p>
            <a:pPr marL="514350" indent="-514350">
              <a:buAutoNum type="arabicPeriod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Positional mobility</a:t>
            </a:r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12000" b="1" i="1" dirty="0" err="1" smtClean="0">
                <a:latin typeface="Times New Roman" pitchFamily="18" charset="0"/>
                <a:cs typeface="Times New Roman" pitchFamily="18" charset="0"/>
              </a:rPr>
              <a:t>Isolatability</a:t>
            </a:r>
            <a:endParaRPr lang="en-US" sz="1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No. Yes. Stop!</a:t>
            </a:r>
            <a:r>
              <a:rPr lang="en-US" sz="1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dirty="0" smtClean="0">
                <a:latin typeface="Times New Roman" pitchFamily="18" charset="0"/>
                <a:cs typeface="Times New Roman" pitchFamily="18" charset="0"/>
              </a:rPr>
              <a:t>Indivisibility is semantic integrity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Positional mobility</a:t>
            </a:r>
          </a:p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Plums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grow in trees. 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I like </a:t>
            </a:r>
            <a:r>
              <a:rPr lang="en-US" sz="7200" b="1" i="1" u="dash" dirty="0" smtClean="0">
                <a:latin typeface="Times New Roman" pitchFamily="18" charset="0"/>
                <a:cs typeface="Times New Roman" pitchFamily="18" charset="0"/>
              </a:rPr>
              <a:t>plums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I like </a:t>
            </a:r>
            <a:r>
              <a:rPr lang="en-US" sz="7200" b="1" i="1" u="wavyHeavy" dirty="0" smtClean="0">
                <a:latin typeface="Times New Roman" pitchFamily="18" charset="0"/>
                <a:cs typeface="Times New Roman" pitchFamily="18" charset="0"/>
              </a:rPr>
              <a:t>plum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 cake.</a:t>
            </a:r>
          </a:p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Words are of double nature,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because they have both the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of the word is its material (phonetic and orthographic) representation. </a:t>
            </a:r>
          </a:p>
          <a:p>
            <a:pPr indent="342900" algn="just">
              <a:buNone/>
            </a:pP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17F2E9-8357-4799-8943-0E1C9D1F75F2}"/>
</file>

<file path=customXml/itemProps2.xml><?xml version="1.0" encoding="utf-8"?>
<ds:datastoreItem xmlns:ds="http://schemas.openxmlformats.org/officeDocument/2006/customXml" ds:itemID="{6FDFD139-951D-4858-809C-45D50BC9F184}"/>
</file>

<file path=customXml/itemProps3.xml><?xml version="1.0" encoding="utf-8"?>
<ds:datastoreItem xmlns:ds="http://schemas.openxmlformats.org/officeDocument/2006/customXml" ds:itemID="{20D45DFC-CA2D-4107-AA8E-32070799FC89}"/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456</Words>
  <Application>Microsoft Office PowerPoint</Application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Types of distribution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74</cp:revision>
  <dcterms:created xsi:type="dcterms:W3CDTF">2019-09-01T08:37:24Z</dcterms:created>
  <dcterms:modified xsi:type="dcterms:W3CDTF">2020-04-15T13:00:12Z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