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6.xml" ContentType="application/vnd.openxmlformats-officedocument.presentationml.slide+xml"/>
  <Override PartName="/ppt/slides/slide25.xml" ContentType="application/vnd.openxmlformats-officedocument.presentationml.slide+xml"/>
  <Override PartName="/ppt/slides/slide24.xml" ContentType="application/vnd.openxmlformats-officedocument.presentationml.slide+xml"/>
  <Override PartName="/ppt/slides/slide23.xml" ContentType="application/vnd.openxmlformats-officedocument.presentationml.slide+xml"/>
  <Override PartName="/ppt/slides/slide22.xml" ContentType="application/vnd.openxmlformats-officedocument.presentationml.slide+xml"/>
  <Override PartName="/ppt/slides/slide21.xml" ContentType="application/vnd.openxmlformats-officedocument.presentationml.slide+xml"/>
  <Override PartName="/ppt/slides/slide20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0.xml" ContentType="application/vnd.openxmlformats-officedocument.presentationml.slide+xml"/>
  <Override PartName="/ppt/slides/slide19.xml" ContentType="application/vnd.openxmlformats-officedocument.presentationml.slide+xml"/>
  <Override PartName="/ppt/slides/slide18.xml" ContentType="application/vnd.openxmlformats-officedocument.presentationml.slide+xml"/>
  <Override PartName="/ppt/slides/slide17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6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s/slide3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74" r:id="rId4"/>
    <p:sldId id="276" r:id="rId5"/>
    <p:sldId id="277" r:id="rId6"/>
    <p:sldId id="278" r:id="rId7"/>
    <p:sldId id="279" r:id="rId8"/>
    <p:sldId id="280" r:id="rId9"/>
    <p:sldId id="259" r:id="rId10"/>
    <p:sldId id="275" r:id="rId11"/>
    <p:sldId id="281" r:id="rId12"/>
    <p:sldId id="260" r:id="rId13"/>
    <p:sldId id="263" r:id="rId14"/>
    <p:sldId id="282" r:id="rId15"/>
    <p:sldId id="283" r:id="rId16"/>
    <p:sldId id="284" r:id="rId17"/>
    <p:sldId id="285" r:id="rId18"/>
    <p:sldId id="287" r:id="rId19"/>
    <p:sldId id="286" r:id="rId20"/>
    <p:sldId id="264" r:id="rId21"/>
    <p:sldId id="288" r:id="rId22"/>
    <p:sldId id="289" r:id="rId23"/>
    <p:sldId id="290" r:id="rId24"/>
    <p:sldId id="265" r:id="rId25"/>
    <p:sldId id="271" r:id="rId26"/>
    <p:sldId id="291" r:id="rId27"/>
    <p:sldId id="272" r:id="rId28"/>
    <p:sldId id="292" r:id="rId29"/>
    <p:sldId id="293" r:id="rId30"/>
    <p:sldId id="269" r:id="rId31"/>
    <p:sldId id="294" r:id="rId32"/>
    <p:sldId id="296" r:id="rId33"/>
    <p:sldId id="295" r:id="rId34"/>
    <p:sldId id="267" r:id="rId35"/>
    <p:sldId id="273" r:id="rId36"/>
    <p:sldId id="268" r:id="rId3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customXml" Target="../customXml/item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customXml" Target="../customXml/item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customXml" Target="../customXml/item2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E6E53-1B2D-4B3A-A87A-4156C8CEBBFD}" type="datetimeFigureOut">
              <a:rPr lang="ru-RU" smtClean="0"/>
              <a:pPr/>
              <a:t>15.04.2020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1DC59-10B6-4623-AA18-1B5365A6AD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E6E53-1B2D-4B3A-A87A-4156C8CEBBFD}" type="datetimeFigureOut">
              <a:rPr lang="ru-RU" smtClean="0"/>
              <a:pPr/>
              <a:t>15.04.2020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1DC59-10B6-4623-AA18-1B5365A6AD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E6E53-1B2D-4B3A-A87A-4156C8CEBBFD}" type="datetimeFigureOut">
              <a:rPr lang="ru-RU" smtClean="0"/>
              <a:pPr/>
              <a:t>15.04.2020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1DC59-10B6-4623-AA18-1B5365A6AD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E6E53-1B2D-4B3A-A87A-4156C8CEBBFD}" type="datetimeFigureOut">
              <a:rPr lang="ru-RU" smtClean="0"/>
              <a:pPr/>
              <a:t>15.04.2020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1DC59-10B6-4623-AA18-1B5365A6AD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E6E53-1B2D-4B3A-A87A-4156C8CEBBFD}" type="datetimeFigureOut">
              <a:rPr lang="ru-RU" smtClean="0"/>
              <a:pPr/>
              <a:t>15.04.2020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1DC59-10B6-4623-AA18-1B5365A6AD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E6E53-1B2D-4B3A-A87A-4156C8CEBBFD}" type="datetimeFigureOut">
              <a:rPr lang="ru-RU" smtClean="0"/>
              <a:pPr/>
              <a:t>15.04.2020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1DC59-10B6-4623-AA18-1B5365A6AD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E6E53-1B2D-4B3A-A87A-4156C8CEBBFD}" type="datetimeFigureOut">
              <a:rPr lang="ru-RU" smtClean="0"/>
              <a:pPr/>
              <a:t>15.04.2020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1DC59-10B6-4623-AA18-1B5365A6AD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E6E53-1B2D-4B3A-A87A-4156C8CEBBFD}" type="datetimeFigureOut">
              <a:rPr lang="ru-RU" smtClean="0"/>
              <a:pPr/>
              <a:t>15.04.2020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1DC59-10B6-4623-AA18-1B5365A6AD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E6E53-1B2D-4B3A-A87A-4156C8CEBBFD}" type="datetimeFigureOut">
              <a:rPr lang="ru-RU" smtClean="0"/>
              <a:pPr/>
              <a:t>15.04.2020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1DC59-10B6-4623-AA18-1B5365A6AD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E6E53-1B2D-4B3A-A87A-4156C8CEBBFD}" type="datetimeFigureOut">
              <a:rPr lang="ru-RU" smtClean="0"/>
              <a:pPr/>
              <a:t>15.04.2020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1DC59-10B6-4623-AA18-1B5365A6AD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E6E53-1B2D-4B3A-A87A-4156C8CEBBFD}" type="datetimeFigureOut">
              <a:rPr lang="ru-RU" smtClean="0"/>
              <a:pPr/>
              <a:t>15.04.2020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1DC59-10B6-4623-AA18-1B5365A6AD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FE6E53-1B2D-4B3A-A87A-4156C8CEBBFD}" type="datetimeFigureOut">
              <a:rPr lang="ru-RU" smtClean="0"/>
              <a:pPr/>
              <a:t>15.04.2020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41DC59-10B6-4623-AA18-1B5365A6AD3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Lecture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US" sz="4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sz="80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Fundamental Terminology of Theoretical Grammar</a:t>
            </a:r>
            <a:endParaRPr lang="ru-RU" sz="8000" b="1" i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/>
          <a:lstStyle/>
          <a:p>
            <a:pPr indent="342900" algn="ctr">
              <a:buNone/>
            </a:pPr>
            <a:r>
              <a:rPr lang="en-US" sz="5000" b="1" dirty="0" smtClean="0">
                <a:latin typeface="Times New Roman" pitchFamily="18" charset="0"/>
                <a:cs typeface="Times New Roman" pitchFamily="18" charset="0"/>
              </a:rPr>
              <a:t>Grammatical Paradigm of the verb </a:t>
            </a:r>
            <a:r>
              <a:rPr lang="en-US" sz="5000" b="1" dirty="0" smtClean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sz="5000" b="1" dirty="0" smtClean="0">
                <a:latin typeface="Times New Roman" pitchFamily="18" charset="0"/>
                <a:cs typeface="Times New Roman" pitchFamily="18" charset="0"/>
              </a:rPr>
              <a:t>Swim</a:t>
            </a:r>
            <a:r>
              <a:rPr lang="en-US" sz="5000" b="1" dirty="0" smtClean="0">
                <a:latin typeface="Times New Roman" pitchFamily="18" charset="0"/>
                <a:cs typeface="Times New Roman" pitchFamily="18" charset="0"/>
              </a:rPr>
              <a:t>”</a:t>
            </a:r>
            <a:endParaRPr lang="en-US" sz="5000" b="1" dirty="0" smtClean="0">
              <a:latin typeface="Times New Roman" pitchFamily="18" charset="0"/>
              <a:cs typeface="Times New Roman" pitchFamily="18" charset="0"/>
            </a:endParaRPr>
          </a:p>
          <a:p>
            <a:pPr indent="342900" algn="just">
              <a:buNone/>
            </a:pPr>
            <a:endParaRPr lang="en-US" sz="5400" dirty="0" smtClean="0">
              <a:latin typeface="Times New Roman" pitchFamily="18" charset="0"/>
              <a:cs typeface="Times New Roman" pitchFamily="18" charset="0"/>
            </a:endParaRPr>
          </a:p>
          <a:p>
            <a:pPr indent="-457200" algn="ctr">
              <a:buNone/>
            </a:pPr>
            <a:r>
              <a:rPr lang="en-US" sz="4500" b="1" i="1" u="sng" dirty="0" smtClean="0">
                <a:latin typeface="Times New Roman" pitchFamily="18" charset="0"/>
                <a:cs typeface="Times New Roman" pitchFamily="18" charset="0"/>
              </a:rPr>
              <a:t>Swim, swims, swam, swimming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/>
          <a:lstStyle/>
          <a:p>
            <a:pPr indent="342900" algn="ctr">
              <a:buNone/>
            </a:pPr>
            <a:r>
              <a:rPr lang="en-US" sz="5000" b="1" dirty="0" smtClean="0">
                <a:latin typeface="Times New Roman" pitchFamily="18" charset="0"/>
                <a:cs typeface="Times New Roman" pitchFamily="18" charset="0"/>
              </a:rPr>
              <a:t>Grammatical Paradigm of the Adjective </a:t>
            </a:r>
            <a:r>
              <a:rPr lang="en-US" sz="5000" b="1" dirty="0" smtClean="0">
                <a:latin typeface="Times New Roman" pitchFamily="18" charset="0"/>
                <a:cs typeface="Times New Roman" pitchFamily="18" charset="0"/>
              </a:rPr>
              <a:t>“Bad”</a:t>
            </a:r>
            <a:endParaRPr lang="en-US" sz="5000" b="1" dirty="0" smtClean="0">
              <a:latin typeface="Times New Roman" pitchFamily="18" charset="0"/>
              <a:cs typeface="Times New Roman" pitchFamily="18" charset="0"/>
            </a:endParaRPr>
          </a:p>
          <a:p>
            <a:pPr indent="342900" algn="just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indent="-457200" algn="ctr">
              <a:buNone/>
            </a:pPr>
            <a:r>
              <a:rPr lang="en-US" sz="6000" b="1" i="1" u="sng" dirty="0" smtClean="0">
                <a:latin typeface="Times New Roman" pitchFamily="18" charset="0"/>
                <a:cs typeface="Times New Roman" pitchFamily="18" charset="0"/>
              </a:rPr>
              <a:t>Bad, worse, the worst </a:t>
            </a:r>
            <a:endParaRPr lang="ru-RU" sz="60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>
              <a:buNone/>
            </a:pPr>
            <a:r>
              <a:rPr lang="en-US" sz="15000" b="1" i="1" dirty="0" smtClean="0">
                <a:latin typeface="Times New Roman" pitchFamily="18" charset="0"/>
                <a:cs typeface="Times New Roman" pitchFamily="18" charset="0"/>
              </a:rPr>
              <a:t>Lexeme</a:t>
            </a:r>
          </a:p>
          <a:p>
            <a:pPr algn="ctr">
              <a:buNone/>
            </a:pPr>
            <a:r>
              <a:rPr lang="en-US" sz="9600" dirty="0" smtClean="0"/>
              <a:t>['</a:t>
            </a:r>
            <a:r>
              <a:rPr lang="en-US" sz="9600" dirty="0" err="1" smtClean="0"/>
              <a:t>leksi:m</a:t>
            </a:r>
            <a:r>
              <a:rPr lang="en-US" sz="9600" dirty="0" smtClean="0"/>
              <a:t>]</a:t>
            </a:r>
            <a:endParaRPr lang="ru-RU" sz="150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>
              <a:buNone/>
            </a:pPr>
            <a:r>
              <a:rPr lang="en-US" sz="6000" b="1" u="sng" dirty="0" smtClean="0">
                <a:latin typeface="Times New Roman" pitchFamily="18" charset="0"/>
                <a:cs typeface="Times New Roman" pitchFamily="18" charset="0"/>
              </a:rPr>
              <a:t>Lexeme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Child, children, child’s, children’s – </a:t>
            </a:r>
            <a:r>
              <a:rPr lang="en-US" sz="6400" b="1" i="1" u="sng" dirty="0" smtClean="0">
                <a:latin typeface="Times New Roman" pitchFamily="18" charset="0"/>
                <a:cs typeface="Times New Roman" pitchFamily="18" charset="0"/>
              </a:rPr>
              <a:t>child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/>
          <a:lstStyle/>
          <a:p>
            <a:pPr algn="ctr">
              <a:buNone/>
            </a:pPr>
            <a:r>
              <a:rPr lang="en-US" sz="6000" b="1" u="sng" dirty="0" smtClean="0">
                <a:latin typeface="Times New Roman" pitchFamily="18" charset="0"/>
                <a:cs typeface="Times New Roman" pitchFamily="18" charset="0"/>
              </a:rPr>
              <a:t>Lexeme</a:t>
            </a:r>
          </a:p>
          <a:p>
            <a:pPr>
              <a:buNone/>
            </a:pPr>
            <a:endParaRPr lang="en-US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4000" b="1" i="1" dirty="0" smtClean="0">
                <a:latin typeface="Times New Roman" pitchFamily="18" charset="0"/>
                <a:cs typeface="Times New Roman" pitchFamily="18" charset="0"/>
              </a:rPr>
              <a:t>Start, starts, starting, started –  </a:t>
            </a:r>
            <a:r>
              <a:rPr lang="en-US" sz="6000" b="1" i="1" u="sng" dirty="0" smtClean="0">
                <a:latin typeface="Times New Roman" pitchFamily="18" charset="0"/>
                <a:cs typeface="Times New Roman" pitchFamily="18" charset="0"/>
              </a:rPr>
              <a:t>start </a:t>
            </a:r>
            <a:endParaRPr lang="en-US" sz="60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6000" b="1" u="sng" dirty="0" smtClean="0">
                <a:latin typeface="Times New Roman" pitchFamily="18" charset="0"/>
                <a:cs typeface="Times New Roman" pitchFamily="18" charset="0"/>
              </a:rPr>
              <a:t>Lexeme</a:t>
            </a:r>
          </a:p>
          <a:p>
            <a:pPr>
              <a:buNone/>
            </a:pPr>
            <a:endParaRPr lang="en-US" sz="6000" dirty="0" smtClean="0"/>
          </a:p>
          <a:p>
            <a:pPr>
              <a:buNone/>
            </a:pPr>
            <a:r>
              <a:rPr lang="en-US" sz="6000" b="1" i="1" dirty="0" smtClean="0">
                <a:latin typeface="Times New Roman" pitchFamily="18" charset="0"/>
                <a:cs typeface="Times New Roman" pitchFamily="18" charset="0"/>
              </a:rPr>
              <a:t>Big, bigger, biggest – ..?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/>
          <a:lstStyle/>
          <a:p>
            <a:pPr algn="ctr">
              <a:buNone/>
            </a:pPr>
            <a:r>
              <a:rPr lang="en-US" sz="6000" b="1" u="sng" dirty="0" smtClean="0">
                <a:latin typeface="Times New Roman" pitchFamily="18" charset="0"/>
                <a:cs typeface="Times New Roman" pitchFamily="18" charset="0"/>
              </a:rPr>
              <a:t>Lexeme</a:t>
            </a:r>
          </a:p>
          <a:p>
            <a:pPr>
              <a:buNone/>
            </a:pPr>
            <a:endParaRPr lang="en-US" sz="6000" dirty="0" smtClean="0"/>
          </a:p>
          <a:p>
            <a:pPr>
              <a:buNone/>
            </a:pPr>
            <a:r>
              <a:rPr lang="en-US" sz="6000" b="1" i="1" dirty="0" smtClean="0">
                <a:latin typeface="Times New Roman" pitchFamily="18" charset="0"/>
                <a:cs typeface="Times New Roman" pitchFamily="18" charset="0"/>
              </a:rPr>
              <a:t>Am, is, are, was, weren’t – ..?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/>
          <a:lstStyle/>
          <a:p>
            <a:pPr algn="ctr">
              <a:buNone/>
            </a:pPr>
            <a:r>
              <a:rPr lang="en-US" sz="6000" b="1" u="sng" dirty="0" smtClean="0">
                <a:latin typeface="Times New Roman" pitchFamily="18" charset="0"/>
                <a:cs typeface="Times New Roman" pitchFamily="18" charset="0"/>
              </a:rPr>
              <a:t>Lexeme</a:t>
            </a:r>
          </a:p>
          <a:p>
            <a:pPr>
              <a:buNone/>
            </a:pPr>
            <a:endParaRPr lang="en-US" sz="6000" dirty="0" smtClean="0"/>
          </a:p>
          <a:p>
            <a:pPr indent="0" algn="just">
              <a:buNone/>
            </a:pPr>
            <a:r>
              <a:rPr lang="en-US" sz="5000" b="1" i="1" dirty="0" smtClean="0">
                <a:latin typeface="Times New Roman" pitchFamily="18" charset="0"/>
                <a:cs typeface="Times New Roman" pitchFamily="18" charset="0"/>
              </a:rPr>
              <a:t>woman, women, woman’s, women’s – ..?</a:t>
            </a:r>
          </a:p>
          <a:p>
            <a:pPr indent="0" algn="just">
              <a:buNone/>
            </a:pPr>
            <a:endParaRPr lang="en-US" sz="50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US" sz="10000" b="1" dirty="0" smtClean="0"/>
          </a:p>
          <a:p>
            <a:pPr algn="ctr">
              <a:buNone/>
            </a:pPr>
            <a:r>
              <a:rPr lang="en-US" sz="10000" b="1" dirty="0" smtClean="0">
                <a:latin typeface="Times New Roman" pitchFamily="18" charset="0"/>
                <a:cs typeface="Times New Roman" pitchFamily="18" charset="0"/>
              </a:rPr>
              <a:t>Meaning </a:t>
            </a:r>
            <a:endParaRPr lang="ru-RU" sz="10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10000" b="1" dirty="0" smtClean="0"/>
              <a:t>Meaning:</a:t>
            </a:r>
          </a:p>
          <a:p>
            <a:pPr algn="just">
              <a:spcBef>
                <a:spcPts val="0"/>
              </a:spcBef>
              <a:buFontTx/>
              <a:buChar char="-"/>
            </a:pPr>
            <a:r>
              <a:rPr lang="en-US" sz="5000" b="1" dirty="0" smtClean="0"/>
              <a:t>Lexical</a:t>
            </a:r>
          </a:p>
          <a:p>
            <a:pPr algn="just">
              <a:spcBef>
                <a:spcPts val="0"/>
              </a:spcBef>
              <a:buFontTx/>
              <a:buChar char="-"/>
            </a:pPr>
            <a:endParaRPr lang="en-US" sz="5000" b="1" dirty="0" smtClean="0"/>
          </a:p>
          <a:p>
            <a:pPr algn="just">
              <a:spcBef>
                <a:spcPts val="0"/>
              </a:spcBef>
              <a:buFontTx/>
              <a:buChar char="-"/>
            </a:pPr>
            <a:r>
              <a:rPr lang="en-US" sz="5000" b="1" dirty="0" err="1" smtClean="0"/>
              <a:t>Lexico</a:t>
            </a:r>
            <a:r>
              <a:rPr lang="en-US" sz="5000" b="1" dirty="0" smtClean="0"/>
              <a:t>-grammatical</a:t>
            </a:r>
          </a:p>
          <a:p>
            <a:pPr algn="just">
              <a:spcBef>
                <a:spcPts val="0"/>
              </a:spcBef>
              <a:buFontTx/>
              <a:buChar char="-"/>
            </a:pPr>
            <a:r>
              <a:rPr lang="en-US" sz="5000" b="1" dirty="0" smtClean="0"/>
              <a:t>Grammatical </a:t>
            </a:r>
            <a:r>
              <a:rPr lang="en-US" sz="10000" b="1" dirty="0" smtClean="0"/>
              <a:t> </a:t>
            </a:r>
            <a:endParaRPr lang="ru-RU" sz="100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32500" lnSpcReduction="20000"/>
          </a:bodyPr>
          <a:lstStyle/>
          <a:p>
            <a:pPr>
              <a:buNone/>
            </a:pPr>
            <a:endParaRPr lang="en-US" dirty="0" smtClean="0"/>
          </a:p>
          <a:p>
            <a:pPr algn="ctr">
              <a:buNone/>
            </a:pPr>
            <a:r>
              <a:rPr lang="en-US" sz="10000" b="1" i="1" dirty="0" smtClean="0">
                <a:latin typeface="Times New Roman" pitchFamily="18" charset="0"/>
                <a:cs typeface="Times New Roman" pitchFamily="18" charset="0"/>
              </a:rPr>
              <a:t>Questions to discuss</a:t>
            </a:r>
          </a:p>
          <a:p>
            <a:pPr algn="ctr">
              <a:buNone/>
            </a:pPr>
            <a:endParaRPr lang="en-US" sz="4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9600" dirty="0" smtClean="0">
                <a:latin typeface="Times New Roman" pitchFamily="18" charset="0"/>
                <a:cs typeface="Times New Roman" pitchFamily="18" charset="0"/>
              </a:rPr>
              <a:t>Grammatical form</a:t>
            </a:r>
            <a:endParaRPr lang="ru-RU" sz="9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9600" dirty="0" smtClean="0">
                <a:latin typeface="Times New Roman" pitchFamily="18" charset="0"/>
                <a:cs typeface="Times New Roman" pitchFamily="18" charset="0"/>
              </a:rPr>
              <a:t>Grammatical paradigm</a:t>
            </a:r>
            <a:endParaRPr lang="ru-RU" sz="9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9600" dirty="0" smtClean="0">
                <a:latin typeface="Times New Roman" pitchFamily="18" charset="0"/>
                <a:cs typeface="Times New Roman" pitchFamily="18" charset="0"/>
              </a:rPr>
              <a:t>Lexeme</a:t>
            </a:r>
            <a:endParaRPr lang="ru-RU" sz="9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9600" dirty="0" smtClean="0">
                <a:latin typeface="Times New Roman" pitchFamily="18" charset="0"/>
                <a:cs typeface="Times New Roman" pitchFamily="18" charset="0"/>
              </a:rPr>
              <a:t>Lexical meaning </a:t>
            </a:r>
            <a:endParaRPr lang="ru-RU" sz="9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9600" dirty="0" err="1" smtClean="0">
                <a:latin typeface="Times New Roman" pitchFamily="18" charset="0"/>
                <a:cs typeface="Times New Roman" pitchFamily="18" charset="0"/>
              </a:rPr>
              <a:t>Lexico</a:t>
            </a:r>
            <a:r>
              <a:rPr lang="en-US" sz="9600" dirty="0" smtClean="0">
                <a:latin typeface="Times New Roman" pitchFamily="18" charset="0"/>
                <a:cs typeface="Times New Roman" pitchFamily="18" charset="0"/>
              </a:rPr>
              <a:t>-grammatical meaning </a:t>
            </a:r>
          </a:p>
          <a:p>
            <a:r>
              <a:rPr lang="en-US" sz="9600" dirty="0" smtClean="0">
                <a:latin typeface="Times New Roman" pitchFamily="18" charset="0"/>
                <a:cs typeface="Times New Roman" pitchFamily="18" charset="0"/>
              </a:rPr>
              <a:t>Grammatical meaning</a:t>
            </a:r>
            <a:endParaRPr lang="ru-RU" sz="9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9600" dirty="0" smtClean="0">
                <a:latin typeface="Times New Roman" pitchFamily="18" charset="0"/>
                <a:cs typeface="Times New Roman" pitchFamily="18" charset="0"/>
              </a:rPr>
              <a:t>Grammatical category </a:t>
            </a:r>
            <a:endParaRPr lang="ru-RU" sz="9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9600" dirty="0" err="1" smtClean="0">
                <a:latin typeface="Times New Roman" pitchFamily="18" charset="0"/>
                <a:cs typeface="Times New Roman" pitchFamily="18" charset="0"/>
              </a:rPr>
              <a:t>Grammeme</a:t>
            </a:r>
            <a:endParaRPr lang="ru-RU" sz="9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9600" dirty="0" smtClean="0">
                <a:latin typeface="Times New Roman" pitchFamily="18" charset="0"/>
                <a:cs typeface="Times New Roman" pitchFamily="18" charset="0"/>
              </a:rPr>
              <a:t>Grammatical opposition</a:t>
            </a:r>
            <a:endParaRPr lang="ru-RU" sz="96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9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>
            <a:noAutofit/>
          </a:bodyPr>
          <a:lstStyle/>
          <a:p>
            <a:pPr indent="342900" algn="ctr">
              <a:buNone/>
            </a:pPr>
            <a:r>
              <a:rPr lang="en-US" sz="6500" b="1" dirty="0" smtClean="0">
                <a:latin typeface="Times New Roman" pitchFamily="18" charset="0"/>
                <a:cs typeface="Times New Roman" pitchFamily="18" charset="0"/>
              </a:rPr>
              <a:t>Lexical Meaning</a:t>
            </a:r>
            <a:endParaRPr lang="en-US" sz="6500" b="1" i="1" dirty="0" smtClean="0"/>
          </a:p>
          <a:p>
            <a:pPr indent="342900" algn="just">
              <a:buNone/>
            </a:pPr>
            <a:r>
              <a:rPr lang="en-US" sz="6500" i="1" dirty="0" smtClean="0"/>
              <a:t>“A small animal with soft fur that people often keep as a pet’. </a:t>
            </a:r>
            <a:endParaRPr lang="en-US" sz="6500" dirty="0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>
            <a:normAutofit fontScale="85000" lnSpcReduction="10000"/>
          </a:bodyPr>
          <a:lstStyle/>
          <a:p>
            <a:pPr algn="ctr">
              <a:buNone/>
            </a:pPr>
            <a:r>
              <a:rPr lang="en-US" sz="5500" b="1" u="sng" dirty="0" err="1" smtClean="0">
                <a:latin typeface="Times New Roman" pitchFamily="18" charset="0"/>
                <a:cs typeface="Times New Roman" pitchFamily="18" charset="0"/>
              </a:rPr>
              <a:t>Lexico</a:t>
            </a:r>
            <a:r>
              <a:rPr lang="en-US" sz="5500" b="1" u="sng" dirty="0" smtClean="0">
                <a:latin typeface="Times New Roman" pitchFamily="18" charset="0"/>
                <a:cs typeface="Times New Roman" pitchFamily="18" charset="0"/>
              </a:rPr>
              <a:t>-grammatical meaning</a:t>
            </a:r>
          </a:p>
          <a:p>
            <a:pPr algn="just">
              <a:buFontTx/>
              <a:buChar char="-"/>
            </a:pPr>
            <a:r>
              <a:rPr lang="en-US" sz="5500" b="1" i="1" dirty="0" smtClean="0">
                <a:latin typeface="Times New Roman" pitchFamily="18" charset="0"/>
                <a:cs typeface="Times New Roman" pitchFamily="18" charset="0"/>
              </a:rPr>
              <a:t>Nouns</a:t>
            </a:r>
            <a:r>
              <a:rPr lang="en-US" sz="55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5500" dirty="0" err="1" smtClean="0">
                <a:latin typeface="Times New Roman" pitchFamily="18" charset="0"/>
                <a:cs typeface="Times New Roman" pitchFamily="18" charset="0"/>
              </a:rPr>
              <a:t>thingness</a:t>
            </a:r>
            <a:r>
              <a:rPr lang="en-US" sz="5500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algn="just">
              <a:buFontTx/>
              <a:buChar char="-"/>
            </a:pPr>
            <a:r>
              <a:rPr lang="en-US" sz="5500" b="1" i="1" dirty="0" smtClean="0">
                <a:latin typeface="Times New Roman" pitchFamily="18" charset="0"/>
                <a:cs typeface="Times New Roman" pitchFamily="18" charset="0"/>
              </a:rPr>
              <a:t>Verb</a:t>
            </a:r>
            <a:r>
              <a:rPr lang="en-US" sz="5500" dirty="0" smtClean="0">
                <a:latin typeface="Times New Roman" pitchFamily="18" charset="0"/>
                <a:cs typeface="Times New Roman" pitchFamily="18" charset="0"/>
              </a:rPr>
              <a:t> – action/state,</a:t>
            </a:r>
          </a:p>
          <a:p>
            <a:pPr algn="just">
              <a:buFontTx/>
              <a:buChar char="-"/>
            </a:pPr>
            <a:r>
              <a:rPr lang="en-US" sz="5500" b="1" i="1" dirty="0" smtClean="0">
                <a:latin typeface="Times New Roman" pitchFamily="18" charset="0"/>
                <a:cs typeface="Times New Roman" pitchFamily="18" charset="0"/>
              </a:rPr>
              <a:t>Adjective</a:t>
            </a:r>
            <a:r>
              <a:rPr lang="en-US" sz="5500" dirty="0" smtClean="0">
                <a:latin typeface="Times New Roman" pitchFamily="18" charset="0"/>
                <a:cs typeface="Times New Roman" pitchFamily="18" charset="0"/>
              </a:rPr>
              <a:t> – attribute,</a:t>
            </a:r>
          </a:p>
          <a:p>
            <a:pPr algn="just">
              <a:buFontTx/>
              <a:buChar char="-"/>
            </a:pPr>
            <a:r>
              <a:rPr lang="en-US" sz="5500" b="1" i="1" dirty="0" smtClean="0">
                <a:latin typeface="Times New Roman" pitchFamily="18" charset="0"/>
                <a:cs typeface="Times New Roman" pitchFamily="18" charset="0"/>
              </a:rPr>
              <a:t>Adverb</a:t>
            </a:r>
            <a:r>
              <a:rPr lang="en-US" sz="5500" dirty="0" smtClean="0">
                <a:latin typeface="Times New Roman" pitchFamily="18" charset="0"/>
                <a:cs typeface="Times New Roman" pitchFamily="18" charset="0"/>
              </a:rPr>
              <a:t> – secondary attribute,</a:t>
            </a:r>
          </a:p>
          <a:p>
            <a:pPr algn="just">
              <a:buFontTx/>
              <a:buChar char="-"/>
            </a:pPr>
            <a:r>
              <a:rPr lang="en-US" sz="5500" b="1" i="1" dirty="0" smtClean="0">
                <a:latin typeface="Times New Roman" pitchFamily="18" charset="0"/>
                <a:cs typeface="Times New Roman" pitchFamily="18" charset="0"/>
              </a:rPr>
              <a:t>Numerals</a:t>
            </a:r>
            <a:r>
              <a:rPr lang="en-US" sz="5500" dirty="0" smtClean="0">
                <a:latin typeface="Times New Roman" pitchFamily="18" charset="0"/>
                <a:cs typeface="Times New Roman" pitchFamily="18" charset="0"/>
              </a:rPr>
              <a:t> – number/order,</a:t>
            </a:r>
          </a:p>
          <a:p>
            <a:pPr algn="just">
              <a:buFontTx/>
              <a:buChar char="-"/>
            </a:pPr>
            <a:r>
              <a:rPr lang="en-US" sz="5500" b="1" i="1" dirty="0" smtClean="0">
                <a:latin typeface="Times New Roman" pitchFamily="18" charset="0"/>
                <a:cs typeface="Times New Roman" pitchFamily="18" charset="0"/>
              </a:rPr>
              <a:t>Pronouns</a:t>
            </a:r>
            <a:r>
              <a:rPr lang="en-US" sz="5500" dirty="0" smtClean="0">
                <a:latin typeface="Times New Roman" pitchFamily="18" charset="0"/>
                <a:cs typeface="Times New Roman" pitchFamily="18" charset="0"/>
              </a:rPr>
              <a:t> – index. </a:t>
            </a:r>
          </a:p>
          <a:p>
            <a:pPr algn="just">
              <a:buFontTx/>
              <a:buChar char="-"/>
            </a:pPr>
            <a:endParaRPr lang="ru-RU" sz="55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en-US" sz="5000" b="1" u="sng" dirty="0" smtClean="0"/>
              <a:t>What is their </a:t>
            </a:r>
            <a:r>
              <a:rPr lang="en-US" sz="5000" b="1" u="sng" dirty="0" err="1" smtClean="0"/>
              <a:t>lexico</a:t>
            </a:r>
            <a:r>
              <a:rPr lang="en-US" sz="5000" b="1" u="sng" dirty="0" smtClean="0"/>
              <a:t>-grammatical meaning?</a:t>
            </a:r>
          </a:p>
          <a:p>
            <a:pPr algn="ctr">
              <a:buNone/>
            </a:pPr>
            <a:endParaRPr lang="en-US" b="1" dirty="0" smtClean="0"/>
          </a:p>
          <a:p>
            <a:pPr algn="ctr">
              <a:buNone/>
            </a:pPr>
            <a:r>
              <a:rPr lang="en-US" sz="5400" b="1" i="1" dirty="0" smtClean="0"/>
              <a:t>Work</a:t>
            </a:r>
          </a:p>
          <a:p>
            <a:pPr algn="ctr">
              <a:buNone/>
            </a:pPr>
            <a:r>
              <a:rPr lang="en-US" sz="5400" b="1" i="1" dirty="0" smtClean="0"/>
              <a:t>Pleasant</a:t>
            </a:r>
          </a:p>
          <a:p>
            <a:pPr algn="ctr">
              <a:buNone/>
            </a:pPr>
            <a:r>
              <a:rPr lang="en-US" sz="5400" b="1" i="1" dirty="0" smtClean="0"/>
              <a:t>Five</a:t>
            </a:r>
          </a:p>
          <a:p>
            <a:pPr algn="ctr">
              <a:buNone/>
            </a:pPr>
            <a:r>
              <a:rPr lang="en-US" sz="5400" b="1" i="1" dirty="0" smtClean="0"/>
              <a:t>He</a:t>
            </a:r>
          </a:p>
          <a:p>
            <a:pPr algn="ctr">
              <a:buNone/>
            </a:pPr>
            <a:r>
              <a:rPr lang="en-US" sz="5400" b="1" i="1" dirty="0" smtClean="0"/>
              <a:t>Flower</a:t>
            </a:r>
          </a:p>
          <a:p>
            <a:pPr algn="ctr">
              <a:buNone/>
            </a:pPr>
            <a:r>
              <a:rPr lang="en-US" sz="5400" b="1" i="1" dirty="0" smtClean="0"/>
              <a:t>Quickly </a:t>
            </a:r>
          </a:p>
          <a:p>
            <a:pPr algn="ctr">
              <a:buNone/>
            </a:pPr>
            <a:endParaRPr lang="en-US" b="1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/>
          <a:lstStyle/>
          <a:p>
            <a:pPr algn="ctr">
              <a:buNone/>
            </a:pPr>
            <a:endParaRPr lang="en-US" b="1" i="1" dirty="0" smtClean="0"/>
          </a:p>
          <a:p>
            <a:pPr algn="ctr">
              <a:buNone/>
            </a:pPr>
            <a:endParaRPr lang="en-US" b="1" i="1" dirty="0" smtClean="0"/>
          </a:p>
          <a:p>
            <a:pPr algn="ctr">
              <a:buNone/>
            </a:pPr>
            <a:endParaRPr lang="en-US" b="1" i="1" dirty="0" smtClean="0"/>
          </a:p>
          <a:p>
            <a:pPr algn="ctr">
              <a:buNone/>
            </a:pPr>
            <a:r>
              <a:rPr lang="en-US" sz="7000" b="1" i="1" dirty="0" smtClean="0"/>
              <a:t>Grammatical Category </a:t>
            </a:r>
            <a:endParaRPr lang="ru-RU" sz="7000" b="1" i="1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indent="342900" algn="ctr">
              <a:buNone/>
            </a:pPr>
            <a:r>
              <a:rPr lang="en-US" sz="4000" b="1" u="sng" dirty="0" smtClean="0">
                <a:latin typeface="Times New Roman" pitchFamily="18" charset="0"/>
                <a:cs typeface="Times New Roman" pitchFamily="18" charset="0"/>
              </a:rPr>
              <a:t>Examples of Grammatical Categories</a:t>
            </a:r>
          </a:p>
          <a:p>
            <a:pPr indent="342900" algn="ctr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indent="342900" algn="ctr">
              <a:buNone/>
            </a:pPr>
            <a:r>
              <a:rPr lang="en-US" sz="4000" b="1" i="1" dirty="0" smtClean="0">
                <a:latin typeface="Times New Roman" pitchFamily="18" charset="0"/>
                <a:cs typeface="Times New Roman" pitchFamily="18" charset="0"/>
              </a:rPr>
              <a:t>Nouns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– number,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case, gender, and article determination</a:t>
            </a:r>
            <a:endParaRPr lang="en-US" sz="4000" dirty="0" smtClean="0">
              <a:latin typeface="Times New Roman" pitchFamily="18" charset="0"/>
              <a:cs typeface="Times New Roman" pitchFamily="18" charset="0"/>
            </a:endParaRPr>
          </a:p>
          <a:p>
            <a:pPr indent="342900" algn="ctr">
              <a:buNone/>
            </a:pPr>
            <a:endParaRPr lang="en-US" sz="4000" dirty="0" smtClean="0">
              <a:latin typeface="Times New Roman" pitchFamily="18" charset="0"/>
              <a:cs typeface="Times New Roman" pitchFamily="18" charset="0"/>
            </a:endParaRPr>
          </a:p>
          <a:p>
            <a:pPr indent="342900" algn="ctr">
              <a:buNone/>
            </a:pPr>
            <a:r>
              <a:rPr lang="en-US" sz="4000" b="1" i="1" dirty="0" smtClean="0">
                <a:latin typeface="Times New Roman" pitchFamily="18" charset="0"/>
                <a:cs typeface="Times New Roman" pitchFamily="18" charset="0"/>
              </a:rPr>
              <a:t>Verbs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– tense, voice, person, etc.</a:t>
            </a:r>
          </a:p>
          <a:p>
            <a:pPr indent="342900" algn="ctr">
              <a:buNone/>
            </a:pPr>
            <a:endParaRPr lang="en-US" sz="4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 fontScale="92500" lnSpcReduction="10000"/>
          </a:bodyPr>
          <a:lstStyle/>
          <a:p>
            <a:pPr marL="514350" indent="-514350" algn="ctr">
              <a:buNone/>
            </a:pPr>
            <a:endParaRPr lang="en-US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 algn="ctr">
              <a:buNone/>
            </a:pPr>
            <a:r>
              <a:rPr lang="en-US" sz="7000" b="1" i="1" dirty="0" smtClean="0">
                <a:latin typeface="Times New Roman" pitchFamily="18" charset="0"/>
                <a:cs typeface="Times New Roman" pitchFamily="18" charset="0"/>
              </a:rPr>
              <a:t>Grammatical meaning (</a:t>
            </a:r>
            <a:r>
              <a:rPr lang="en-US" sz="7000" b="1" i="1" dirty="0" err="1" smtClean="0">
                <a:latin typeface="Times New Roman" pitchFamily="18" charset="0"/>
                <a:cs typeface="Times New Roman" pitchFamily="18" charset="0"/>
              </a:rPr>
              <a:t>grammeme</a:t>
            </a:r>
            <a:r>
              <a:rPr lang="en-US" sz="7000" b="1" i="1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7000" dirty="0" smtClean="0"/>
              <a:t>is </a:t>
            </a:r>
          </a:p>
          <a:p>
            <a:pPr marL="514350" indent="-514350" algn="ctr">
              <a:buNone/>
            </a:pPr>
            <a:r>
              <a:rPr lang="en-US" sz="7000" dirty="0" smtClean="0"/>
              <a:t>an element (value) of the grammatical category.</a:t>
            </a:r>
            <a:r>
              <a:rPr lang="en-US" sz="7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70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en-US" sz="5200" b="1" u="sng" dirty="0" smtClean="0"/>
              <a:t>Examples of </a:t>
            </a:r>
            <a:r>
              <a:rPr lang="en-US" sz="5200" b="1" u="sng" dirty="0" err="1" smtClean="0"/>
              <a:t>Grammemes</a:t>
            </a:r>
            <a:r>
              <a:rPr lang="en-US" sz="5200" b="1" u="sng" dirty="0" smtClean="0"/>
              <a:t> </a:t>
            </a:r>
          </a:p>
          <a:p>
            <a:pPr algn="ctr">
              <a:buNone/>
            </a:pPr>
            <a:endParaRPr lang="en-US" b="1" dirty="0" smtClean="0"/>
          </a:p>
          <a:p>
            <a:pPr indent="0">
              <a:buNone/>
            </a:pPr>
            <a:r>
              <a:rPr lang="en-US" sz="5000" dirty="0" smtClean="0">
                <a:latin typeface="Times New Roman" pitchFamily="18" charset="0"/>
                <a:cs typeface="Times New Roman" pitchFamily="18" charset="0"/>
              </a:rPr>
              <a:t>The singular number and plural number; </a:t>
            </a:r>
          </a:p>
          <a:p>
            <a:pPr indent="0">
              <a:buNone/>
            </a:pPr>
            <a:endParaRPr lang="en-US" sz="5000" dirty="0" smtClean="0">
              <a:latin typeface="Times New Roman" pitchFamily="18" charset="0"/>
              <a:cs typeface="Times New Roman" pitchFamily="18" charset="0"/>
            </a:endParaRPr>
          </a:p>
          <a:p>
            <a:pPr indent="0">
              <a:buNone/>
            </a:pPr>
            <a:r>
              <a:rPr lang="en-US" sz="5000" dirty="0" smtClean="0">
                <a:latin typeface="Times New Roman" pitchFamily="18" charset="0"/>
                <a:cs typeface="Times New Roman" pitchFamily="18" charset="0"/>
              </a:rPr>
              <a:t>The Active Voice and the Passive Voice;</a:t>
            </a:r>
          </a:p>
          <a:p>
            <a:pPr indent="0">
              <a:buNone/>
            </a:pPr>
            <a:endParaRPr lang="en-US" sz="5000" dirty="0" smtClean="0">
              <a:latin typeface="Times New Roman" pitchFamily="18" charset="0"/>
              <a:cs typeface="Times New Roman" pitchFamily="18" charset="0"/>
            </a:endParaRPr>
          </a:p>
          <a:p>
            <a:pPr indent="0" algn="just">
              <a:buNone/>
            </a:pPr>
            <a:r>
              <a:rPr lang="en-US" sz="5000" dirty="0" smtClean="0">
                <a:latin typeface="Times New Roman" pitchFamily="18" charset="0"/>
                <a:cs typeface="Times New Roman" pitchFamily="18" charset="0"/>
              </a:rPr>
              <a:t>The Past </a:t>
            </a:r>
            <a:r>
              <a:rPr lang="en-US" sz="5000" dirty="0" smtClean="0">
                <a:latin typeface="Times New Roman" pitchFamily="18" charset="0"/>
                <a:cs typeface="Times New Roman" pitchFamily="18" charset="0"/>
              </a:rPr>
              <a:t>Tense, </a:t>
            </a:r>
            <a:r>
              <a:rPr lang="en-US" sz="5000" dirty="0" smtClean="0">
                <a:latin typeface="Times New Roman" pitchFamily="18" charset="0"/>
                <a:cs typeface="Times New Roman" pitchFamily="18" charset="0"/>
              </a:rPr>
              <a:t>the Future </a:t>
            </a:r>
            <a:r>
              <a:rPr lang="en-US" sz="5000" dirty="0" smtClean="0">
                <a:latin typeface="Times New Roman" pitchFamily="18" charset="0"/>
                <a:cs typeface="Times New Roman" pitchFamily="18" charset="0"/>
              </a:rPr>
              <a:t>Tense, </a:t>
            </a:r>
            <a:r>
              <a:rPr lang="en-US" sz="5000" dirty="0" smtClean="0">
                <a:latin typeface="Times New Roman" pitchFamily="18" charset="0"/>
                <a:cs typeface="Times New Roman" pitchFamily="18" charset="0"/>
              </a:rPr>
              <a:t>the Present </a:t>
            </a:r>
            <a:r>
              <a:rPr lang="en-US" sz="5000" dirty="0" smtClean="0">
                <a:latin typeface="Times New Roman" pitchFamily="18" charset="0"/>
                <a:cs typeface="Times New Roman" pitchFamily="18" charset="0"/>
              </a:rPr>
              <a:t>Tense.</a:t>
            </a:r>
            <a:endParaRPr lang="en-US" sz="5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Meanings of the noun “</a:t>
            </a:r>
            <a:r>
              <a:rPr lang="en-US" u="sng" dirty="0" smtClean="0"/>
              <a:t>waitresses</a:t>
            </a:r>
            <a:r>
              <a:rPr lang="en-US" dirty="0" smtClean="0"/>
              <a:t>”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arenR"/>
            </a:pPr>
            <a:r>
              <a:rPr lang="en-US" sz="4000" b="1" dirty="0" smtClean="0"/>
              <a:t>Lexical meaning</a:t>
            </a:r>
            <a:r>
              <a:rPr lang="en-US" sz="4000" dirty="0" smtClean="0"/>
              <a:t>: </a:t>
            </a:r>
            <a:r>
              <a:rPr lang="en-US" sz="4000" i="1" dirty="0" smtClean="0"/>
              <a:t>…</a:t>
            </a:r>
          </a:p>
          <a:p>
            <a:pPr marL="514350" indent="-514350">
              <a:buAutoNum type="arabicParenR"/>
            </a:pPr>
            <a:r>
              <a:rPr lang="en-US" sz="4000" b="1" dirty="0" err="1" smtClean="0"/>
              <a:t>Lexico</a:t>
            </a:r>
            <a:r>
              <a:rPr lang="en-US" sz="4000" b="1" dirty="0" smtClean="0"/>
              <a:t>-grammatical meaning</a:t>
            </a:r>
            <a:r>
              <a:rPr lang="en-US" sz="4000" dirty="0" smtClean="0"/>
              <a:t>: </a:t>
            </a:r>
            <a:r>
              <a:rPr lang="en-US" sz="4000" i="1" dirty="0" smtClean="0"/>
              <a:t>…</a:t>
            </a:r>
            <a:endParaRPr lang="en-US" sz="4000" dirty="0" smtClean="0"/>
          </a:p>
          <a:p>
            <a:pPr marL="514350" indent="-514350">
              <a:buAutoNum type="arabicParenR"/>
            </a:pPr>
            <a:r>
              <a:rPr lang="en-US" sz="4000" b="1" dirty="0" smtClean="0"/>
              <a:t>Grammatical categories</a:t>
            </a:r>
            <a:r>
              <a:rPr lang="en-US" sz="4000" dirty="0" smtClean="0"/>
              <a:t>: </a:t>
            </a:r>
            <a:r>
              <a:rPr lang="en-US" sz="4000" i="1" dirty="0" smtClean="0"/>
              <a:t>…</a:t>
            </a:r>
          </a:p>
          <a:p>
            <a:pPr marL="514350" indent="-514350">
              <a:buAutoNum type="arabicParenR"/>
            </a:pPr>
            <a:r>
              <a:rPr lang="en-US" sz="4000" dirty="0" smtClean="0"/>
              <a:t> </a:t>
            </a:r>
            <a:r>
              <a:rPr lang="en-US" sz="4000" b="1" dirty="0" err="1" smtClean="0"/>
              <a:t>Grammemes</a:t>
            </a:r>
            <a:r>
              <a:rPr lang="en-US" sz="4000" b="1" dirty="0" smtClean="0"/>
              <a:t> (grammatical meanings)</a:t>
            </a:r>
            <a:r>
              <a:rPr lang="en-US" sz="4000" dirty="0" smtClean="0"/>
              <a:t> </a:t>
            </a:r>
            <a:r>
              <a:rPr lang="en-US" sz="4000" i="1" dirty="0" smtClean="0"/>
              <a:t>…. </a:t>
            </a:r>
          </a:p>
          <a:p>
            <a:pPr marL="514350" indent="-514350">
              <a:buNone/>
            </a:pPr>
            <a:endParaRPr lang="en-US" i="1" dirty="0" smtClean="0"/>
          </a:p>
          <a:p>
            <a:pPr marL="514350" indent="-514350">
              <a:buAutoNum type="arabicParenR"/>
            </a:pPr>
            <a:endParaRPr lang="ru-RU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411807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algn="ctr">
              <a:buNone/>
            </a:pPr>
            <a:r>
              <a:rPr lang="en-US" sz="6000" b="1" i="1" dirty="0" smtClean="0">
                <a:latin typeface="Times New Roman" pitchFamily="18" charset="0"/>
                <a:cs typeface="Times New Roman" pitchFamily="18" charset="0"/>
              </a:rPr>
              <a:t>Grammatical opposition </a:t>
            </a:r>
            <a:endParaRPr lang="ru-RU" sz="60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>
            <a:normAutofit/>
          </a:bodyPr>
          <a:lstStyle/>
          <a:p>
            <a:pPr indent="0" algn="just">
              <a:buNone/>
            </a:pPr>
            <a:r>
              <a:rPr lang="en-US" sz="6000" b="1" i="1" dirty="0" smtClean="0"/>
              <a:t>A gram. opposition </a:t>
            </a:r>
            <a:r>
              <a:rPr lang="en-US" sz="6000" dirty="0" smtClean="0"/>
              <a:t>is a group of grammatical forms opposed to each other in some way. </a:t>
            </a:r>
            <a:endParaRPr lang="ru-RU" sz="6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/>
          <a:lstStyle/>
          <a:p>
            <a:pPr algn="ctr">
              <a:buNone/>
            </a:pPr>
            <a:endParaRPr lang="en-US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en-US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sz="9000" b="1" i="1" dirty="0" smtClean="0">
                <a:latin typeface="Times New Roman" pitchFamily="18" charset="0"/>
                <a:cs typeface="Times New Roman" pitchFamily="18" charset="0"/>
              </a:rPr>
              <a:t>Grammatical form </a:t>
            </a:r>
            <a:endParaRPr lang="ru-RU" sz="90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endParaRPr lang="en-US" b="1" i="1" dirty="0" smtClean="0"/>
          </a:p>
          <a:p>
            <a:pPr algn="ctr">
              <a:buNone/>
            </a:pPr>
            <a:r>
              <a:rPr lang="en-US" sz="6000" b="1" i="1" dirty="0" smtClean="0"/>
              <a:t>Tall – taller – the tallest </a:t>
            </a:r>
          </a:p>
          <a:p>
            <a:pPr algn="ctr">
              <a:buNone/>
            </a:pPr>
            <a:endParaRPr lang="en-US" sz="6000" b="1" i="1" dirty="0" smtClean="0"/>
          </a:p>
          <a:p>
            <a:pPr algn="ctr">
              <a:buNone/>
            </a:pPr>
            <a:r>
              <a:rPr lang="en-US" sz="6000" b="1" i="1" dirty="0" smtClean="0"/>
              <a:t>Have – has</a:t>
            </a:r>
          </a:p>
          <a:p>
            <a:pPr algn="ctr">
              <a:buNone/>
            </a:pPr>
            <a:endParaRPr lang="en-US" sz="6000" b="1" i="1" dirty="0" smtClean="0"/>
          </a:p>
          <a:p>
            <a:pPr algn="ctr">
              <a:buNone/>
            </a:pPr>
            <a:r>
              <a:rPr lang="en-US" sz="6000" b="1" i="1" dirty="0" smtClean="0"/>
              <a:t>Was – were 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US" sz="5000" b="1" i="1" dirty="0" smtClean="0"/>
          </a:p>
          <a:p>
            <a:pPr algn="ctr">
              <a:buNone/>
            </a:pPr>
            <a:r>
              <a:rPr lang="en-US" sz="5000" b="1" i="1" dirty="0" smtClean="0"/>
              <a:t>Students – students’ </a:t>
            </a:r>
          </a:p>
          <a:p>
            <a:pPr algn="ctr">
              <a:buNone/>
            </a:pPr>
            <a:r>
              <a:rPr lang="en-US" sz="5000" b="1" i="1" dirty="0" smtClean="0"/>
              <a:t>Waiter – waitress </a:t>
            </a:r>
          </a:p>
          <a:p>
            <a:pPr algn="ctr">
              <a:buNone/>
            </a:pPr>
            <a:r>
              <a:rPr lang="en-US" sz="5000" b="1" i="1" dirty="0" smtClean="0"/>
              <a:t>write – wrote – will write</a:t>
            </a:r>
          </a:p>
          <a:p>
            <a:pPr algn="ctr">
              <a:buNone/>
            </a:pPr>
            <a:r>
              <a:rPr lang="en-US" sz="5000" b="1" i="1" dirty="0" smtClean="0"/>
              <a:t>Do – is done</a:t>
            </a:r>
            <a:endParaRPr lang="ru-RU" sz="5000" b="1" i="1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Members of the opposition </a:t>
            </a:r>
            <a:endParaRPr lang="ru-RU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US" sz="5000" dirty="0" smtClean="0"/>
          </a:p>
          <a:p>
            <a:pPr algn="ctr"/>
            <a:r>
              <a:rPr lang="en-US" sz="5000" dirty="0" smtClean="0"/>
              <a:t>Strong/marked (with a marker)</a:t>
            </a:r>
          </a:p>
          <a:p>
            <a:pPr algn="ctr"/>
            <a:r>
              <a:rPr lang="en-US" sz="5000" dirty="0" smtClean="0"/>
              <a:t>Weak/unmarked (without a marker)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/>
          <a:lstStyle/>
          <a:p>
            <a:pPr algn="ctr">
              <a:buNone/>
            </a:pPr>
            <a:r>
              <a:rPr lang="en-US" dirty="0" smtClean="0"/>
              <a:t> </a:t>
            </a:r>
          </a:p>
          <a:p>
            <a:pPr algn="ctr">
              <a:buNone/>
            </a:pPr>
            <a:endParaRPr lang="en-US" b="1" i="1" dirty="0" smtClean="0"/>
          </a:p>
          <a:p>
            <a:pPr algn="ctr">
              <a:buNone/>
            </a:pPr>
            <a:endParaRPr lang="en-US" b="1" i="1" dirty="0" smtClean="0"/>
          </a:p>
          <a:p>
            <a:pPr algn="ctr">
              <a:buNone/>
            </a:pPr>
            <a:r>
              <a:rPr lang="en-US" sz="7000" b="1" i="1" dirty="0" smtClean="0"/>
              <a:t>Types of oppositions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/>
          <a:lstStyle/>
          <a:p>
            <a:pPr algn="ctr">
              <a:buNone/>
            </a:pPr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Types of oppositions (by the number of members)</a:t>
            </a:r>
          </a:p>
          <a:p>
            <a:pPr algn="ctr">
              <a:buNone/>
            </a:pP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 algn="just">
              <a:buAutoNum type="arabicParenR"/>
            </a:pPr>
            <a:r>
              <a:rPr lang="en-US" sz="4000" b="1" u="sng" dirty="0" smtClean="0">
                <a:latin typeface="Times New Roman" pitchFamily="18" charset="0"/>
                <a:cs typeface="Times New Roman" pitchFamily="18" charset="0"/>
              </a:rPr>
              <a:t>binary opposition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4000" b="1" i="1" dirty="0" smtClean="0">
                <a:latin typeface="Times New Roman" pitchFamily="18" charset="0"/>
                <a:cs typeface="Times New Roman" pitchFamily="18" charset="0"/>
              </a:rPr>
              <a:t>came – had come</a:t>
            </a:r>
          </a:p>
          <a:p>
            <a:pPr marL="514350" indent="-514350" algn="just">
              <a:buAutoNum type="arabicParenR"/>
            </a:pP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u="sng" dirty="0" smtClean="0">
                <a:latin typeface="Times New Roman" pitchFamily="18" charset="0"/>
                <a:cs typeface="Times New Roman" pitchFamily="18" charset="0"/>
              </a:rPr>
              <a:t>multi-member opposition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4000" b="1" i="1" dirty="0" smtClean="0">
                <a:latin typeface="Times New Roman" pitchFamily="18" charset="0"/>
                <a:cs typeface="Times New Roman" pitchFamily="18" charset="0"/>
              </a:rPr>
              <a:t>write – wrote – will write</a:t>
            </a:r>
            <a:endParaRPr lang="en-US" sz="4000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500042"/>
            <a:ext cx="8229600" cy="555468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Types of grammatical oppositions (by nature)</a:t>
            </a:r>
          </a:p>
          <a:p>
            <a:pPr>
              <a:buNone/>
            </a:pPr>
            <a:endParaRPr lang="en-US" dirty="0" smtClean="0"/>
          </a:p>
          <a:p>
            <a:pPr>
              <a:buFontTx/>
              <a:buChar char="-"/>
            </a:pPr>
            <a:r>
              <a:rPr lang="en-US" sz="5000" dirty="0" smtClean="0"/>
              <a:t>Privative: </a:t>
            </a:r>
            <a:r>
              <a:rPr lang="en-US" sz="5000" b="1" i="1" dirty="0" smtClean="0">
                <a:latin typeface="Times New Roman" pitchFamily="18" charset="0"/>
                <a:cs typeface="Times New Roman" pitchFamily="18" charset="0"/>
              </a:rPr>
              <a:t>write – wrote – will write;</a:t>
            </a:r>
          </a:p>
          <a:p>
            <a:pPr>
              <a:buFontTx/>
              <a:buChar char="-"/>
            </a:pPr>
            <a:r>
              <a:rPr lang="en-US" sz="5000" dirty="0" smtClean="0"/>
              <a:t>Gradual: </a:t>
            </a:r>
            <a:r>
              <a:rPr lang="en-US" sz="5000" b="1" i="1" dirty="0" smtClean="0"/>
              <a:t>small – smaller – the smallest;</a:t>
            </a:r>
            <a:endParaRPr lang="en-US" sz="5000" dirty="0" smtClean="0"/>
          </a:p>
          <a:p>
            <a:pPr>
              <a:buFontTx/>
              <a:buChar char="-"/>
            </a:pPr>
            <a:r>
              <a:rPr lang="en-US" sz="5000" dirty="0" smtClean="0"/>
              <a:t>Equip</a:t>
            </a:r>
            <a:r>
              <a:rPr lang="en-US" sz="5000" b="1" dirty="0" smtClean="0"/>
              <a:t>o</a:t>
            </a:r>
            <a:r>
              <a:rPr lang="en-US" sz="5000" dirty="0" smtClean="0"/>
              <a:t>llent: </a:t>
            </a:r>
            <a:r>
              <a:rPr lang="en-US" sz="5000" b="1" i="1" dirty="0" smtClean="0">
                <a:latin typeface="Times New Roman" pitchFamily="18" charset="0"/>
                <a:cs typeface="Times New Roman" pitchFamily="18" charset="0"/>
              </a:rPr>
              <a:t>am – is – are. 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Conclusion</a:t>
            </a:r>
          </a:p>
          <a:p>
            <a:pPr algn="ctr">
              <a:buNone/>
            </a:pP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Grammatical form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Grammatical paradigm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Lexeme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Lexical meaning </a:t>
            </a: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Lexico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-grammatical meaning </a:t>
            </a: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Grammeme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(grammatical meaning)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Grammatical category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Grammatical opposition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     </a:t>
            </a:r>
          </a:p>
          <a:p>
            <a:pPr algn="ctr">
              <a:buNone/>
            </a:pPr>
            <a:r>
              <a:rPr lang="en-US" sz="18000" b="1" i="1" dirty="0" smtClean="0">
                <a:latin typeface="Times New Roman" pitchFamily="18" charset="0"/>
                <a:cs typeface="Times New Roman" pitchFamily="18" charset="0"/>
              </a:rPr>
              <a:t>mice</a:t>
            </a:r>
            <a:endParaRPr lang="ru-RU" sz="180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/>
          <a:lstStyle/>
          <a:p>
            <a:pPr algn="ctr">
              <a:buNone/>
            </a:pPr>
            <a:endParaRPr lang="en-US" b="1" i="1" dirty="0" smtClean="0"/>
          </a:p>
          <a:p>
            <a:pPr algn="ctr">
              <a:buNone/>
            </a:pPr>
            <a:endParaRPr lang="en-US" b="1" i="1" dirty="0" smtClean="0"/>
          </a:p>
          <a:p>
            <a:pPr algn="ctr">
              <a:buNone/>
            </a:pPr>
            <a:endParaRPr lang="en-US" b="1" i="1" dirty="0" smtClean="0"/>
          </a:p>
          <a:p>
            <a:pPr algn="ctr">
              <a:buNone/>
            </a:pPr>
            <a:r>
              <a:rPr lang="en-US" sz="12000" b="1" i="1" dirty="0" smtClean="0">
                <a:latin typeface="Times New Roman" pitchFamily="18" charset="0"/>
                <a:cs typeface="Times New Roman" pitchFamily="18" charset="0"/>
              </a:rPr>
              <a:t>Translated </a:t>
            </a:r>
            <a:endParaRPr lang="ru-RU" sz="120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US" b="1" i="1" dirty="0" smtClean="0"/>
          </a:p>
          <a:p>
            <a:pPr algn="ctr">
              <a:buNone/>
            </a:pPr>
            <a:endParaRPr lang="en-US" b="1" i="1" dirty="0" smtClean="0"/>
          </a:p>
          <a:p>
            <a:pPr algn="ctr">
              <a:buNone/>
            </a:pPr>
            <a:endParaRPr lang="en-US" b="1" i="1" dirty="0" smtClean="0"/>
          </a:p>
          <a:p>
            <a:pPr algn="ctr">
              <a:buNone/>
            </a:pPr>
            <a:r>
              <a:rPr lang="en-US" sz="10000" b="1" i="1" dirty="0" smtClean="0"/>
              <a:t>The furthest </a:t>
            </a:r>
            <a:endParaRPr lang="ru-RU" sz="10000" b="1" i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  <a:p>
            <a:pPr algn="ctr">
              <a:buNone/>
            </a:pPr>
            <a:r>
              <a:rPr lang="en-US" sz="15000" b="1" i="1" dirty="0" smtClean="0">
                <a:latin typeface="Times New Roman" pitchFamily="18" charset="0"/>
                <a:cs typeface="Times New Roman" pitchFamily="18" charset="0"/>
              </a:rPr>
              <a:t>Child’s</a:t>
            </a:r>
            <a:endParaRPr lang="ru-RU" sz="150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US" sz="7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sz="10000" b="1" i="1" dirty="0" smtClean="0">
                <a:latin typeface="Times New Roman" pitchFamily="18" charset="0"/>
                <a:cs typeface="Times New Roman" pitchFamily="18" charset="0"/>
              </a:rPr>
              <a:t>Grammatical paradigm </a:t>
            </a:r>
            <a:endParaRPr lang="ru-RU" sz="100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style>
          <a:lnRef idx="2">
            <a:schemeClr val="accent2"/>
          </a:lnRef>
          <a:fillRef idx="100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indent="342900" algn="ctr">
              <a:buNone/>
            </a:pPr>
            <a:r>
              <a:rPr lang="en-US" sz="5000" b="1" dirty="0" smtClean="0">
                <a:latin typeface="Times New Roman" pitchFamily="18" charset="0"/>
                <a:cs typeface="Times New Roman" pitchFamily="18" charset="0"/>
              </a:rPr>
              <a:t>Grammatical Paradigm of the noun “Child”</a:t>
            </a:r>
          </a:p>
          <a:p>
            <a:pPr indent="342900" algn="just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indent="-457200" algn="ctr">
              <a:buNone/>
            </a:pPr>
            <a:r>
              <a:rPr lang="en-US" sz="4500" b="1" i="1" u="sng" dirty="0" smtClean="0">
                <a:latin typeface="Times New Roman" pitchFamily="18" charset="0"/>
                <a:cs typeface="Times New Roman" pitchFamily="18" charset="0"/>
              </a:rPr>
              <a:t>Child, children, child’s, children’s</a:t>
            </a:r>
          </a:p>
          <a:p>
            <a:pPr indent="342900" algn="just"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7084814CD35F9E4FB9BEF72EB4339178" ma:contentTypeVersion="0" ma:contentTypeDescription="Создание документа." ma:contentTypeScope="" ma:versionID="39a715d14aaaf50f8ecea1512668234f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74F7E29-3952-45AB-83A2-909542665B98}"/>
</file>

<file path=customXml/itemProps2.xml><?xml version="1.0" encoding="utf-8"?>
<ds:datastoreItem xmlns:ds="http://schemas.openxmlformats.org/officeDocument/2006/customXml" ds:itemID="{F7D4E026-86E1-49C9-BAFC-ABEF9AF3E1C2}"/>
</file>

<file path=customXml/itemProps3.xml><?xml version="1.0" encoding="utf-8"?>
<ds:datastoreItem xmlns:ds="http://schemas.openxmlformats.org/officeDocument/2006/customXml" ds:itemID="{A501FCD9-E39A-461F-A92C-3B10F78C898F}"/>
</file>

<file path=docProps/app.xml><?xml version="1.0" encoding="utf-8"?>
<Properties xmlns="http://schemas.openxmlformats.org/officeDocument/2006/extended-properties" xmlns:vt="http://schemas.openxmlformats.org/officeDocument/2006/docPropsVTypes">
  <TotalTime>538</TotalTime>
  <Words>445</Words>
  <Application>Microsoft Office PowerPoint</Application>
  <PresentationFormat>Экран (4:3)</PresentationFormat>
  <Paragraphs>152</Paragraphs>
  <Slides>36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36</vt:i4>
      </vt:variant>
    </vt:vector>
  </HeadingPairs>
  <TitlesOfParts>
    <vt:vector size="3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 </vt:lpstr>
      <vt:lpstr>Слайд 25</vt:lpstr>
      <vt:lpstr>Слайд 26</vt:lpstr>
      <vt:lpstr>Meanings of the noun “waitresses”</vt:lpstr>
      <vt:lpstr>Слайд 28</vt:lpstr>
      <vt:lpstr>Слайд 29</vt:lpstr>
      <vt:lpstr>Слайд 30</vt:lpstr>
      <vt:lpstr>Слайд 31</vt:lpstr>
      <vt:lpstr>Members of the opposition </vt:lpstr>
      <vt:lpstr>Слайд 33</vt:lpstr>
      <vt:lpstr>Слайд 34</vt:lpstr>
      <vt:lpstr>Слайд 35</vt:lpstr>
      <vt:lpstr>Слайд 36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57</cp:revision>
  <dcterms:created xsi:type="dcterms:W3CDTF">2019-09-01T08:37:24Z</dcterms:created>
  <dcterms:modified xsi:type="dcterms:W3CDTF">2020-04-15T12:49:49Z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0x0101007084814CD35F9E4FB9BEF72EB4339178</vt:lpwstr>
  </property>
</Properties>
</file>