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7.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335" r:id="rId3"/>
    <p:sldId id="258" r:id="rId4"/>
    <p:sldId id="266" r:id="rId5"/>
    <p:sldId id="267" r:id="rId6"/>
    <p:sldId id="268" r:id="rId7"/>
    <p:sldId id="269" r:id="rId8"/>
    <p:sldId id="270" r:id="rId9"/>
    <p:sldId id="271" r:id="rId10"/>
    <p:sldId id="273" r:id="rId11"/>
    <p:sldId id="272" r:id="rId12"/>
    <p:sldId id="277" r:id="rId13"/>
    <p:sldId id="275" r:id="rId14"/>
    <p:sldId id="276" r:id="rId15"/>
    <p:sldId id="351" r:id="rId16"/>
    <p:sldId id="278" r:id="rId17"/>
    <p:sldId id="341" r:id="rId18"/>
    <p:sldId id="279" r:id="rId19"/>
    <p:sldId id="286" r:id="rId20"/>
    <p:sldId id="287" r:id="rId21"/>
    <p:sldId id="339" r:id="rId22"/>
    <p:sldId id="340" r:id="rId23"/>
    <p:sldId id="288" r:id="rId24"/>
    <p:sldId id="291" r:id="rId25"/>
    <p:sldId id="292" r:id="rId26"/>
    <p:sldId id="293" r:id="rId27"/>
    <p:sldId id="294" r:id="rId28"/>
    <p:sldId id="295" r:id="rId29"/>
    <p:sldId id="343" r:id="rId30"/>
    <p:sldId id="338" r:id="rId31"/>
    <p:sldId id="337" r:id="rId32"/>
    <p:sldId id="296" r:id="rId33"/>
    <p:sldId id="344" r:id="rId34"/>
    <p:sldId id="297" r:id="rId35"/>
    <p:sldId id="353" r:id="rId36"/>
    <p:sldId id="352" r:id="rId37"/>
    <p:sldId id="354" r:id="rId38"/>
    <p:sldId id="355" r:id="rId39"/>
    <p:sldId id="356" r:id="rId40"/>
    <p:sldId id="357" r:id="rId41"/>
    <p:sldId id="349"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660066"/>
    <a:srgbClr val="FF0000"/>
    <a:srgbClr val="FF7C8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475" autoAdjust="0"/>
  </p:normalViewPr>
  <p:slideViewPr>
    <p:cSldViewPr>
      <p:cViewPr varScale="1">
        <p:scale>
          <a:sx n="79" d="100"/>
          <a:sy n="79" d="100"/>
        </p:scale>
        <p:origin x="-1104" y="-90"/>
      </p:cViewPr>
      <p:guideLst>
        <p:guide orient="horz" pos="2160"/>
        <p:guide pos="2880"/>
      </p:guideLst>
    </p:cSldViewPr>
  </p:slideViewPr>
  <p:outlineViewPr>
    <p:cViewPr>
      <p:scale>
        <a:sx n="33" d="100"/>
        <a:sy n="33" d="100"/>
      </p:scale>
      <p:origin x="228" y="0"/>
    </p:cViewPr>
  </p:outlineViewPr>
  <p:notesTextViewPr>
    <p:cViewPr>
      <p:scale>
        <a:sx n="1" d="1"/>
        <a:sy n="1" d="1"/>
      </p:scale>
      <p:origin x="0" y="0"/>
    </p:cViewPr>
  </p:notesTextViewPr>
  <p:sorterViewPr>
    <p:cViewPr>
      <p:scale>
        <a:sx n="100" d="100"/>
        <a:sy n="100" d="100"/>
      </p:scale>
      <p:origin x="0" y="104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FE60231-B730-4C3B-BD3D-7E494AEABCFB}"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0732A8-260B-4F02-9930-4632017447FD}"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E60231-B730-4C3B-BD3D-7E494AEABCFB}"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FE60231-B730-4C3B-BD3D-7E494AEABCFB}"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E60231-B730-4C3B-BD3D-7E494AEABCFB}"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0732A8-260B-4F02-9930-4632017447F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FE60231-B730-4C3B-BD3D-7E494AEABCFB}"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E60231-B730-4C3B-BD3D-7E494AEABCFB}"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0732A8-260B-4F02-9930-4632017447F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E60231-B730-4C3B-BD3D-7E494AEABCFB}" type="datetimeFigureOut">
              <a:rPr lang="ru-RU" smtClean="0"/>
              <a:t>28.02.2017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0732A8-260B-4F02-9930-4632017447F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FE60231-B730-4C3B-BD3D-7E494AEABCFB}" type="datetimeFigureOut">
              <a:rPr lang="ru-RU" smtClean="0"/>
              <a:t>28.02.2017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60231-B730-4C3B-BD3D-7E494AEABCFB}" type="datetimeFigureOut">
              <a:rPr lang="ru-RU" smtClean="0"/>
              <a:t>28.02.2017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E60231-B730-4C3B-BD3D-7E494AEABCFB}"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0732A8-260B-4F02-9930-4632017447F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E60231-B730-4C3B-BD3D-7E494AEABCFB}" type="datetimeFigureOut">
              <a:rPr lang="ru-RU" smtClean="0"/>
              <a:t>28.02.2017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0732A8-260B-4F02-9930-4632017447FD}"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FE60231-B730-4C3B-BD3D-7E494AEABCFB}" type="datetimeFigureOut">
              <a:rPr lang="ru-RU" smtClean="0"/>
              <a:t>28.02.2017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B0732A8-260B-4F02-9930-4632017447F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26701" y="2348880"/>
            <a:ext cx="5833969" cy="707886"/>
          </a:xfrm>
          <a:prstGeom prst="rect">
            <a:avLst/>
          </a:prstGeom>
        </p:spPr>
        <p:txBody>
          <a:bodyPr wrap="none">
            <a:spAutoFit/>
          </a:bodyPr>
          <a:lstStyle/>
          <a:p>
            <a:pPr indent="449580" algn="just">
              <a:spcAft>
                <a:spcPts val="0"/>
              </a:spcAft>
            </a:pPr>
            <a:r>
              <a:rPr lang="en-US" sz="4000" b="1" dirty="0" smtClean="0">
                <a:solidFill>
                  <a:srgbClr val="FF0000"/>
                </a:solidFill>
                <a:latin typeface="Segoe Script"/>
                <a:ea typeface="Times New Roman"/>
              </a:rPr>
              <a:t>THE PARAGRAPH</a:t>
            </a:r>
            <a:endParaRPr lang="ru-RU" sz="4000" b="1" i="1" dirty="0">
              <a:latin typeface="Times New Roman"/>
              <a:ea typeface="Times New Roman"/>
            </a:endParaRPr>
          </a:p>
        </p:txBody>
      </p:sp>
    </p:spTree>
    <p:extLst>
      <p:ext uri="{BB962C8B-B14F-4D97-AF65-F5344CB8AC3E}">
        <p14:creationId xmlns:p14="http://schemas.microsoft.com/office/powerpoint/2010/main" val="2829173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77461" y="1484784"/>
            <a:ext cx="7416824" cy="2308324"/>
          </a:xfrm>
          <a:prstGeom prst="rect">
            <a:avLst/>
          </a:prstGeom>
        </p:spPr>
        <p:txBody>
          <a:bodyPr wrap="square">
            <a:spAutoFit/>
          </a:bodyPr>
          <a:lstStyle/>
          <a:p>
            <a:r>
              <a:rPr lang="en-US" sz="2400" i="1" dirty="0">
                <a:latin typeface="Times New Roman" pitchFamily="18" charset="0"/>
                <a:cs typeface="Times New Roman" pitchFamily="18" charset="0"/>
              </a:rPr>
              <a:t>On the battlefield of Waterloo Wellington’s infantry faced two major horrors – </a:t>
            </a:r>
            <a:r>
              <a:rPr lang="en-US" sz="2400" i="1" dirty="0">
                <a:solidFill>
                  <a:srgbClr val="FF0000"/>
                </a:solidFill>
                <a:latin typeface="Times New Roman" pitchFamily="18" charset="0"/>
                <a:cs typeface="Times New Roman" pitchFamily="18" charset="0"/>
              </a:rPr>
              <a:t>cavalry and artillery.</a:t>
            </a:r>
            <a:endParaRPr lang="ru-RU" sz="2400" i="1" dirty="0">
              <a:solidFill>
                <a:srgbClr val="FF0000"/>
              </a:solidFill>
              <a:latin typeface="Times New Roman" pitchFamily="18" charset="0"/>
              <a:cs typeface="Times New Roman" pitchFamily="18" charset="0"/>
            </a:endParaRPr>
          </a:p>
          <a:p>
            <a:endParaRPr lang="en-US" sz="2400" i="1" dirty="0">
              <a:latin typeface="Times New Roman" pitchFamily="18" charset="0"/>
              <a:cs typeface="Times New Roman" pitchFamily="18" charset="0"/>
            </a:endParaRPr>
          </a:p>
          <a:p>
            <a:r>
              <a:rPr lang="en-US" sz="2400" i="1" dirty="0">
                <a:latin typeface="Times New Roman" pitchFamily="18" charset="0"/>
                <a:cs typeface="Times New Roman" pitchFamily="18" charset="0"/>
              </a:rPr>
              <a:t> </a:t>
            </a:r>
            <a:endParaRPr lang="ru-RU" sz="2400" i="1" dirty="0">
              <a:latin typeface="Times New Roman" pitchFamily="18" charset="0"/>
              <a:cs typeface="Times New Roman" pitchFamily="18" charset="0"/>
            </a:endParaRPr>
          </a:p>
          <a:p>
            <a:r>
              <a:rPr lang="en-US" sz="2400" i="1" dirty="0">
                <a:latin typeface="Times New Roman" pitchFamily="18" charset="0"/>
                <a:cs typeface="Times New Roman" pitchFamily="18" charset="0"/>
              </a:rPr>
              <a:t>American scientists have developed methods of firing missiles </a:t>
            </a:r>
            <a:r>
              <a:rPr lang="en-US" sz="2400" i="1" dirty="0">
                <a:solidFill>
                  <a:srgbClr val="FF0000"/>
                </a:solidFill>
                <a:latin typeface="Times New Roman" pitchFamily="18" charset="0"/>
                <a:cs typeface="Times New Roman" pitchFamily="18" charset="0"/>
              </a:rPr>
              <a:t>from land bases and from submarines at sea.</a:t>
            </a:r>
            <a:endParaRPr lang="ru-RU" sz="24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24493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9024" y="646397"/>
            <a:ext cx="7397392" cy="369332"/>
          </a:xfrm>
          <a:prstGeom prst="rect">
            <a:avLst/>
          </a:prstGeom>
        </p:spPr>
        <p:txBody>
          <a:bodyPr wrap="square">
            <a:spAutoFit/>
          </a:bodyPr>
          <a:lstStyle/>
          <a:p>
            <a:r>
              <a:rPr lang="en-US" dirty="0"/>
              <a:t> </a:t>
            </a:r>
            <a:endParaRPr lang="ru-RU" dirty="0"/>
          </a:p>
        </p:txBody>
      </p:sp>
      <p:sp>
        <p:nvSpPr>
          <p:cNvPr id="3" name="Прямоугольник 2"/>
          <p:cNvSpPr/>
          <p:nvPr/>
        </p:nvSpPr>
        <p:spPr>
          <a:xfrm>
            <a:off x="847016" y="625909"/>
            <a:ext cx="7541408" cy="4832092"/>
          </a:xfrm>
          <a:prstGeom prst="rect">
            <a:avLst/>
          </a:prstGeom>
        </p:spPr>
        <p:txBody>
          <a:bodyPr wrap="square">
            <a:spAutoFit/>
          </a:bodyPr>
          <a:lstStyle/>
          <a:p>
            <a:pPr algn="just">
              <a:spcAft>
                <a:spcPts val="0"/>
              </a:spcAft>
            </a:pPr>
            <a:r>
              <a:rPr lang="en-US" sz="2800" b="1" i="1" dirty="0" smtClean="0">
                <a:solidFill>
                  <a:srgbClr val="000000"/>
                </a:solidFill>
                <a:latin typeface="Times New Roman"/>
                <a:ea typeface="Times New Roman"/>
              </a:rPr>
              <a:t>	</a:t>
            </a:r>
            <a:r>
              <a:rPr lang="en-US" sz="2800" b="1" i="1" dirty="0" smtClean="0">
                <a:solidFill>
                  <a:srgbClr val="FF0000"/>
                </a:solidFill>
                <a:latin typeface="Times New Roman"/>
                <a:ea typeface="Times New Roman"/>
              </a:rPr>
              <a:t>Detail</a:t>
            </a:r>
          </a:p>
          <a:p>
            <a:pPr algn="just">
              <a:spcAft>
                <a:spcPts val="0"/>
              </a:spcAft>
            </a:pPr>
            <a:endParaRPr lang="ru-RU" sz="2800" dirty="0">
              <a:solidFill>
                <a:srgbClr val="000000"/>
              </a:solidFill>
              <a:latin typeface="Times New Roman"/>
              <a:ea typeface="Times New Roman"/>
            </a:endParaRPr>
          </a:p>
          <a:p>
            <a:pPr algn="just">
              <a:spcAft>
                <a:spcPts val="0"/>
              </a:spcAft>
            </a:pPr>
            <a:r>
              <a:rPr lang="en-US" sz="2800" i="1" dirty="0">
                <a:solidFill>
                  <a:srgbClr val="000000"/>
                </a:solidFill>
                <a:latin typeface="Times New Roman"/>
                <a:ea typeface="Times New Roman"/>
              </a:rPr>
              <a:t>    </a:t>
            </a:r>
            <a:r>
              <a:rPr lang="en-US" sz="2800" i="1" dirty="0" smtClean="0">
                <a:solidFill>
                  <a:srgbClr val="000000"/>
                </a:solidFill>
                <a:latin typeface="Times New Roman"/>
                <a:ea typeface="Times New Roman"/>
              </a:rPr>
              <a:t>     Few </a:t>
            </a:r>
            <a:r>
              <a:rPr lang="en-US" sz="2800" i="1" dirty="0">
                <a:solidFill>
                  <a:srgbClr val="000000"/>
                </a:solidFill>
                <a:latin typeface="Times New Roman"/>
                <a:ea typeface="Times New Roman"/>
              </a:rPr>
              <a:t>people know the </a:t>
            </a:r>
            <a:r>
              <a:rPr lang="en-US" sz="2800" i="1" dirty="0">
                <a:solidFill>
                  <a:srgbClr val="FF0000"/>
                </a:solidFill>
                <a:latin typeface="Times New Roman"/>
                <a:ea typeface="Times New Roman"/>
              </a:rPr>
              <a:t>basic facts </a:t>
            </a:r>
            <a:r>
              <a:rPr lang="en-US" sz="2800" i="1" dirty="0">
                <a:solidFill>
                  <a:srgbClr val="000000"/>
                </a:solidFill>
                <a:latin typeface="Times New Roman"/>
                <a:ea typeface="Times New Roman"/>
              </a:rPr>
              <a:t>about diamonds. They consist of pure crystallized carbon and are usually found in the form of crystals. They come in many shapes: some have eight faces; others have forty-eight. Diamonds are the hardest substance known, and for this reason acids do not affect them. They are however, brittle, and can be split. To polish diamonds one must use oil and diamond powder.</a:t>
            </a:r>
            <a:endParaRPr lang="ru-RU" sz="2800" dirty="0">
              <a:solidFill>
                <a:srgbClr val="000000"/>
              </a:solidFill>
              <a:effectLst/>
              <a:latin typeface="Times New Roman"/>
              <a:ea typeface="Times New Roman"/>
            </a:endParaRPr>
          </a:p>
        </p:txBody>
      </p:sp>
    </p:spTree>
    <p:extLst>
      <p:ext uri="{BB962C8B-B14F-4D97-AF65-F5344CB8AC3E}">
        <p14:creationId xmlns:p14="http://schemas.microsoft.com/office/powerpoint/2010/main" val="853669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1"/>
            <a:ext cx="7848871" cy="5693866"/>
          </a:xfrm>
          <a:prstGeom prst="rect">
            <a:avLst/>
          </a:prstGeom>
        </p:spPr>
        <p:txBody>
          <a:bodyPr wrap="square">
            <a:spAutoFit/>
          </a:bodyPr>
          <a:lstStyle/>
          <a:p>
            <a:pPr>
              <a:spcAft>
                <a:spcPts val="0"/>
              </a:spcAft>
            </a:pPr>
            <a:r>
              <a:rPr lang="en-US" sz="2800" dirty="0" smtClean="0">
                <a:solidFill>
                  <a:srgbClr val="000000"/>
                </a:solidFill>
                <a:latin typeface="Times New Roman"/>
                <a:ea typeface="Times New Roman"/>
              </a:rPr>
              <a:t> 	</a:t>
            </a:r>
            <a:r>
              <a:rPr lang="en-US" sz="2800" b="1" i="1" dirty="0" smtClean="0">
                <a:solidFill>
                  <a:srgbClr val="FF0000"/>
                </a:solidFill>
                <a:latin typeface="Times New Roman"/>
                <a:ea typeface="Times New Roman"/>
              </a:rPr>
              <a:t>Detail</a:t>
            </a:r>
          </a:p>
          <a:p>
            <a:pPr>
              <a:spcAft>
                <a:spcPts val="0"/>
              </a:spcAft>
            </a:pPr>
            <a:r>
              <a:rPr lang="en-US" sz="2800" dirty="0" smtClean="0">
                <a:solidFill>
                  <a:srgbClr val="000000"/>
                </a:solidFill>
                <a:latin typeface="Times New Roman"/>
                <a:ea typeface="Times New Roman"/>
              </a:rPr>
              <a:t> 	</a:t>
            </a:r>
            <a:r>
              <a:rPr lang="en-US" sz="2800" i="1" dirty="0" smtClean="0">
                <a:solidFill>
                  <a:srgbClr val="000000"/>
                </a:solidFill>
                <a:latin typeface="Times New Roman"/>
                <a:ea typeface="Times New Roman"/>
              </a:rPr>
              <a:t>Cactus </a:t>
            </a:r>
            <a:r>
              <a:rPr lang="en-US" sz="2800" i="1" dirty="0">
                <a:solidFill>
                  <a:srgbClr val="000000"/>
                </a:solidFill>
                <a:latin typeface="Times New Roman"/>
                <a:ea typeface="Times New Roman"/>
              </a:rPr>
              <a:t>propagation is </a:t>
            </a:r>
            <a:r>
              <a:rPr lang="en-US" sz="2800" i="1" u="sng" dirty="0">
                <a:solidFill>
                  <a:srgbClr val="FF0000"/>
                </a:solidFill>
                <a:latin typeface="Times New Roman"/>
                <a:ea typeface="Times New Roman"/>
              </a:rPr>
              <a:t>easy</a:t>
            </a:r>
            <a:r>
              <a:rPr lang="en-US" sz="2800" i="1" dirty="0">
                <a:solidFill>
                  <a:srgbClr val="000000"/>
                </a:solidFill>
                <a:latin typeface="Times New Roman"/>
                <a:ea typeface="Times New Roman"/>
              </a:rPr>
              <a:t>. Some varieties of cactus produce miniature offshoots at the base of a parent plant. </a:t>
            </a:r>
            <a:r>
              <a:rPr lang="en-US" sz="2800" i="1" dirty="0">
                <a:solidFill>
                  <a:schemeClr val="accent5">
                    <a:lumMod val="75000"/>
                  </a:schemeClr>
                </a:solidFill>
                <a:latin typeface="Times New Roman"/>
                <a:ea typeface="Times New Roman"/>
              </a:rPr>
              <a:t>Remove</a:t>
            </a:r>
            <a:r>
              <a:rPr lang="en-US" sz="2800" i="1" dirty="0">
                <a:solidFill>
                  <a:srgbClr val="000000"/>
                </a:solidFill>
                <a:latin typeface="Times New Roman"/>
                <a:ea typeface="Times New Roman"/>
              </a:rPr>
              <a:t> the little plant, </a:t>
            </a:r>
            <a:r>
              <a:rPr lang="en-US" sz="2800" i="1" dirty="0">
                <a:solidFill>
                  <a:schemeClr val="accent5">
                    <a:lumMod val="75000"/>
                  </a:schemeClr>
                </a:solidFill>
                <a:latin typeface="Times New Roman"/>
                <a:ea typeface="Times New Roman"/>
              </a:rPr>
              <a:t>let</a:t>
            </a:r>
            <a:r>
              <a:rPr lang="en-US" sz="2800" i="1" dirty="0">
                <a:solidFill>
                  <a:srgbClr val="000000"/>
                </a:solidFill>
                <a:latin typeface="Times New Roman"/>
                <a:ea typeface="Times New Roman"/>
              </a:rPr>
              <a:t> it dry, then </a:t>
            </a:r>
            <a:r>
              <a:rPr lang="en-US" sz="2800" i="1" dirty="0">
                <a:solidFill>
                  <a:schemeClr val="accent5">
                    <a:lumMod val="75000"/>
                  </a:schemeClr>
                </a:solidFill>
                <a:latin typeface="Times New Roman"/>
                <a:ea typeface="Times New Roman"/>
              </a:rPr>
              <a:t>pot</a:t>
            </a:r>
            <a:r>
              <a:rPr lang="en-US" sz="2800" i="1" dirty="0">
                <a:solidFill>
                  <a:srgbClr val="000000"/>
                </a:solidFill>
                <a:latin typeface="Times New Roman"/>
                <a:ea typeface="Times New Roman"/>
              </a:rPr>
              <a:t> it in a sandy medium. If the plant is a branching type, </a:t>
            </a:r>
            <a:r>
              <a:rPr lang="en-US" sz="2800" i="1" dirty="0">
                <a:solidFill>
                  <a:schemeClr val="accent5">
                    <a:lumMod val="75000"/>
                  </a:schemeClr>
                </a:solidFill>
                <a:latin typeface="Times New Roman"/>
                <a:ea typeface="Times New Roman"/>
              </a:rPr>
              <a:t>remove</a:t>
            </a:r>
            <a:r>
              <a:rPr lang="en-US" sz="2800" i="1" dirty="0">
                <a:solidFill>
                  <a:srgbClr val="000000"/>
                </a:solidFill>
                <a:latin typeface="Times New Roman"/>
                <a:ea typeface="Times New Roman"/>
              </a:rPr>
              <a:t> a joint; otherwise</a:t>
            </a:r>
            <a:r>
              <a:rPr lang="en-US" sz="2800" i="1" dirty="0" smtClean="0">
                <a:solidFill>
                  <a:srgbClr val="000000"/>
                </a:solidFill>
                <a:latin typeface="Times New Roman"/>
                <a:ea typeface="Times New Roman"/>
              </a:rPr>
              <a:t>, </a:t>
            </a:r>
            <a:r>
              <a:rPr lang="en-US" sz="2800" i="1" dirty="0">
                <a:solidFill>
                  <a:schemeClr val="accent5">
                    <a:lumMod val="75000"/>
                  </a:schemeClr>
                </a:solidFill>
                <a:latin typeface="Times New Roman"/>
                <a:ea typeface="Times New Roman"/>
              </a:rPr>
              <a:t>cut </a:t>
            </a:r>
            <a:r>
              <a:rPr lang="en-US" sz="2800" i="1" dirty="0" smtClean="0">
                <a:solidFill>
                  <a:schemeClr val="accent5">
                    <a:lumMod val="75000"/>
                  </a:schemeClr>
                </a:solidFill>
                <a:latin typeface="Times New Roman"/>
                <a:ea typeface="Times New Roman"/>
              </a:rPr>
              <a:t>off </a:t>
            </a:r>
            <a:r>
              <a:rPr lang="en-US" sz="2800" i="1" dirty="0" smtClean="0">
                <a:solidFill>
                  <a:srgbClr val="000000"/>
                </a:solidFill>
                <a:latin typeface="Times New Roman"/>
                <a:ea typeface="Times New Roman"/>
              </a:rPr>
              <a:t>a </a:t>
            </a:r>
            <a:r>
              <a:rPr lang="en-US" sz="2800" i="1" dirty="0">
                <a:solidFill>
                  <a:srgbClr val="000000"/>
                </a:solidFill>
                <a:latin typeface="Times New Roman"/>
                <a:ea typeface="Times New Roman"/>
              </a:rPr>
              <a:t>portion of a leaf or stem. </a:t>
            </a:r>
            <a:r>
              <a:rPr lang="en-US" sz="2800" i="1" dirty="0">
                <a:solidFill>
                  <a:schemeClr val="accent5">
                    <a:lumMod val="75000"/>
                  </a:schemeClr>
                </a:solidFill>
                <a:latin typeface="Times New Roman"/>
                <a:ea typeface="Times New Roman"/>
              </a:rPr>
              <a:t>Allow</a:t>
            </a:r>
            <a:r>
              <a:rPr lang="en-US" sz="2800" i="1" dirty="0">
                <a:solidFill>
                  <a:srgbClr val="000000"/>
                </a:solidFill>
                <a:latin typeface="Times New Roman"/>
                <a:ea typeface="Times New Roman"/>
              </a:rPr>
              <a:t> the joint or cutting to dry in a shady place for a few days to a week or more until a callus forms. Then </a:t>
            </a:r>
            <a:r>
              <a:rPr lang="en-US" sz="2800" i="1" dirty="0">
                <a:solidFill>
                  <a:schemeClr val="accent5">
                    <a:lumMod val="75000"/>
                  </a:schemeClr>
                </a:solidFill>
                <a:latin typeface="Times New Roman"/>
                <a:ea typeface="Times New Roman"/>
              </a:rPr>
              <a:t>place </a:t>
            </a:r>
            <a:r>
              <a:rPr lang="en-US" sz="2800" i="1" dirty="0">
                <a:solidFill>
                  <a:srgbClr val="000000"/>
                </a:solidFill>
                <a:latin typeface="Times New Roman"/>
                <a:ea typeface="Times New Roman"/>
              </a:rPr>
              <a:t>the cut side down  in moist sand. </a:t>
            </a:r>
            <a:r>
              <a:rPr lang="en-US" sz="2800" i="1" dirty="0">
                <a:solidFill>
                  <a:schemeClr val="accent5">
                    <a:lumMod val="75000"/>
                  </a:schemeClr>
                </a:solidFill>
                <a:latin typeface="Times New Roman"/>
                <a:ea typeface="Times New Roman"/>
              </a:rPr>
              <a:t>Cover</a:t>
            </a:r>
            <a:r>
              <a:rPr lang="en-US" sz="2800" i="1" dirty="0">
                <a:solidFill>
                  <a:srgbClr val="000000"/>
                </a:solidFill>
                <a:latin typeface="Times New Roman"/>
                <a:ea typeface="Times New Roman"/>
              </a:rPr>
              <a:t> it with a plastic bag and </a:t>
            </a:r>
            <a:r>
              <a:rPr lang="en-US" sz="2800" i="1" dirty="0">
                <a:solidFill>
                  <a:schemeClr val="accent5">
                    <a:lumMod val="75000"/>
                  </a:schemeClr>
                </a:solidFill>
                <a:latin typeface="Times New Roman"/>
                <a:ea typeface="Times New Roman"/>
              </a:rPr>
              <a:t>keep</a:t>
            </a:r>
            <a:r>
              <a:rPr lang="en-US" sz="2800" i="1" dirty="0">
                <a:solidFill>
                  <a:srgbClr val="000000"/>
                </a:solidFill>
                <a:latin typeface="Times New Roman"/>
                <a:ea typeface="Times New Roman"/>
              </a:rPr>
              <a:t> it at about 75degrees F. The root should stay moist – too much water causes rot. When roots have formed, </a:t>
            </a:r>
            <a:r>
              <a:rPr lang="en-US" sz="2800" i="1" dirty="0">
                <a:solidFill>
                  <a:schemeClr val="accent5">
                    <a:lumMod val="75000"/>
                  </a:schemeClr>
                </a:solidFill>
                <a:latin typeface="Times New Roman"/>
                <a:ea typeface="Times New Roman"/>
              </a:rPr>
              <a:t>pot </a:t>
            </a:r>
            <a:r>
              <a:rPr lang="en-US" sz="2800" i="1" dirty="0">
                <a:solidFill>
                  <a:srgbClr val="000000"/>
                </a:solidFill>
                <a:latin typeface="Times New Roman"/>
                <a:ea typeface="Times New Roman"/>
              </a:rPr>
              <a:t>the cutting in a sandy soil mixture.</a:t>
            </a:r>
            <a:endParaRPr lang="ru-RU" sz="2800" dirty="0">
              <a:solidFill>
                <a:srgbClr val="000000"/>
              </a:solidFill>
              <a:effectLst/>
              <a:latin typeface="Times New Roman"/>
              <a:ea typeface="Times New Roman"/>
            </a:endParaRPr>
          </a:p>
        </p:txBody>
      </p:sp>
    </p:spTree>
    <p:extLst>
      <p:ext uri="{BB962C8B-B14F-4D97-AF65-F5344CB8AC3E}">
        <p14:creationId xmlns:p14="http://schemas.microsoft.com/office/powerpoint/2010/main" val="3887123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836712"/>
            <a:ext cx="7056784" cy="4832092"/>
          </a:xfrm>
          <a:prstGeom prst="rect">
            <a:avLst/>
          </a:prstGeom>
        </p:spPr>
        <p:txBody>
          <a:bodyPr wrap="square">
            <a:spAutoFit/>
          </a:bodyPr>
          <a:lstStyle/>
          <a:p>
            <a:pPr lvl="2" algn="just"/>
            <a:r>
              <a:rPr lang="en-US" sz="2800" b="1" i="1" dirty="0" smtClean="0">
                <a:solidFill>
                  <a:srgbClr val="FF0000"/>
                </a:solidFill>
                <a:latin typeface="Times New Roman"/>
                <a:ea typeface="Times New Roman"/>
              </a:rPr>
              <a:t>Reason</a:t>
            </a:r>
          </a:p>
          <a:p>
            <a:pPr algn="just">
              <a:spcAft>
                <a:spcPts val="0"/>
              </a:spcAft>
            </a:pPr>
            <a:endParaRPr lang="ru-RU" sz="2800" dirty="0">
              <a:solidFill>
                <a:srgbClr val="000000"/>
              </a:solidFill>
              <a:latin typeface="Times New Roman"/>
              <a:ea typeface="Times New Roman"/>
            </a:endParaRPr>
          </a:p>
          <a:p>
            <a:pPr algn="just">
              <a:spcAft>
                <a:spcPts val="0"/>
              </a:spcAft>
            </a:pPr>
            <a:r>
              <a:rPr lang="en-US" sz="2800" i="1" dirty="0">
                <a:solidFill>
                  <a:srgbClr val="000000"/>
                </a:solidFill>
                <a:latin typeface="Times New Roman"/>
                <a:ea typeface="Times New Roman"/>
              </a:rPr>
              <a:t>     People who own diamonds often think of them as one </a:t>
            </a:r>
            <a:r>
              <a:rPr lang="en-US" sz="2800" i="1" dirty="0">
                <a:solidFill>
                  <a:srgbClr val="FF0000"/>
                </a:solidFill>
                <a:latin typeface="Times New Roman"/>
                <a:ea typeface="Times New Roman"/>
              </a:rPr>
              <a:t>measure of prestige</a:t>
            </a:r>
            <a:r>
              <a:rPr lang="en-US" sz="2800" i="1" dirty="0">
                <a:solidFill>
                  <a:srgbClr val="000000"/>
                </a:solidFill>
                <a:latin typeface="Times New Roman"/>
                <a:ea typeface="Times New Roman"/>
              </a:rPr>
              <a:t>. A number of large blue-white stones suggest a certain affluence. A really valuable necklace gives its owner not only a material evidence of wealth but also a sense of superiority. And though many people buy diamonds as an investment, they can display the investment with more effect than stock certificates or real-estate deeds.</a:t>
            </a:r>
            <a:endParaRPr lang="ru-RU" sz="2800" dirty="0">
              <a:solidFill>
                <a:srgbClr val="000000"/>
              </a:solidFill>
              <a:effectLst/>
              <a:latin typeface="Times New Roman"/>
              <a:ea typeface="Times New Roman"/>
            </a:endParaRPr>
          </a:p>
        </p:txBody>
      </p:sp>
    </p:spTree>
    <p:extLst>
      <p:ext uri="{BB962C8B-B14F-4D97-AF65-F5344CB8AC3E}">
        <p14:creationId xmlns:p14="http://schemas.microsoft.com/office/powerpoint/2010/main" val="2310500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67544" y="925891"/>
            <a:ext cx="79208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2" algn="just" fontAlgn="base">
              <a:spcBef>
                <a:spcPct val="0"/>
              </a:spcBef>
              <a:spcAft>
                <a:spcPct val="0"/>
              </a:spcAft>
            </a:pPr>
            <a:r>
              <a:rPr kumimoji="0" lang="en-US" sz="28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Illustration or example</a:t>
            </a:r>
            <a:endParaRPr lang="en-US" sz="2800" i="1" dirty="0">
              <a:solidFill>
                <a:srgbClr val="FF0000"/>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Diamonds have </a:t>
            </a:r>
            <a:r>
              <a:rPr kumimoji="0" lang="en-US" sz="28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lured many people into trouble</a:t>
            </a:r>
            <a:r>
              <a:rPr kumimoji="0" lang="en-US"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famous Nikolas Verden stole the </a:t>
            </a:r>
            <a:r>
              <a:rPr lang="en-US" sz="2800" i="1" dirty="0" smtClean="0">
                <a:solidFill>
                  <a:srgbClr val="000000"/>
                </a:solidFill>
                <a:latin typeface="Times New Roman" pitchFamily="18" charset="0"/>
                <a:ea typeface="Times New Roman" pitchFamily="18" charset="0"/>
                <a:cs typeface="Times New Roman" pitchFamily="18" charset="0"/>
              </a:rPr>
              <a:t>K</a:t>
            </a:r>
            <a:r>
              <a:rPr kumimoji="0" lang="en-US"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hybar stone from a shop in Amsterdam, Holland, fled to Naples, and died trying to escape from the police. Thomas Bright, a jewelry salesman, swallowed the Van Noos diamond in order to smuggle it out of South Africa and was arrested after it was found during an operation for appendicitis. Five members of the Burton family died trying to hide the Courtney stone from the authorities.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20849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418603"/>
            <a:ext cx="7704856" cy="1631216"/>
          </a:xfrm>
          <a:prstGeom prst="rect">
            <a:avLst/>
          </a:prstGeom>
        </p:spPr>
        <p:txBody>
          <a:bodyPr wrap="square">
            <a:spAutoFit/>
          </a:bodyPr>
          <a:lstStyle/>
          <a:p>
            <a:r>
              <a:rPr lang="en-US" sz="2000" b="1" dirty="0">
                <a:solidFill>
                  <a:srgbClr val="FF0000"/>
                </a:solidFill>
                <a:latin typeface="Times New Roman" pitchFamily="18" charset="0"/>
                <a:cs typeface="Times New Roman" pitchFamily="18" charset="0"/>
              </a:rPr>
              <a:t>Word or idea             </a:t>
            </a:r>
            <a:r>
              <a:rPr lang="en-US" sz="2000" b="1" dirty="0" smtClean="0">
                <a:solidFill>
                  <a:srgbClr val="FF0000"/>
                </a:solidFill>
                <a:latin typeface="Times New Roman" pitchFamily="18" charset="0"/>
                <a:cs typeface="Times New Roman" pitchFamily="18" charset="0"/>
              </a:rPr>
              <a:t>  </a:t>
            </a:r>
            <a:r>
              <a:rPr lang="en-US" sz="2000" b="1" dirty="0" smtClean="0">
                <a:solidFill>
                  <a:srgbClr val="CC0066"/>
                </a:solidFill>
                <a:latin typeface="Times New Roman" pitchFamily="18" charset="0"/>
                <a:cs typeface="Times New Roman" pitchFamily="18" charset="0"/>
              </a:rPr>
              <a:t> Class                                 </a:t>
            </a:r>
            <a:r>
              <a:rPr lang="en-US" sz="2000" b="1" dirty="0" smtClean="0">
                <a:solidFill>
                  <a:srgbClr val="00B050"/>
                </a:solidFill>
                <a:latin typeface="Times New Roman" pitchFamily="18" charset="0"/>
                <a:cs typeface="Times New Roman" pitchFamily="18" charset="0"/>
              </a:rPr>
              <a:t>Differentiation</a:t>
            </a:r>
          </a:p>
          <a:p>
            <a:endParaRPr lang="ru-RU" sz="2000" b="1" dirty="0">
              <a:latin typeface="Times New Roman" pitchFamily="18" charset="0"/>
              <a:cs typeface="Times New Roman" pitchFamily="18" charset="0"/>
            </a:endParaRPr>
          </a:p>
          <a:p>
            <a:r>
              <a:rPr lang="en-US" sz="2000" i="1" dirty="0">
                <a:latin typeface="Times New Roman" pitchFamily="18" charset="0"/>
                <a:cs typeface="Times New Roman" pitchFamily="18" charset="0"/>
              </a:rPr>
              <a:t>autobiography          </a:t>
            </a:r>
            <a:r>
              <a:rPr lang="en-US" sz="2000" i="1" dirty="0" smtClean="0">
                <a:latin typeface="Times New Roman" pitchFamily="18" charset="0"/>
                <a:cs typeface="Times New Roman" pitchFamily="18" charset="0"/>
              </a:rPr>
              <a:t>     written </a:t>
            </a:r>
            <a:r>
              <a:rPr lang="en-US" sz="2000" i="1" dirty="0">
                <a:latin typeface="Times New Roman" pitchFamily="18" charset="0"/>
                <a:cs typeface="Times New Roman" pitchFamily="18" charset="0"/>
              </a:rPr>
              <a:t>account                 of a person’s </a:t>
            </a:r>
            <a:r>
              <a:rPr lang="en-US" sz="2000" i="1" dirty="0" smtClean="0">
                <a:latin typeface="Times New Roman" pitchFamily="18" charset="0"/>
                <a:cs typeface="Times New Roman" pitchFamily="18" charset="0"/>
              </a:rPr>
              <a:t>life</a:t>
            </a:r>
          </a:p>
          <a:p>
            <a:endParaRPr lang="ru-RU" sz="2000" dirty="0">
              <a:latin typeface="Times New Roman" pitchFamily="18" charset="0"/>
              <a:cs typeface="Times New Roman" pitchFamily="18" charset="0"/>
            </a:endParaRPr>
          </a:p>
          <a:p>
            <a:r>
              <a:rPr lang="en-US" sz="2000" i="1" dirty="0">
                <a:latin typeface="Times New Roman" pitchFamily="18" charset="0"/>
                <a:cs typeface="Times New Roman" pitchFamily="18" charset="0"/>
              </a:rPr>
              <a:t>school                      </a:t>
            </a:r>
            <a:r>
              <a:rPr lang="en-US" sz="2000" i="1" dirty="0" smtClean="0">
                <a:latin typeface="Times New Roman" pitchFamily="18" charset="0"/>
                <a:cs typeface="Times New Roman" pitchFamily="18" charset="0"/>
              </a:rPr>
              <a:t>     institution                       for </a:t>
            </a:r>
            <a:r>
              <a:rPr lang="en-US" sz="2000" i="1" dirty="0">
                <a:latin typeface="Times New Roman" pitchFamily="18" charset="0"/>
                <a:cs typeface="Times New Roman" pitchFamily="18" charset="0"/>
              </a:rPr>
              <a:t>teaching and learning</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70327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1411" y="332656"/>
            <a:ext cx="8013605" cy="4431983"/>
          </a:xfrm>
          <a:prstGeom prst="rect">
            <a:avLst/>
          </a:prstGeom>
        </p:spPr>
        <p:txBody>
          <a:bodyPr wrap="square">
            <a:spAutoFit/>
          </a:bodyPr>
          <a:lstStyle/>
          <a:p>
            <a:pPr indent="449580" algn="just">
              <a:spcAft>
                <a:spcPts val="0"/>
              </a:spcAft>
            </a:pPr>
            <a:endParaRPr lang="ru-RU" sz="2400" b="1" i="1" dirty="0" smtClean="0">
              <a:latin typeface="Times New Roman"/>
              <a:ea typeface="Times New Roman"/>
              <a:cs typeface="Times New Roman"/>
            </a:endParaRPr>
          </a:p>
          <a:p>
            <a:pPr indent="449580" algn="just">
              <a:spcAft>
                <a:spcPts val="0"/>
              </a:spcAft>
            </a:pPr>
            <a:endParaRPr lang="ru-RU" sz="2400" b="1" i="1" dirty="0">
              <a:latin typeface="Times New Roman"/>
              <a:ea typeface="Times New Roman"/>
              <a:cs typeface="Times New Roman"/>
            </a:endParaRPr>
          </a:p>
          <a:p>
            <a:pPr lvl="1" indent="449580" algn="just"/>
            <a:r>
              <a:rPr lang="en-US" sz="2400" b="1" i="1" dirty="0" smtClean="0">
                <a:solidFill>
                  <a:srgbClr val="FF0000"/>
                </a:solidFill>
                <a:latin typeface="Times New Roman"/>
                <a:ea typeface="Times New Roman"/>
                <a:cs typeface="Times New Roman"/>
              </a:rPr>
              <a:t>Definition</a:t>
            </a:r>
            <a:endParaRPr lang="ru-RU" sz="2400" b="1" i="1" dirty="0" smtClean="0">
              <a:solidFill>
                <a:srgbClr val="FF0000"/>
              </a:solidFill>
              <a:latin typeface="Times New Roman"/>
              <a:ea typeface="Times New Roman"/>
              <a:cs typeface="Times New Roman"/>
            </a:endParaRPr>
          </a:p>
          <a:p>
            <a:pPr indent="449580" algn="just">
              <a:spcAft>
                <a:spcPts val="0"/>
              </a:spcAft>
            </a:pPr>
            <a:endParaRPr lang="en-US" sz="2400" b="1" i="1" dirty="0" smtClean="0">
              <a:latin typeface="Times New Roman"/>
              <a:ea typeface="Times New Roman"/>
              <a:cs typeface="Times New Roman"/>
            </a:endParaRPr>
          </a:p>
          <a:p>
            <a:pPr algn="just">
              <a:spcAft>
                <a:spcPts val="0"/>
              </a:spcAft>
              <a:tabLst>
                <a:tab pos="180340" algn="l"/>
                <a:tab pos="270510" algn="l"/>
              </a:tabLst>
            </a:pPr>
            <a:r>
              <a:rPr lang="en-US" sz="2400" i="1" dirty="0">
                <a:latin typeface="Times New Roman"/>
                <a:ea typeface="Times New Roman"/>
                <a:cs typeface="Times New Roman"/>
              </a:rPr>
              <a:t>	</a:t>
            </a:r>
            <a:r>
              <a:rPr lang="ru-RU" sz="2400" i="1" dirty="0" smtClean="0">
                <a:latin typeface="Times New Roman"/>
                <a:ea typeface="Times New Roman"/>
                <a:cs typeface="Times New Roman"/>
              </a:rPr>
              <a:t>		</a:t>
            </a:r>
            <a:r>
              <a:rPr lang="en-US" sz="2400" i="1" dirty="0" smtClean="0">
                <a:latin typeface="Times New Roman"/>
                <a:ea typeface="Times New Roman"/>
                <a:cs typeface="Times New Roman"/>
              </a:rPr>
              <a:t>Home </a:t>
            </a:r>
            <a:r>
              <a:rPr lang="en-US" sz="2400" i="1" dirty="0">
                <a:latin typeface="Times New Roman"/>
                <a:ea typeface="Times New Roman"/>
                <a:cs typeface="Times New Roman"/>
              </a:rPr>
              <a:t>is </a:t>
            </a:r>
            <a:r>
              <a:rPr lang="en-US" sz="2400" i="1" dirty="0">
                <a:solidFill>
                  <a:srgbClr val="FF0000"/>
                </a:solidFill>
                <a:latin typeface="Times New Roman"/>
                <a:ea typeface="Times New Roman"/>
                <a:cs typeface="Times New Roman"/>
              </a:rPr>
              <a:t>a place where a person lives with his family</a:t>
            </a:r>
            <a:r>
              <a:rPr lang="en-US" sz="2400" i="1" dirty="0">
                <a:latin typeface="Times New Roman"/>
                <a:ea typeface="Times New Roman"/>
                <a:cs typeface="Times New Roman"/>
              </a:rPr>
              <a:t>. When it refers to a building, it is usually a place in which an individual or a family can live and store personal property. But for many people home relates to a mental or emotional state of refuge or comfort. It is the place where you can discuss your problems, find support and understanding. A popular saying explains this word very clearly: "Home is where the heart is"</a:t>
            </a:r>
            <a:endParaRPr lang="ru-RU" sz="2400" i="1" dirty="0">
              <a:latin typeface="Calibri"/>
              <a:ea typeface="Times New Roman"/>
              <a:cs typeface="Times New Roman"/>
            </a:endParaRPr>
          </a:p>
          <a:p>
            <a:pPr algn="just">
              <a:spcAft>
                <a:spcPts val="0"/>
              </a:spcAft>
            </a:pPr>
            <a:endParaRPr lang="ru-RU" dirty="0">
              <a:solidFill>
                <a:srgbClr val="000000"/>
              </a:solidFill>
              <a:effectLst/>
              <a:latin typeface="Times New Roman"/>
              <a:ea typeface="Times New Roman"/>
            </a:endParaRPr>
          </a:p>
        </p:txBody>
      </p:sp>
    </p:spTree>
    <p:extLst>
      <p:ext uri="{BB962C8B-B14F-4D97-AF65-F5344CB8AC3E}">
        <p14:creationId xmlns:p14="http://schemas.microsoft.com/office/powerpoint/2010/main" val="1048915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2243773"/>
            <a:ext cx="7128792" cy="2000548"/>
          </a:xfrm>
          <a:prstGeom prst="rect">
            <a:avLst/>
          </a:prstGeom>
        </p:spPr>
        <p:txBody>
          <a:bodyPr wrap="square">
            <a:spAutoFit/>
          </a:bodyPr>
          <a:lstStyle/>
          <a:p>
            <a:pPr algn="just">
              <a:spcAft>
                <a:spcPts val="0"/>
              </a:spcAft>
            </a:pPr>
            <a:r>
              <a:rPr lang="en-US" sz="2400" b="1" i="1" dirty="0" smtClean="0">
                <a:solidFill>
                  <a:srgbClr val="FF0000"/>
                </a:solidFill>
                <a:latin typeface="Times New Roman"/>
                <a:ea typeface="Times New Roman"/>
              </a:rPr>
              <a:t>	</a:t>
            </a:r>
            <a:r>
              <a:rPr lang="en-US" sz="2800" b="1" i="1" dirty="0" smtClean="0">
                <a:solidFill>
                  <a:srgbClr val="FF0000"/>
                </a:solidFill>
                <a:latin typeface="Times New Roman"/>
                <a:ea typeface="Times New Roman"/>
              </a:rPr>
              <a:t>Comparison</a:t>
            </a:r>
          </a:p>
          <a:p>
            <a:pPr algn="just">
              <a:spcAft>
                <a:spcPts val="0"/>
              </a:spcAft>
            </a:pPr>
            <a:endParaRPr lang="en-US" sz="2400" i="1" dirty="0">
              <a:latin typeface="Times New Roman"/>
              <a:ea typeface="Times New Roman"/>
            </a:endParaRPr>
          </a:p>
          <a:p>
            <a:pPr algn="just">
              <a:spcAft>
                <a:spcPts val="0"/>
              </a:spcAft>
            </a:pPr>
            <a:r>
              <a:rPr lang="en-US" sz="2400" i="1" dirty="0" smtClean="0">
                <a:latin typeface="Times New Roman"/>
                <a:ea typeface="Times New Roman"/>
              </a:rPr>
              <a:t>Henry </a:t>
            </a:r>
            <a:r>
              <a:rPr lang="en-US" sz="2400" i="1" dirty="0">
                <a:latin typeface="Times New Roman"/>
                <a:ea typeface="Times New Roman"/>
              </a:rPr>
              <a:t>and George have </a:t>
            </a:r>
            <a:r>
              <a:rPr lang="en-US" sz="2400" i="1" dirty="0">
                <a:solidFill>
                  <a:srgbClr val="FF0000"/>
                </a:solidFill>
                <a:latin typeface="Times New Roman"/>
                <a:ea typeface="Times New Roman"/>
              </a:rPr>
              <a:t>similar </a:t>
            </a:r>
            <a:r>
              <a:rPr lang="en-US" sz="2400" i="1" dirty="0" smtClean="0">
                <a:solidFill>
                  <a:srgbClr val="FF0000"/>
                </a:solidFill>
                <a:latin typeface="Times New Roman"/>
                <a:ea typeface="Times New Roman"/>
              </a:rPr>
              <a:t>characteristics.</a:t>
            </a:r>
          </a:p>
          <a:p>
            <a:pPr algn="just">
              <a:spcAft>
                <a:spcPts val="0"/>
              </a:spcAft>
            </a:pPr>
            <a:endParaRPr lang="en-US" sz="2400" i="1" dirty="0" smtClean="0">
              <a:solidFill>
                <a:srgbClr val="FF0000"/>
              </a:solidFill>
              <a:latin typeface="Times New Roman"/>
              <a:ea typeface="Times New Roman"/>
            </a:endParaRPr>
          </a:p>
          <a:p>
            <a:pPr algn="just">
              <a:spcAft>
                <a:spcPts val="0"/>
              </a:spcAft>
            </a:pPr>
            <a:r>
              <a:rPr lang="en-US" sz="2400" i="1" dirty="0" smtClean="0">
                <a:latin typeface="Times New Roman"/>
                <a:ea typeface="Times New Roman"/>
              </a:rPr>
              <a:t>New </a:t>
            </a:r>
            <a:r>
              <a:rPr lang="en-US" sz="2400" i="1" dirty="0">
                <a:latin typeface="Times New Roman"/>
                <a:ea typeface="Times New Roman"/>
              </a:rPr>
              <a:t>York and San Francisco are </a:t>
            </a:r>
            <a:r>
              <a:rPr lang="en-US" sz="2400" i="1" dirty="0">
                <a:solidFill>
                  <a:srgbClr val="FF0000"/>
                </a:solidFill>
                <a:latin typeface="Times New Roman"/>
                <a:ea typeface="Times New Roman"/>
              </a:rPr>
              <a:t>flourishing ports</a:t>
            </a:r>
            <a:r>
              <a:rPr lang="en-US" sz="2400" i="1" dirty="0" smtClean="0">
                <a:latin typeface="Times New Roman"/>
                <a:ea typeface="Times New Roman"/>
              </a:rPr>
              <a:t>.</a:t>
            </a:r>
            <a:endParaRPr lang="ru-RU" sz="2400" i="1" dirty="0">
              <a:effectLst/>
              <a:latin typeface="Times New Roman"/>
              <a:ea typeface="Times New Roman"/>
            </a:endParaRPr>
          </a:p>
        </p:txBody>
      </p:sp>
    </p:spTree>
    <p:extLst>
      <p:ext uri="{BB962C8B-B14F-4D97-AF65-F5344CB8AC3E}">
        <p14:creationId xmlns:p14="http://schemas.microsoft.com/office/powerpoint/2010/main" val="1792518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96752"/>
            <a:ext cx="7488832" cy="4154984"/>
          </a:xfrm>
          <a:prstGeom prst="rect">
            <a:avLst/>
          </a:prstGeom>
        </p:spPr>
        <p:txBody>
          <a:bodyPr wrap="square">
            <a:spAutoFit/>
          </a:bodyPr>
          <a:lstStyle/>
          <a:p>
            <a:pPr algn="just"/>
            <a:r>
              <a:rPr lang="en-US" sz="2400" dirty="0">
                <a:latin typeface="Times New Roman"/>
                <a:ea typeface="Times New Roman"/>
              </a:rPr>
              <a:t> 	</a:t>
            </a:r>
            <a:r>
              <a:rPr lang="en-US" sz="2400" i="1" dirty="0">
                <a:latin typeface="Times New Roman"/>
                <a:ea typeface="Times New Roman"/>
              </a:rPr>
              <a:t>Byron and Hemingway, strangely enough, are somewhat </a:t>
            </a:r>
            <a:r>
              <a:rPr lang="en-US" sz="2400" b="1" i="1" dirty="0">
                <a:solidFill>
                  <a:srgbClr val="FF0000"/>
                </a:solidFill>
                <a:latin typeface="Times New Roman"/>
                <a:ea typeface="Times New Roman"/>
              </a:rPr>
              <a:t>alike in personality and experience. </a:t>
            </a:r>
            <a:r>
              <a:rPr lang="en-US" sz="2400" i="1" dirty="0">
                <a:latin typeface="Times New Roman"/>
                <a:ea typeface="Times New Roman"/>
              </a:rPr>
              <a:t>Both awake to find themselves famous at twenty-five. Both cut themselves off at an early age from their native lands. Byron adopts Greece and Italy; Hemingway celebrates Spain. In Greece Byron finds the fatal theatre in which to stage his worship of liberty. In Spain Hemingway discovers the shrine for his cult of violence. Both are attracted by the glory of militant life, and meet with disillusion. Both are examples of maleness and both exploit an athleticism which wins for them    popularity  among literary young ladies.</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341665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1858" y="451164"/>
            <a:ext cx="7863840" cy="6217087"/>
          </a:xfrm>
          <a:prstGeom prst="rect">
            <a:avLst/>
          </a:prstGeom>
        </p:spPr>
        <p:txBody>
          <a:bodyPr wrap="square">
            <a:spAutoFit/>
          </a:bodyPr>
          <a:lstStyle/>
          <a:p>
            <a:pPr algn="just"/>
            <a:r>
              <a:rPr lang="en-US" sz="2200" i="1" dirty="0" smtClean="0">
                <a:latin typeface="Times New Roman"/>
                <a:ea typeface="Times New Roman"/>
              </a:rPr>
              <a:t>	</a:t>
            </a:r>
            <a:r>
              <a:rPr lang="en-US" sz="2200" b="1" i="1" dirty="0">
                <a:latin typeface="Times New Roman" pitchFamily="18" charset="0"/>
                <a:cs typeface="Times New Roman" pitchFamily="18" charset="0"/>
              </a:rPr>
              <a:t>European Football vs. American Football</a:t>
            </a:r>
            <a:endParaRPr lang="ru-RU" sz="2200" dirty="0">
              <a:latin typeface="Times New Roman" pitchFamily="18" charset="0"/>
              <a:cs typeface="Times New Roman" pitchFamily="18" charset="0"/>
            </a:endParaRPr>
          </a:p>
          <a:p>
            <a:pPr algn="just">
              <a:spcAft>
                <a:spcPts val="0"/>
              </a:spcAft>
            </a:pPr>
            <a:r>
              <a:rPr lang="en-US" sz="2200" i="1" dirty="0" smtClean="0">
                <a:latin typeface="Times New Roman"/>
                <a:ea typeface="Times New Roman"/>
              </a:rPr>
              <a:t>	</a:t>
            </a:r>
          </a:p>
          <a:p>
            <a:pPr algn="just">
              <a:spcAft>
                <a:spcPts val="0"/>
              </a:spcAft>
            </a:pPr>
            <a:r>
              <a:rPr lang="en-US" sz="2200" i="1" dirty="0" smtClean="0">
                <a:latin typeface="Times New Roman"/>
                <a:ea typeface="Times New Roman"/>
              </a:rPr>
              <a:t>	Although </a:t>
            </a:r>
            <a:r>
              <a:rPr lang="en-US" sz="2200" i="1" dirty="0">
                <a:latin typeface="Times New Roman"/>
                <a:ea typeface="Times New Roman"/>
              </a:rPr>
              <a:t>European football is the parent of American football, the two games show </a:t>
            </a:r>
            <a:r>
              <a:rPr lang="en-US" sz="2200" i="1" dirty="0">
                <a:solidFill>
                  <a:srgbClr val="FF0000"/>
                </a:solidFill>
                <a:latin typeface="Times New Roman"/>
                <a:ea typeface="Times New Roman"/>
              </a:rPr>
              <a:t>several major differences</a:t>
            </a:r>
            <a:r>
              <a:rPr lang="en-US" sz="2200" i="1" dirty="0">
                <a:latin typeface="Times New Roman"/>
                <a:ea typeface="Times New Roman"/>
              </a:rPr>
              <a:t>. </a:t>
            </a:r>
            <a:r>
              <a:rPr lang="en-US" sz="2200" i="1" dirty="0">
                <a:solidFill>
                  <a:srgbClr val="00B0F0"/>
                </a:solidFill>
                <a:latin typeface="Times New Roman"/>
                <a:ea typeface="Times New Roman"/>
              </a:rPr>
              <a:t>European football, sometimes called association football or </a:t>
            </a:r>
            <a:r>
              <a:rPr lang="en-US" sz="2200" i="1" u="sng" dirty="0">
                <a:solidFill>
                  <a:srgbClr val="00B0F0"/>
                </a:solidFill>
                <a:latin typeface="Times New Roman"/>
                <a:ea typeface="Times New Roman"/>
              </a:rPr>
              <a:t>soccer</a:t>
            </a:r>
            <a:r>
              <a:rPr lang="en-US" sz="2200" i="1" dirty="0">
                <a:solidFill>
                  <a:srgbClr val="00B0F0"/>
                </a:solidFill>
                <a:latin typeface="Times New Roman"/>
                <a:ea typeface="Times New Roman"/>
              </a:rPr>
              <a:t>, is played in more than 80 countries, making it the most widely played sport in the world. </a:t>
            </a:r>
            <a:r>
              <a:rPr lang="en-US" sz="2200" i="1" dirty="0">
                <a:solidFill>
                  <a:schemeClr val="accent5">
                    <a:lumMod val="75000"/>
                  </a:schemeClr>
                </a:solidFill>
                <a:latin typeface="Times New Roman"/>
                <a:ea typeface="Times New Roman"/>
              </a:rPr>
              <a:t>American football, on the other hand, is popular only in the United States and Canada.</a:t>
            </a:r>
            <a:r>
              <a:rPr lang="en-US" sz="2200" i="1" dirty="0">
                <a:solidFill>
                  <a:schemeClr val="bg2">
                    <a:lumMod val="25000"/>
                  </a:schemeClr>
                </a:solidFill>
                <a:latin typeface="Times New Roman"/>
                <a:ea typeface="Times New Roman"/>
              </a:rPr>
              <a:t> </a:t>
            </a:r>
            <a:r>
              <a:rPr lang="en-US" sz="2200" i="1" dirty="0">
                <a:solidFill>
                  <a:srgbClr val="00B0F0"/>
                </a:solidFill>
                <a:latin typeface="Times New Roman"/>
                <a:ea typeface="Times New Roman"/>
              </a:rPr>
              <a:t>Soccer is played by 11 players with a round ball.</a:t>
            </a:r>
            <a:r>
              <a:rPr lang="en-US" sz="2200" i="1" dirty="0">
                <a:latin typeface="Times New Roman"/>
                <a:ea typeface="Times New Roman"/>
              </a:rPr>
              <a:t> </a:t>
            </a:r>
            <a:r>
              <a:rPr lang="en-US" sz="2200" i="1" dirty="0">
                <a:solidFill>
                  <a:schemeClr val="accent5">
                    <a:lumMod val="75000"/>
                  </a:schemeClr>
                </a:solidFill>
                <a:latin typeface="Times New Roman"/>
                <a:ea typeface="Times New Roman"/>
              </a:rPr>
              <a:t>Football, also played by 11 players in somewhat different positions on the field, uses an elongated round ball. </a:t>
            </a:r>
            <a:r>
              <a:rPr lang="en-US" sz="2200" i="1" dirty="0">
                <a:solidFill>
                  <a:srgbClr val="00B0F0"/>
                </a:solidFill>
                <a:latin typeface="Times New Roman"/>
                <a:ea typeface="Times New Roman"/>
              </a:rPr>
              <a:t>Soccer has little body contact between players, and therefore requires no special protective equipment.</a:t>
            </a:r>
            <a:r>
              <a:rPr lang="en-US" sz="2200" i="1" dirty="0">
                <a:latin typeface="Times New Roman"/>
                <a:ea typeface="Times New Roman"/>
              </a:rPr>
              <a:t> </a:t>
            </a:r>
            <a:r>
              <a:rPr lang="en-US" sz="2200" i="1" dirty="0">
                <a:solidFill>
                  <a:schemeClr val="accent5">
                    <a:lumMod val="75000"/>
                  </a:schemeClr>
                </a:solidFill>
                <a:latin typeface="Times New Roman"/>
                <a:ea typeface="Times New Roman"/>
              </a:rPr>
              <a:t>Football, in which players make maximum use of body contact to block a running ball carrier and his teammates, requires special headgear and padding. </a:t>
            </a:r>
            <a:r>
              <a:rPr lang="en-US" sz="2200" i="1" dirty="0">
                <a:solidFill>
                  <a:srgbClr val="00B0F0"/>
                </a:solidFill>
                <a:latin typeface="Times New Roman"/>
                <a:ea typeface="Times New Roman"/>
              </a:rPr>
              <a:t>In soccer, the ball is advanced toward the goal by kicking it or by butting it with the head. </a:t>
            </a:r>
            <a:r>
              <a:rPr lang="en-US" sz="2200" i="1" dirty="0">
                <a:solidFill>
                  <a:schemeClr val="accent5">
                    <a:lumMod val="75000"/>
                  </a:schemeClr>
                </a:solidFill>
                <a:latin typeface="Times New Roman"/>
                <a:ea typeface="Times New Roman"/>
              </a:rPr>
              <a:t>In football, on the other hand, the ball is passed from hand to hand across the opponent's goal. </a:t>
            </a:r>
            <a:r>
              <a:rPr lang="en-US" sz="2200" i="1" dirty="0">
                <a:latin typeface="Times New Roman"/>
                <a:ea typeface="Times New Roman"/>
              </a:rPr>
              <a:t>These are just a few of the features that distinguish association and American football.</a:t>
            </a:r>
            <a:endParaRPr lang="ru-RU" sz="2200" i="1" dirty="0">
              <a:effectLst/>
              <a:latin typeface="Times New Roman"/>
              <a:ea typeface="Times New Roman"/>
            </a:endParaRPr>
          </a:p>
        </p:txBody>
      </p:sp>
    </p:spTree>
    <p:extLst>
      <p:ext uri="{BB962C8B-B14F-4D97-AF65-F5344CB8AC3E}">
        <p14:creationId xmlns:p14="http://schemas.microsoft.com/office/powerpoint/2010/main" val="2219492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6712"/>
            <a:ext cx="7128792" cy="2308324"/>
          </a:xfrm>
          <a:prstGeom prst="rect">
            <a:avLst/>
          </a:prstGeom>
        </p:spPr>
        <p:txBody>
          <a:bodyPr wrap="square">
            <a:spAutoFit/>
          </a:bodyPr>
          <a:lstStyle/>
          <a:p>
            <a:pPr marL="400050" indent="-400050">
              <a:buAutoNum type="romanUcPeriod"/>
            </a:pPr>
            <a:endParaRPr lang="en-US" b="1" dirty="0">
              <a:solidFill>
                <a:srgbClr val="FF0000"/>
              </a:solidFill>
            </a:endParaRPr>
          </a:p>
          <a:p>
            <a:endParaRPr lang="en-US" dirty="0">
              <a:solidFill>
                <a:srgbClr val="FF0000"/>
              </a:solidFill>
            </a:endParaRPr>
          </a:p>
          <a:p>
            <a:pPr marL="400050" indent="-400050">
              <a:buAutoNum type="romanUcPeriod"/>
            </a:pPr>
            <a:endParaRPr lang="en-US" dirty="0" smtClean="0">
              <a:solidFill>
                <a:srgbClr val="FF0000"/>
              </a:solidFill>
            </a:endParaRPr>
          </a:p>
          <a:p>
            <a:pPr marL="400050" indent="-400050">
              <a:buAutoNum type="romanUcPeriod"/>
            </a:pPr>
            <a:endParaRPr lang="en-US" dirty="0">
              <a:solidFill>
                <a:srgbClr val="FF0000"/>
              </a:solidFill>
            </a:endParaRPr>
          </a:p>
          <a:p>
            <a:pPr marL="400050" indent="-400050">
              <a:buAutoNum type="romanUcPeriod"/>
            </a:pPr>
            <a:endParaRPr lang="en-US" dirty="0" smtClean="0">
              <a:solidFill>
                <a:srgbClr val="FF0000"/>
              </a:solidFill>
            </a:endParaRPr>
          </a:p>
          <a:p>
            <a:pPr marL="400050" indent="-400050">
              <a:buAutoNum type="romanUcPeriod"/>
            </a:pPr>
            <a:endParaRPr lang="en-US" dirty="0">
              <a:solidFill>
                <a:srgbClr val="FF0000"/>
              </a:solidFill>
            </a:endParaRPr>
          </a:p>
          <a:p>
            <a:pPr marL="400050" indent="-400050">
              <a:buAutoNum type="romanUcPeriod"/>
            </a:pPr>
            <a:endParaRPr lang="en-US" dirty="0" smtClean="0">
              <a:solidFill>
                <a:srgbClr val="FF0000"/>
              </a:solidFill>
            </a:endParaRPr>
          </a:p>
          <a:p>
            <a:endParaRPr lang="ru-RU" dirty="0">
              <a:solidFill>
                <a:srgbClr val="FF0000"/>
              </a:solidFill>
            </a:endParaRPr>
          </a:p>
        </p:txBody>
      </p:sp>
      <p:sp>
        <p:nvSpPr>
          <p:cNvPr id="4" name="Прямоугольник 3"/>
          <p:cNvSpPr/>
          <p:nvPr/>
        </p:nvSpPr>
        <p:spPr>
          <a:xfrm>
            <a:off x="755576" y="1196752"/>
            <a:ext cx="7848872" cy="3477875"/>
          </a:xfrm>
          <a:prstGeom prst="rect">
            <a:avLst/>
          </a:prstGeom>
        </p:spPr>
        <p:txBody>
          <a:bodyPr wrap="square">
            <a:spAutoFit/>
          </a:bodyPr>
          <a:lstStyle/>
          <a:p>
            <a:pPr marL="514350" lvl="0" indent="-514350">
              <a:spcAft>
                <a:spcPts val="0"/>
              </a:spcAft>
              <a:buAutoNum type="romanUcPeriod"/>
              <a:tabLst>
                <a:tab pos="457200" algn="l"/>
              </a:tabLst>
            </a:pPr>
            <a:r>
              <a:rPr lang="en-US" sz="2200" b="1" i="1" dirty="0" smtClean="0">
                <a:solidFill>
                  <a:srgbClr val="FF0000"/>
                </a:solidFill>
                <a:latin typeface="Times New Roman"/>
              </a:rPr>
              <a:t>THE </a:t>
            </a:r>
            <a:r>
              <a:rPr lang="en-US" sz="2200" b="1" i="1" dirty="0">
                <a:solidFill>
                  <a:srgbClr val="FF0000"/>
                </a:solidFill>
                <a:latin typeface="Times New Roman"/>
              </a:rPr>
              <a:t>TOPIC SENTENCE </a:t>
            </a:r>
            <a:r>
              <a:rPr lang="en-US" sz="2200" i="1" dirty="0">
                <a:solidFill>
                  <a:srgbClr val="FF0000"/>
                </a:solidFill>
                <a:latin typeface="Times New Roman"/>
              </a:rPr>
              <a:t>(</a:t>
            </a:r>
            <a:r>
              <a:rPr lang="en-US" sz="2200" b="1" i="1" dirty="0">
                <a:solidFill>
                  <a:srgbClr val="7030A0"/>
                </a:solidFill>
                <a:latin typeface="Times New Roman"/>
              </a:rPr>
              <a:t>The Topic. </a:t>
            </a:r>
            <a:r>
              <a:rPr lang="en-US" sz="2200" b="1" i="1" u="sng" dirty="0">
                <a:solidFill>
                  <a:srgbClr val="CC0066"/>
                </a:solidFill>
                <a:latin typeface="Times New Roman"/>
              </a:rPr>
              <a:t>The Controlling Idea</a:t>
            </a:r>
            <a:r>
              <a:rPr lang="en-US" sz="2200" i="1" dirty="0" smtClean="0">
                <a:solidFill>
                  <a:srgbClr val="CC0066"/>
                </a:solidFill>
                <a:latin typeface="Times New Roman"/>
              </a:rPr>
              <a:t>.)</a:t>
            </a:r>
          </a:p>
          <a:p>
            <a:pPr lvl="0">
              <a:spcAft>
                <a:spcPts val="0"/>
              </a:spcAft>
              <a:tabLst>
                <a:tab pos="457200" algn="l"/>
              </a:tabLst>
            </a:pPr>
            <a:endParaRPr lang="ru-RU" sz="2200" dirty="0">
              <a:solidFill>
                <a:srgbClr val="CC0066"/>
              </a:solidFill>
              <a:latin typeface="Times New Roman"/>
              <a:ea typeface="Times New Roman"/>
            </a:endParaRPr>
          </a:p>
          <a:p>
            <a:pPr>
              <a:spcAft>
                <a:spcPts val="0"/>
              </a:spcAft>
            </a:pPr>
            <a:r>
              <a:rPr lang="en-US" sz="2200" b="1" i="1" dirty="0">
                <a:solidFill>
                  <a:srgbClr val="FF0000"/>
                </a:solidFill>
                <a:latin typeface="Times New Roman"/>
              </a:rPr>
              <a:t>II.  </a:t>
            </a:r>
            <a:r>
              <a:rPr lang="en-US" sz="2200" b="1" i="1" dirty="0" smtClean="0">
                <a:solidFill>
                  <a:srgbClr val="FF0000"/>
                </a:solidFill>
                <a:latin typeface="Times New Roman"/>
              </a:rPr>
              <a:t>THE </a:t>
            </a:r>
            <a:r>
              <a:rPr lang="en-US" sz="2200" b="1" i="1" dirty="0">
                <a:solidFill>
                  <a:srgbClr val="FF0000"/>
                </a:solidFill>
                <a:latin typeface="Times New Roman"/>
              </a:rPr>
              <a:t>BODY</a:t>
            </a:r>
            <a:endParaRPr lang="ru-RU" sz="2200" dirty="0">
              <a:latin typeface="Times New Roman"/>
              <a:ea typeface="Times New Roman"/>
            </a:endParaRPr>
          </a:p>
          <a:p>
            <a:pPr>
              <a:spcAft>
                <a:spcPts val="0"/>
              </a:spcAft>
            </a:pPr>
            <a:r>
              <a:rPr lang="en-US" sz="2200" dirty="0">
                <a:solidFill>
                  <a:srgbClr val="101323"/>
                </a:solidFill>
                <a:latin typeface="Times New Roman"/>
              </a:rPr>
              <a:t>         </a:t>
            </a:r>
            <a:r>
              <a:rPr lang="en-US" sz="2200" dirty="0" smtClean="0">
                <a:solidFill>
                  <a:srgbClr val="101323"/>
                </a:solidFill>
                <a:latin typeface="Times New Roman"/>
              </a:rPr>
              <a:t>   </a:t>
            </a:r>
            <a:r>
              <a:rPr lang="en-US" sz="2200" i="1" dirty="0" smtClean="0">
                <a:solidFill>
                  <a:srgbClr val="00B050"/>
                </a:solidFill>
                <a:latin typeface="Times New Roman"/>
              </a:rPr>
              <a:t>The </a:t>
            </a:r>
            <a:r>
              <a:rPr lang="en-US" sz="2200" i="1" dirty="0">
                <a:solidFill>
                  <a:srgbClr val="00B050"/>
                </a:solidFill>
                <a:latin typeface="Times New Roman"/>
              </a:rPr>
              <a:t>Major supporting statement</a:t>
            </a:r>
            <a:endParaRPr lang="ru-RU" sz="2200" dirty="0">
              <a:solidFill>
                <a:srgbClr val="00B050"/>
              </a:solidFill>
              <a:latin typeface="Times New Roman"/>
              <a:ea typeface="Times New Roman"/>
            </a:endParaRPr>
          </a:p>
          <a:p>
            <a:pPr>
              <a:spcAft>
                <a:spcPts val="0"/>
              </a:spcAft>
            </a:pPr>
            <a:r>
              <a:rPr lang="en-US" sz="2200" i="1" dirty="0">
                <a:solidFill>
                  <a:srgbClr val="5968B0"/>
                </a:solidFill>
                <a:latin typeface="Times New Roman"/>
              </a:rPr>
              <a:t>                 </a:t>
            </a:r>
            <a:r>
              <a:rPr lang="en-US" sz="2200" i="1" dirty="0" smtClean="0">
                <a:solidFill>
                  <a:srgbClr val="5968B0"/>
                </a:solidFill>
                <a:latin typeface="Times New Roman"/>
              </a:rPr>
              <a:t> The </a:t>
            </a:r>
            <a:r>
              <a:rPr lang="en-US" sz="2200" i="1" dirty="0">
                <a:solidFill>
                  <a:srgbClr val="5968B0"/>
                </a:solidFill>
                <a:latin typeface="Times New Roman"/>
              </a:rPr>
              <a:t>Minor Supporting Statement</a:t>
            </a:r>
            <a:endParaRPr lang="ru-RU" sz="2200" dirty="0">
              <a:latin typeface="Times New Roman"/>
              <a:ea typeface="Times New Roman"/>
            </a:endParaRPr>
          </a:p>
          <a:p>
            <a:pPr>
              <a:spcAft>
                <a:spcPts val="0"/>
              </a:spcAft>
            </a:pPr>
            <a:r>
              <a:rPr lang="en-US" sz="2200" i="1" dirty="0">
                <a:solidFill>
                  <a:srgbClr val="000000"/>
                </a:solidFill>
                <a:latin typeface="Times New Roman"/>
              </a:rPr>
              <a:t>                                …</a:t>
            </a:r>
            <a:endParaRPr lang="ru-RU" sz="2200" dirty="0">
              <a:latin typeface="Times New Roman"/>
              <a:ea typeface="Times New Roman"/>
            </a:endParaRPr>
          </a:p>
          <a:p>
            <a:pPr>
              <a:spcAft>
                <a:spcPts val="0"/>
              </a:spcAft>
            </a:pPr>
            <a:r>
              <a:rPr lang="en-US" sz="2200" i="1" dirty="0">
                <a:solidFill>
                  <a:srgbClr val="000000"/>
                </a:solidFill>
                <a:latin typeface="Times New Roman"/>
              </a:rPr>
              <a:t>         </a:t>
            </a:r>
            <a:r>
              <a:rPr lang="en-US" sz="2200" i="1" dirty="0" smtClean="0">
                <a:solidFill>
                  <a:srgbClr val="000000"/>
                </a:solidFill>
                <a:latin typeface="Times New Roman"/>
              </a:rPr>
              <a:t>   </a:t>
            </a:r>
            <a:r>
              <a:rPr lang="en-US" sz="2200" i="1" dirty="0" smtClean="0">
                <a:solidFill>
                  <a:srgbClr val="00B050"/>
                </a:solidFill>
                <a:latin typeface="Times New Roman"/>
              </a:rPr>
              <a:t>The </a:t>
            </a:r>
            <a:r>
              <a:rPr lang="en-US" sz="2200" i="1" dirty="0">
                <a:solidFill>
                  <a:srgbClr val="00B050"/>
                </a:solidFill>
                <a:latin typeface="Times New Roman"/>
              </a:rPr>
              <a:t>Major supporting statement</a:t>
            </a:r>
            <a:endParaRPr lang="ru-RU" sz="2200" dirty="0">
              <a:solidFill>
                <a:srgbClr val="00B050"/>
              </a:solidFill>
              <a:latin typeface="Times New Roman"/>
              <a:ea typeface="Times New Roman"/>
            </a:endParaRPr>
          </a:p>
          <a:p>
            <a:pPr>
              <a:spcAft>
                <a:spcPts val="0"/>
              </a:spcAft>
            </a:pPr>
            <a:r>
              <a:rPr lang="en-US" sz="2200" i="1" dirty="0">
                <a:solidFill>
                  <a:srgbClr val="5968B0"/>
                </a:solidFill>
                <a:latin typeface="Times New Roman"/>
              </a:rPr>
              <a:t>                 </a:t>
            </a:r>
            <a:r>
              <a:rPr lang="en-US" sz="2200" i="1" dirty="0" smtClean="0">
                <a:solidFill>
                  <a:srgbClr val="5968B0"/>
                </a:solidFill>
                <a:latin typeface="Times New Roman"/>
              </a:rPr>
              <a:t> The </a:t>
            </a:r>
            <a:r>
              <a:rPr lang="en-US" sz="2200" i="1" dirty="0">
                <a:solidFill>
                  <a:srgbClr val="5968B0"/>
                </a:solidFill>
                <a:latin typeface="Times New Roman"/>
              </a:rPr>
              <a:t>Minor Supporting Statement</a:t>
            </a:r>
            <a:endParaRPr lang="ru-RU" sz="2200" dirty="0">
              <a:latin typeface="Times New Roman"/>
              <a:ea typeface="Times New Roman"/>
            </a:endParaRPr>
          </a:p>
          <a:p>
            <a:pPr>
              <a:spcAft>
                <a:spcPts val="0"/>
              </a:spcAft>
            </a:pPr>
            <a:r>
              <a:rPr lang="en-US" sz="2200" dirty="0">
                <a:solidFill>
                  <a:srgbClr val="000000"/>
                </a:solidFill>
              </a:rPr>
              <a:t>                                …</a:t>
            </a:r>
            <a:endParaRPr lang="ru-RU" sz="2200" dirty="0">
              <a:latin typeface="Times New Roman"/>
              <a:ea typeface="Times New Roman"/>
            </a:endParaRPr>
          </a:p>
          <a:p>
            <a:pPr>
              <a:spcAft>
                <a:spcPts val="0"/>
              </a:spcAft>
            </a:pPr>
            <a:r>
              <a:rPr lang="en-US" sz="2200" b="1" i="1" dirty="0">
                <a:solidFill>
                  <a:srgbClr val="FF0000"/>
                </a:solidFill>
                <a:latin typeface="Times New Roman"/>
              </a:rPr>
              <a:t>III.  THE CONCLUDING SENTENCE</a:t>
            </a:r>
            <a:endParaRPr lang="ru-RU" sz="2200" dirty="0">
              <a:effectLst/>
              <a:latin typeface="Times New Roman"/>
              <a:ea typeface="Times New Roman"/>
            </a:endParaRPr>
          </a:p>
        </p:txBody>
      </p:sp>
    </p:spTree>
    <p:extLst>
      <p:ext uri="{BB962C8B-B14F-4D97-AF65-F5344CB8AC3E}">
        <p14:creationId xmlns:p14="http://schemas.microsoft.com/office/powerpoint/2010/main" val="2120489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323" y="332656"/>
            <a:ext cx="8432805" cy="6155531"/>
          </a:xfrm>
          <a:prstGeom prst="rect">
            <a:avLst/>
          </a:prstGeom>
        </p:spPr>
        <p:txBody>
          <a:bodyPr wrap="square">
            <a:spAutoFit/>
          </a:bodyPr>
          <a:lstStyle/>
          <a:p>
            <a:pPr indent="449580" algn="just"/>
            <a:r>
              <a:rPr lang="en-US" sz="2000" i="1" dirty="0">
                <a:latin typeface="Times New Roman" pitchFamily="18" charset="0"/>
                <a:cs typeface="Times New Roman" pitchFamily="18" charset="0"/>
              </a:rPr>
              <a:t>If you are planning to buy a personal computer, you should know some of the </a:t>
            </a:r>
            <a:r>
              <a:rPr lang="en-US" sz="2000" b="1" i="1" dirty="0">
                <a:solidFill>
                  <a:srgbClr val="FF0000"/>
                </a:solidFill>
                <a:latin typeface="Times New Roman" pitchFamily="18" charset="0"/>
                <a:cs typeface="Times New Roman" pitchFamily="18" charset="0"/>
              </a:rPr>
              <a:t>basic similarities and differences between PCs and Macs.</a:t>
            </a:r>
            <a:r>
              <a:rPr lang="en-US" sz="2000" i="1" dirty="0">
                <a:solidFill>
                  <a:srgbClr val="FF0000"/>
                </a:solidFill>
                <a:latin typeface="Times New Roman" pitchFamily="18" charset="0"/>
                <a:cs typeface="Times New Roman" pitchFamily="18" charset="0"/>
              </a:rPr>
              <a:t> </a:t>
            </a:r>
            <a:r>
              <a:rPr lang="en-US" sz="2000" i="1" dirty="0">
                <a:latin typeface="Times New Roman" pitchFamily="18" charset="0"/>
                <a:cs typeface="Times New Roman" pitchFamily="18" charset="0"/>
              </a:rPr>
              <a:t>First of all, </a:t>
            </a:r>
            <a:r>
              <a:rPr lang="en-US" sz="2000" i="1" dirty="0">
                <a:solidFill>
                  <a:srgbClr val="CC0066"/>
                </a:solidFill>
                <a:latin typeface="Times New Roman" pitchFamily="18" charset="0"/>
                <a:cs typeface="Times New Roman" pitchFamily="18" charset="0"/>
              </a:rPr>
              <a:t>both</a:t>
            </a:r>
            <a:r>
              <a:rPr lang="en-US" sz="2000" i="1" dirty="0">
                <a:latin typeface="Times New Roman" pitchFamily="18" charset="0"/>
                <a:cs typeface="Times New Roman" pitchFamily="18" charset="0"/>
              </a:rPr>
              <a:t> PCs and Macs are composed of </a:t>
            </a:r>
            <a:r>
              <a:rPr lang="en-US" sz="2000" i="1" dirty="0">
                <a:solidFill>
                  <a:srgbClr val="CC0066"/>
                </a:solidFill>
                <a:latin typeface="Times New Roman" pitchFamily="18" charset="0"/>
                <a:cs typeface="Times New Roman" pitchFamily="18" charset="0"/>
              </a:rPr>
              <a:t>the same elements</a:t>
            </a:r>
            <a:r>
              <a:rPr lang="en-US" sz="2000" i="1" dirty="0">
                <a:latin typeface="Times New Roman" pitchFamily="18" charset="0"/>
                <a:cs typeface="Times New Roman" pitchFamily="18" charset="0"/>
              </a:rPr>
              <a:t>: a CPU, the electronic circuitry to run the computer; memory (hard and/or floppy disk drives) for storing information; 5 input devices such as a keyboard or mouse for putting information into the computer, and output devices such as a monitor, printer, and audio speakers for conveying information. They </a:t>
            </a:r>
            <a:r>
              <a:rPr lang="en-US" sz="2000" i="1" dirty="0">
                <a:solidFill>
                  <a:srgbClr val="CC0066"/>
                </a:solidFill>
                <a:latin typeface="Times New Roman" pitchFamily="18" charset="0"/>
                <a:cs typeface="Times New Roman" pitchFamily="18" charset="0"/>
              </a:rPr>
              <a:t>also have the same uses</a:t>
            </a:r>
            <a:r>
              <a:rPr lang="en-US" sz="2000" i="1" dirty="0">
                <a:latin typeface="Times New Roman" pitchFamily="18" charset="0"/>
                <a:cs typeface="Times New Roman" pitchFamily="18" charset="0"/>
              </a:rPr>
              <a:t>: PCs are used to communicate on computer networks, to write (with the help of word processing and desktop publishing software), to track finances, and to play games. Macs are </a:t>
            </a:r>
            <a:r>
              <a:rPr lang="en-US" sz="2000" i="1" dirty="0">
                <a:solidFill>
                  <a:srgbClr val="CC0066"/>
                </a:solidFill>
                <a:latin typeface="Times New Roman" pitchFamily="18" charset="0"/>
                <a:cs typeface="Times New Roman" pitchFamily="18" charset="0"/>
              </a:rPr>
              <a:t>likewise</a:t>
            </a:r>
            <a:r>
              <a:rPr lang="en-US" sz="2000" i="1" dirty="0">
                <a:latin typeface="Times New Roman" pitchFamily="18" charset="0"/>
                <a:cs typeface="Times New Roman" pitchFamily="18" charset="0"/>
              </a:rPr>
              <a:t> used to communicate, write, calculate, and entertain. </a:t>
            </a:r>
            <a:r>
              <a:rPr lang="en-US" sz="2000" b="1" i="1" u="sng" dirty="0">
                <a:solidFill>
                  <a:schemeClr val="accent5">
                    <a:lumMod val="75000"/>
                  </a:schemeClr>
                </a:solidFill>
                <a:latin typeface="Times New Roman" pitchFamily="18" charset="0"/>
                <a:cs typeface="Times New Roman" pitchFamily="18" charset="0"/>
              </a:rPr>
              <a:t>There are some differences however.</a:t>
            </a:r>
            <a:r>
              <a:rPr lang="en-US" sz="2000" b="1" i="1" dirty="0">
                <a:solidFill>
                  <a:schemeClr val="accent5">
                    <a:lumMod val="75000"/>
                  </a:schemeClr>
                </a:solidFill>
                <a:latin typeface="Times New Roman" pitchFamily="18" charset="0"/>
                <a:cs typeface="Times New Roman" pitchFamily="18" charset="0"/>
              </a:rPr>
              <a:t> </a:t>
            </a:r>
            <a:r>
              <a:rPr lang="en-US" sz="2000" i="1" dirty="0">
                <a:latin typeface="Times New Roman" pitchFamily="18" charset="0"/>
                <a:cs typeface="Times New Roman" pitchFamily="18" charset="0"/>
              </a:rPr>
              <a:t>Whereas you will find more PCs in business offices, you will find more Macs in classrooms. Although Macs are the computers of choice of people who do a lot of art and graphic design in their work, PCs seem to be the choice of people who do a lot of "number crunching." Finally, there is a difference in the availability of software, vendors, and service for the two computers. In general, there is a lot of PC-compatible 2 software, but relatively little Mac software. Furthermore, for a Mac, you must purchase your machine and get service from a Macintosh-authorized dealer, whereas many different computer stores sell and service PCs.</a:t>
            </a:r>
            <a:endParaRPr lang="ru-RU" sz="2000" dirty="0">
              <a:latin typeface="Times New Roman" pitchFamily="18" charset="0"/>
              <a:cs typeface="Times New Roman" pitchFamily="18" charset="0"/>
            </a:endParaRPr>
          </a:p>
          <a:p>
            <a:pPr indent="449580" algn="just"/>
            <a:endParaRPr lang="ru-RU" sz="1400" dirty="0">
              <a:effectLst/>
              <a:latin typeface="Calibri"/>
              <a:ea typeface="Times New Roman"/>
              <a:cs typeface="Times New Roman"/>
            </a:endParaRPr>
          </a:p>
        </p:txBody>
      </p:sp>
    </p:spTree>
    <p:extLst>
      <p:ext uri="{BB962C8B-B14F-4D97-AF65-F5344CB8AC3E}">
        <p14:creationId xmlns:p14="http://schemas.microsoft.com/office/powerpoint/2010/main" val="126124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268760"/>
            <a:ext cx="7848872" cy="3970318"/>
          </a:xfrm>
          <a:prstGeom prst="rect">
            <a:avLst/>
          </a:prstGeom>
        </p:spPr>
        <p:txBody>
          <a:bodyPr wrap="square">
            <a:spAutoFit/>
          </a:bodyPr>
          <a:lstStyle/>
          <a:p>
            <a:pPr>
              <a:spcAft>
                <a:spcPts val="0"/>
              </a:spcAft>
            </a:pPr>
            <a:r>
              <a:rPr lang="en-US" sz="2400" i="1" dirty="0">
                <a:solidFill>
                  <a:srgbClr val="FF0000"/>
                </a:solidFill>
                <a:latin typeface="Times New Roman"/>
                <a:ea typeface="Times New Roman"/>
              </a:rPr>
              <a:t>City A </a:t>
            </a:r>
            <a:r>
              <a:rPr lang="en-US" sz="2400" i="1" dirty="0">
                <a:solidFill>
                  <a:srgbClr val="000000"/>
                </a:solidFill>
                <a:latin typeface="Times New Roman"/>
                <a:ea typeface="Times New Roman"/>
              </a:rPr>
              <a:t>has </a:t>
            </a:r>
            <a:r>
              <a:rPr lang="en-US" sz="2400" i="1" dirty="0">
                <a:solidFill>
                  <a:srgbClr val="00B050"/>
                </a:solidFill>
                <a:latin typeface="Times New Roman"/>
                <a:ea typeface="Times New Roman"/>
              </a:rPr>
              <a:t>parks, </a:t>
            </a:r>
            <a:r>
              <a:rPr lang="en-US" sz="2400" i="1" dirty="0">
                <a:solidFill>
                  <a:srgbClr val="00B0F0"/>
                </a:solidFill>
                <a:latin typeface="Times New Roman"/>
                <a:ea typeface="Times New Roman"/>
              </a:rPr>
              <a:t>attractive residential areas</a:t>
            </a:r>
            <a:r>
              <a:rPr lang="en-US" sz="2400" i="1" dirty="0">
                <a:solidFill>
                  <a:srgbClr val="000000"/>
                </a:solidFill>
                <a:latin typeface="Times New Roman"/>
                <a:ea typeface="Times New Roman"/>
              </a:rPr>
              <a:t>, </a:t>
            </a:r>
            <a:r>
              <a:rPr lang="en-US" sz="2400" i="1" dirty="0">
                <a:solidFill>
                  <a:srgbClr val="7030A0"/>
                </a:solidFill>
                <a:latin typeface="Times New Roman"/>
                <a:ea typeface="Times New Roman"/>
              </a:rPr>
              <a:t>a university, </a:t>
            </a:r>
            <a:r>
              <a:rPr lang="en-US" sz="2400" i="1" dirty="0">
                <a:solidFill>
                  <a:srgbClr val="000000"/>
                </a:solidFill>
                <a:latin typeface="Times New Roman"/>
                <a:ea typeface="Times New Roman"/>
              </a:rPr>
              <a:t>and </a:t>
            </a:r>
            <a:r>
              <a:rPr lang="en-US" sz="2400" i="1" dirty="0">
                <a:solidFill>
                  <a:srgbClr val="D85C00"/>
                </a:solidFill>
                <a:latin typeface="Times New Roman"/>
                <a:ea typeface="Times New Roman"/>
              </a:rPr>
              <a:t>good public spirit. </a:t>
            </a:r>
            <a:endParaRPr lang="en-US" sz="2400" i="1" dirty="0" smtClean="0">
              <a:solidFill>
                <a:srgbClr val="D85C00"/>
              </a:solidFill>
              <a:latin typeface="Times New Roman"/>
              <a:ea typeface="Times New Roman"/>
            </a:endParaRPr>
          </a:p>
          <a:p>
            <a:pPr>
              <a:spcAft>
                <a:spcPts val="0"/>
              </a:spcAft>
            </a:pPr>
            <a:endParaRPr lang="ru-RU" sz="1200" dirty="0">
              <a:latin typeface="Times New Roman"/>
              <a:ea typeface="Times New Roman"/>
            </a:endParaRPr>
          </a:p>
          <a:p>
            <a:pPr>
              <a:spcAft>
                <a:spcPts val="0"/>
              </a:spcAft>
            </a:pPr>
            <a:r>
              <a:rPr lang="en-US" sz="2400" i="1" dirty="0">
                <a:solidFill>
                  <a:srgbClr val="CC0066"/>
                </a:solidFill>
                <a:latin typeface="Times New Roman"/>
                <a:ea typeface="Times New Roman"/>
              </a:rPr>
              <a:t>City B </a:t>
            </a:r>
            <a:r>
              <a:rPr lang="en-US" sz="2400" i="1" dirty="0">
                <a:solidFill>
                  <a:srgbClr val="000000"/>
                </a:solidFill>
                <a:latin typeface="Times New Roman"/>
                <a:ea typeface="Times New Roman"/>
              </a:rPr>
              <a:t>has </a:t>
            </a:r>
            <a:r>
              <a:rPr lang="en-US" sz="2400" i="1" dirty="0">
                <a:solidFill>
                  <a:srgbClr val="00B050"/>
                </a:solidFill>
                <a:latin typeface="Times New Roman"/>
                <a:ea typeface="Times New Roman"/>
              </a:rPr>
              <a:t>parks</a:t>
            </a:r>
            <a:r>
              <a:rPr lang="en-US" sz="2400" i="1" dirty="0">
                <a:solidFill>
                  <a:srgbClr val="000000"/>
                </a:solidFill>
                <a:latin typeface="Times New Roman"/>
                <a:ea typeface="Times New Roman"/>
              </a:rPr>
              <a:t>, </a:t>
            </a:r>
            <a:r>
              <a:rPr lang="en-US" sz="2400" i="1" dirty="0">
                <a:solidFill>
                  <a:srgbClr val="00B0F0"/>
                </a:solidFill>
                <a:latin typeface="Times New Roman"/>
                <a:ea typeface="Times New Roman"/>
              </a:rPr>
              <a:t>attractive residential areas</a:t>
            </a:r>
            <a:r>
              <a:rPr lang="en-US" sz="2400" i="1" dirty="0">
                <a:solidFill>
                  <a:srgbClr val="000000"/>
                </a:solidFill>
                <a:latin typeface="Times New Roman"/>
                <a:ea typeface="Times New Roman"/>
              </a:rPr>
              <a:t>, </a:t>
            </a:r>
            <a:r>
              <a:rPr lang="en-US" sz="2400" i="1" dirty="0">
                <a:solidFill>
                  <a:srgbClr val="7030A0"/>
                </a:solidFill>
                <a:latin typeface="Times New Roman"/>
                <a:ea typeface="Times New Roman"/>
              </a:rPr>
              <a:t>a university. </a:t>
            </a:r>
            <a:endParaRPr lang="en-US" sz="2400" i="1" dirty="0" smtClean="0">
              <a:solidFill>
                <a:srgbClr val="7030A0"/>
              </a:solidFill>
              <a:latin typeface="Times New Roman"/>
              <a:ea typeface="Times New Roman"/>
            </a:endParaRPr>
          </a:p>
          <a:p>
            <a:pPr>
              <a:spcAft>
                <a:spcPts val="0"/>
              </a:spcAft>
            </a:pPr>
            <a:endParaRPr lang="en-US" sz="2400" i="1" dirty="0">
              <a:solidFill>
                <a:srgbClr val="7030A0"/>
              </a:solidFill>
              <a:latin typeface="Times New Roman"/>
              <a:ea typeface="Times New Roman"/>
            </a:endParaRPr>
          </a:p>
          <a:p>
            <a:pPr>
              <a:spcAft>
                <a:spcPts val="0"/>
              </a:spcAft>
            </a:pPr>
            <a:endParaRPr lang="ru-RU" sz="1200" dirty="0">
              <a:latin typeface="Times New Roman"/>
              <a:ea typeface="Times New Roman"/>
            </a:endParaRPr>
          </a:p>
          <a:p>
            <a:pPr>
              <a:spcAft>
                <a:spcPts val="0"/>
              </a:spcAft>
            </a:pPr>
            <a:r>
              <a:rPr lang="en-US" sz="2400" i="1" dirty="0">
                <a:solidFill>
                  <a:srgbClr val="CC0066"/>
                </a:solidFill>
                <a:latin typeface="Times New Roman"/>
                <a:ea typeface="Times New Roman"/>
              </a:rPr>
              <a:t>City B </a:t>
            </a:r>
            <a:r>
              <a:rPr lang="en-US" sz="2400" i="1" dirty="0">
                <a:solidFill>
                  <a:srgbClr val="000000"/>
                </a:solidFill>
                <a:latin typeface="Times New Roman"/>
                <a:ea typeface="Times New Roman"/>
              </a:rPr>
              <a:t>may have unpleasant town-gown relationships and the people in City B may also be uncooperative in all matters relating to progress. </a:t>
            </a:r>
            <a:endParaRPr lang="en-US" sz="2400" i="1" dirty="0" smtClean="0">
              <a:solidFill>
                <a:srgbClr val="000000"/>
              </a:solidFill>
              <a:latin typeface="Times New Roman"/>
              <a:ea typeface="Times New Roman"/>
            </a:endParaRPr>
          </a:p>
          <a:p>
            <a:pPr>
              <a:spcAft>
                <a:spcPts val="0"/>
              </a:spcAft>
            </a:pPr>
            <a:endParaRPr lang="ru-RU" sz="1200" dirty="0">
              <a:latin typeface="Times New Roman"/>
              <a:ea typeface="Times New Roman"/>
            </a:endParaRPr>
          </a:p>
          <a:p>
            <a:pPr>
              <a:spcAft>
                <a:spcPts val="0"/>
              </a:spcAft>
            </a:pPr>
            <a:r>
              <a:rPr lang="en-US" sz="2400" i="1" dirty="0">
                <a:solidFill>
                  <a:srgbClr val="000000"/>
                </a:solidFill>
                <a:latin typeface="Times New Roman"/>
              </a:rPr>
              <a:t>Town</a:t>
            </a:r>
            <a:r>
              <a:rPr lang="ru-RU" sz="2400" i="1" dirty="0">
                <a:solidFill>
                  <a:srgbClr val="000000"/>
                </a:solidFill>
                <a:latin typeface="Times New Roman"/>
              </a:rPr>
              <a:t>-</a:t>
            </a:r>
            <a:r>
              <a:rPr lang="en-US" sz="2400" i="1" dirty="0">
                <a:solidFill>
                  <a:srgbClr val="000000"/>
                </a:solidFill>
                <a:latin typeface="Times New Roman"/>
              </a:rPr>
              <a:t>gown  </a:t>
            </a:r>
            <a:r>
              <a:rPr lang="ru-RU" sz="2400" i="1" dirty="0">
                <a:solidFill>
                  <a:srgbClr val="000000"/>
                </a:solidFill>
                <a:latin typeface="Times New Roman"/>
              </a:rPr>
              <a:t>–  горожане и студенты</a:t>
            </a:r>
            <a:endParaRPr lang="ru-RU" sz="1200" dirty="0">
              <a:latin typeface="Times New Roman"/>
              <a:ea typeface="Times New Roman"/>
            </a:endParaRPr>
          </a:p>
          <a:p>
            <a:endParaRPr lang="ru-RU" sz="2400" dirty="0"/>
          </a:p>
        </p:txBody>
      </p:sp>
    </p:spTree>
    <p:extLst>
      <p:ext uri="{BB962C8B-B14F-4D97-AF65-F5344CB8AC3E}">
        <p14:creationId xmlns:p14="http://schemas.microsoft.com/office/powerpoint/2010/main" val="1208682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1988841"/>
            <a:ext cx="7848872" cy="461665"/>
          </a:xfrm>
          <a:prstGeom prst="rect">
            <a:avLst/>
          </a:prstGeom>
        </p:spPr>
        <p:txBody>
          <a:bodyPr wrap="square">
            <a:spAutoFit/>
          </a:bodyPr>
          <a:lstStyle/>
          <a:p>
            <a:pPr indent="449580" algn="just">
              <a:spcAft>
                <a:spcPts val="0"/>
              </a:spcAft>
            </a:pPr>
            <a:r>
              <a:rPr lang="en-US" sz="2400" i="1" dirty="0">
                <a:latin typeface="Times New Roman"/>
                <a:ea typeface="Times New Roman"/>
              </a:rPr>
              <a:t>The </a:t>
            </a:r>
            <a:r>
              <a:rPr lang="en-US" sz="2400" b="1" i="1" dirty="0">
                <a:solidFill>
                  <a:srgbClr val="0070C0"/>
                </a:solidFill>
                <a:latin typeface="Times New Roman"/>
                <a:ea typeface="Times New Roman"/>
              </a:rPr>
              <a:t>mayor</a:t>
            </a:r>
            <a:r>
              <a:rPr lang="en-US" sz="2400" i="1" dirty="0">
                <a:latin typeface="Times New Roman"/>
                <a:ea typeface="Times New Roman"/>
              </a:rPr>
              <a:t> governs </a:t>
            </a:r>
            <a:r>
              <a:rPr lang="en-US" sz="2400" b="1" i="1" dirty="0">
                <a:solidFill>
                  <a:srgbClr val="0070C0"/>
                </a:solidFill>
                <a:latin typeface="Times New Roman"/>
                <a:ea typeface="Times New Roman"/>
              </a:rPr>
              <a:t>a city</a:t>
            </a:r>
            <a:r>
              <a:rPr lang="en-US" sz="2400" i="1" dirty="0">
                <a:solidFill>
                  <a:srgbClr val="0070C0"/>
                </a:solidFill>
                <a:latin typeface="Times New Roman"/>
                <a:ea typeface="Times New Roman"/>
              </a:rPr>
              <a:t> </a:t>
            </a:r>
            <a:r>
              <a:rPr lang="en-US" sz="2400" i="1" dirty="0">
                <a:latin typeface="Times New Roman"/>
                <a:ea typeface="Times New Roman"/>
              </a:rPr>
              <a:t>much as </a:t>
            </a:r>
            <a:r>
              <a:rPr lang="en-US" sz="2400" b="1" i="1" dirty="0">
                <a:solidFill>
                  <a:srgbClr val="CC0066"/>
                </a:solidFill>
                <a:latin typeface="Times New Roman"/>
                <a:ea typeface="Times New Roman"/>
              </a:rPr>
              <a:t>a captain</a:t>
            </a:r>
            <a:r>
              <a:rPr lang="en-US" sz="2400" i="1" dirty="0">
                <a:solidFill>
                  <a:srgbClr val="CC0066"/>
                </a:solidFill>
                <a:latin typeface="Times New Roman"/>
                <a:ea typeface="Times New Roman"/>
              </a:rPr>
              <a:t> </a:t>
            </a:r>
            <a:r>
              <a:rPr lang="en-US" sz="2400" i="1" dirty="0">
                <a:latin typeface="Times New Roman"/>
                <a:ea typeface="Times New Roman"/>
              </a:rPr>
              <a:t>rules </a:t>
            </a:r>
            <a:r>
              <a:rPr lang="en-US" sz="2400" b="1" i="1" dirty="0">
                <a:solidFill>
                  <a:srgbClr val="CC0066"/>
                </a:solidFill>
                <a:latin typeface="Times New Roman"/>
                <a:ea typeface="Times New Roman"/>
              </a:rPr>
              <a:t>a ship</a:t>
            </a:r>
            <a:r>
              <a:rPr lang="en-US" sz="2400" i="1" dirty="0">
                <a:latin typeface="Times New Roman"/>
                <a:ea typeface="Times New Roman"/>
              </a:rPr>
              <a:t>.</a:t>
            </a:r>
            <a:endParaRPr lang="ru-RU" sz="2400" i="1" dirty="0">
              <a:effectLst/>
              <a:latin typeface="Times New Roman"/>
              <a:ea typeface="Times New Roman"/>
            </a:endParaRPr>
          </a:p>
        </p:txBody>
      </p:sp>
    </p:spTree>
    <p:extLst>
      <p:ext uri="{BB962C8B-B14F-4D97-AF65-F5344CB8AC3E}">
        <p14:creationId xmlns:p14="http://schemas.microsoft.com/office/powerpoint/2010/main" val="155340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249" y="692696"/>
            <a:ext cx="7848872" cy="5262979"/>
          </a:xfrm>
          <a:prstGeom prst="rect">
            <a:avLst/>
          </a:prstGeom>
        </p:spPr>
        <p:txBody>
          <a:bodyPr wrap="square">
            <a:spAutoFit/>
          </a:bodyPr>
          <a:lstStyle/>
          <a:p>
            <a:pPr lvl="1" indent="449580" algn="just"/>
            <a:r>
              <a:rPr lang="en-US" sz="2400" b="1" i="1" dirty="0" smtClean="0">
                <a:solidFill>
                  <a:srgbClr val="FF0000"/>
                </a:solidFill>
                <a:latin typeface="Times New Roman"/>
                <a:ea typeface="Times New Roman"/>
              </a:rPr>
              <a:t>Analogy</a:t>
            </a:r>
          </a:p>
          <a:p>
            <a:pPr indent="449580" algn="just">
              <a:spcAft>
                <a:spcPts val="0"/>
              </a:spcAft>
            </a:pPr>
            <a:endParaRPr lang="en-US" sz="2400" i="1" dirty="0" smtClean="0">
              <a:latin typeface="Times New Roman"/>
              <a:ea typeface="Times New Roman"/>
            </a:endParaRPr>
          </a:p>
          <a:p>
            <a:pPr indent="449580" algn="just">
              <a:spcAft>
                <a:spcPts val="0"/>
              </a:spcAft>
            </a:pPr>
            <a:r>
              <a:rPr lang="en-US" sz="2400" i="1" dirty="0" smtClean="0">
                <a:latin typeface="Times New Roman"/>
                <a:ea typeface="Times New Roman"/>
              </a:rPr>
              <a:t>The atmosphere of the Earth </a:t>
            </a:r>
            <a:r>
              <a:rPr lang="en-US" sz="2400" i="1" dirty="0" smtClean="0">
                <a:solidFill>
                  <a:srgbClr val="FF0000"/>
                </a:solidFill>
                <a:latin typeface="Times New Roman"/>
                <a:ea typeface="Times New Roman"/>
              </a:rPr>
              <a:t>acts like any window in serving two very important functions: to let light in and to permit us to look out and to guard the Earth from dangerous or uncomfortable things.</a:t>
            </a:r>
            <a:r>
              <a:rPr lang="en-US" sz="2400" i="1" dirty="0" smtClean="0">
                <a:latin typeface="Times New Roman"/>
                <a:ea typeface="Times New Roman"/>
              </a:rPr>
              <a:t> A normal glazed window lets us keep our house warm by keeping out cold air. In such a way, the Earth’s atmospheric window helps to keep our planet to a comfortable temperature by holding back radiated heat and protecting us from dangerous levels of ultraviolet light. Just like a window which prevents rain, dirt, and unwelcome insects and animals from coming in, scientists have discovered that space is full of a great many very dangerous things against which our atmosphere guards us.</a:t>
            </a:r>
            <a:endParaRPr lang="ru-RU" sz="2400" i="1" dirty="0">
              <a:effectLst/>
              <a:latin typeface="Times New Roman"/>
              <a:ea typeface="Times New Roman"/>
            </a:endParaRPr>
          </a:p>
        </p:txBody>
      </p:sp>
    </p:spTree>
    <p:extLst>
      <p:ext uri="{BB962C8B-B14F-4D97-AF65-F5344CB8AC3E}">
        <p14:creationId xmlns:p14="http://schemas.microsoft.com/office/powerpoint/2010/main" val="3564695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496944" cy="5847755"/>
          </a:xfrm>
          <a:prstGeom prst="rect">
            <a:avLst/>
          </a:prstGeom>
        </p:spPr>
        <p:txBody>
          <a:bodyPr wrap="square">
            <a:spAutoFit/>
          </a:bodyPr>
          <a:lstStyle/>
          <a:p>
            <a:pPr lvl="2" algn="just"/>
            <a:r>
              <a:rPr lang="en-US" sz="2200" b="1" dirty="0" smtClean="0">
                <a:solidFill>
                  <a:srgbClr val="FF0000"/>
                </a:solidFill>
                <a:latin typeface="Times New Roman"/>
                <a:ea typeface="Times New Roman"/>
              </a:rPr>
              <a:t>Time Order</a:t>
            </a:r>
          </a:p>
          <a:p>
            <a:pPr algn="just">
              <a:spcAft>
                <a:spcPts val="0"/>
              </a:spcAft>
            </a:pPr>
            <a:endParaRPr lang="en-US" sz="2200" b="1" dirty="0" smtClean="0">
              <a:solidFill>
                <a:srgbClr val="000000"/>
              </a:solidFill>
              <a:latin typeface="Times New Roman"/>
              <a:ea typeface="Times New Roman"/>
            </a:endParaRPr>
          </a:p>
          <a:p>
            <a:pPr algn="just">
              <a:spcAft>
                <a:spcPts val="0"/>
              </a:spcAft>
            </a:pPr>
            <a:r>
              <a:rPr lang="en-US" sz="2200" dirty="0">
                <a:solidFill>
                  <a:srgbClr val="000000"/>
                </a:solidFill>
                <a:latin typeface="Times New Roman"/>
                <a:ea typeface="Times New Roman"/>
              </a:rPr>
              <a:t>	</a:t>
            </a:r>
            <a:r>
              <a:rPr lang="en-US" sz="2200" b="1" i="1" dirty="0" smtClean="0">
                <a:latin typeface="Times New Roman"/>
                <a:ea typeface="Times New Roman"/>
                <a:cs typeface="Times New Roman"/>
              </a:rPr>
              <a:t>The </a:t>
            </a:r>
            <a:r>
              <a:rPr lang="en-US" sz="2200" b="1" i="1" dirty="0">
                <a:latin typeface="Times New Roman"/>
                <a:ea typeface="Times New Roman"/>
                <a:cs typeface="Times New Roman"/>
              </a:rPr>
              <a:t>Evolution of </a:t>
            </a:r>
            <a:r>
              <a:rPr lang="en-US" sz="2200" b="1" i="1" dirty="0" smtClean="0">
                <a:latin typeface="Times New Roman"/>
                <a:ea typeface="Times New Roman"/>
                <a:cs typeface="Times New Roman"/>
              </a:rPr>
              <a:t>Computers</a:t>
            </a:r>
          </a:p>
          <a:p>
            <a:pPr indent="449580" algn="just">
              <a:spcAft>
                <a:spcPts val="0"/>
              </a:spcAft>
            </a:pPr>
            <a:r>
              <a:rPr lang="en-US" sz="2200" i="1" dirty="0" smtClean="0">
                <a:latin typeface="Times New Roman"/>
                <a:ea typeface="Times New Roman"/>
                <a:cs typeface="Times New Roman"/>
              </a:rPr>
              <a:t>	In </a:t>
            </a:r>
            <a:r>
              <a:rPr lang="en-US" sz="2200" i="1" dirty="0">
                <a:latin typeface="Times New Roman"/>
                <a:ea typeface="Times New Roman"/>
                <a:cs typeface="Times New Roman"/>
              </a:rPr>
              <a:t>the relatively short span of sixty years, there has been an </a:t>
            </a:r>
            <a:r>
              <a:rPr lang="en-US" sz="2200" i="1" dirty="0">
                <a:solidFill>
                  <a:srgbClr val="FF0000"/>
                </a:solidFill>
                <a:latin typeface="Times New Roman"/>
                <a:ea typeface="Times New Roman"/>
                <a:cs typeface="Times New Roman"/>
              </a:rPr>
              <a:t>incredible evolution narration in the size and capabilities of computers</a:t>
            </a:r>
            <a:r>
              <a:rPr lang="en-US" sz="2200" i="1" dirty="0">
                <a:latin typeface="Times New Roman"/>
                <a:ea typeface="Times New Roman"/>
                <a:cs typeface="Times New Roman"/>
              </a:rPr>
              <a:t>. </a:t>
            </a:r>
            <a:r>
              <a:rPr lang="en-US" sz="2200" i="1" dirty="0">
                <a:solidFill>
                  <a:srgbClr val="CC0066"/>
                </a:solidFill>
                <a:latin typeface="Times New Roman"/>
                <a:ea typeface="Times New Roman"/>
                <a:cs typeface="Times New Roman"/>
              </a:rPr>
              <a:t>Today</a:t>
            </a:r>
            <a:r>
              <a:rPr lang="en-US" sz="2200" i="1" dirty="0">
                <a:latin typeface="Times New Roman"/>
                <a:ea typeface="Times New Roman"/>
                <a:cs typeface="Times New Roman"/>
              </a:rPr>
              <a:t>, computer chips smaller than the tip of your fingernail have the same capabilities as the room-sized machines of years ago. The first computers were developed</a:t>
            </a:r>
            <a:r>
              <a:rPr lang="en-US" sz="2200" i="1" dirty="0">
                <a:solidFill>
                  <a:srgbClr val="CC0066"/>
                </a:solidFill>
                <a:latin typeface="Times New Roman"/>
                <a:ea typeface="Times New Roman"/>
                <a:cs typeface="Times New Roman"/>
              </a:rPr>
              <a:t> around 1945.</a:t>
            </a:r>
            <a:r>
              <a:rPr lang="en-US" sz="2200" i="1" dirty="0">
                <a:latin typeface="Times New Roman"/>
                <a:ea typeface="Times New Roman"/>
                <a:cs typeface="Times New Roman"/>
              </a:rPr>
              <a:t>They were so large that they required special air-conditioned rooms. </a:t>
            </a:r>
            <a:r>
              <a:rPr lang="en-US" sz="2200" i="1" dirty="0">
                <a:solidFill>
                  <a:srgbClr val="CC0066"/>
                </a:solidFill>
                <a:latin typeface="Times New Roman"/>
                <a:ea typeface="Times New Roman"/>
                <a:cs typeface="Times New Roman"/>
              </a:rPr>
              <a:t>About twenty years later, in the 1960s</a:t>
            </a:r>
            <a:r>
              <a:rPr lang="en-US" sz="2200" i="1" dirty="0">
                <a:latin typeface="Times New Roman"/>
                <a:ea typeface="Times New Roman"/>
                <a:cs typeface="Times New Roman"/>
              </a:rPr>
              <a:t>, desk sized computers were developed. This represented a gigantic advance. </a:t>
            </a:r>
            <a:r>
              <a:rPr lang="en-US" sz="2200" i="1" dirty="0">
                <a:solidFill>
                  <a:srgbClr val="CC0066"/>
                </a:solidFill>
                <a:latin typeface="Times New Roman"/>
                <a:ea typeface="Times New Roman"/>
                <a:cs typeface="Times New Roman"/>
              </a:rPr>
              <a:t>Before the end of that same decade</a:t>
            </a:r>
            <a:r>
              <a:rPr lang="en-US" sz="2200" i="1" dirty="0">
                <a:latin typeface="Times New Roman"/>
                <a:ea typeface="Times New Roman"/>
                <a:cs typeface="Times New Roman"/>
              </a:rPr>
              <a:t>, however, a third generation of computers, which used simple integrated circuits and which were even smaller and faster had appeared. </a:t>
            </a:r>
            <a:r>
              <a:rPr lang="en-US" sz="2200" i="1" dirty="0">
                <a:solidFill>
                  <a:srgbClr val="CC0066"/>
                </a:solidFill>
                <a:latin typeface="Times New Roman"/>
                <a:ea typeface="Times New Roman"/>
                <a:cs typeface="Times New Roman"/>
              </a:rPr>
              <a:t>In 1971</a:t>
            </a:r>
            <a:r>
              <a:rPr lang="en-US" sz="2200" i="1" dirty="0">
                <a:latin typeface="Times New Roman"/>
                <a:ea typeface="Times New Roman"/>
                <a:cs typeface="Times New Roman"/>
              </a:rPr>
              <a:t>, the first microprocessor, less than one square centimeter in size, was developed. </a:t>
            </a:r>
            <a:r>
              <a:rPr lang="en-US" sz="2200" i="1" dirty="0" smtClean="0">
                <a:solidFill>
                  <a:srgbClr val="CC0066"/>
                </a:solidFill>
                <a:latin typeface="Times New Roman"/>
                <a:ea typeface="Times New Roman"/>
                <a:cs typeface="Times New Roman"/>
              </a:rPr>
              <a:t>Today,</a:t>
            </a:r>
            <a:r>
              <a:rPr lang="en-US" sz="2200" i="1" dirty="0" smtClean="0">
                <a:latin typeface="Times New Roman"/>
                <a:ea typeface="Times New Roman"/>
                <a:cs typeface="Times New Roman"/>
              </a:rPr>
              <a:t> modern </a:t>
            </a:r>
            <a:r>
              <a:rPr lang="en-US" sz="2200" i="1" dirty="0">
                <a:latin typeface="Times New Roman"/>
                <a:ea typeface="Times New Roman"/>
                <a:cs typeface="Times New Roman"/>
              </a:rPr>
              <a:t>microprocessors contain as many as 10 million transistors, and the number of transistors and the computational speed of microprocessors doubles every eighteen months.</a:t>
            </a:r>
            <a:endParaRPr lang="ru-RU" sz="2200" dirty="0">
              <a:effectLst/>
              <a:latin typeface="Calibri"/>
              <a:ea typeface="Times New Roman"/>
              <a:cs typeface="Times New Roman"/>
            </a:endParaRPr>
          </a:p>
        </p:txBody>
      </p:sp>
    </p:spTree>
    <p:extLst>
      <p:ext uri="{BB962C8B-B14F-4D97-AF65-F5344CB8AC3E}">
        <p14:creationId xmlns:p14="http://schemas.microsoft.com/office/powerpoint/2010/main" val="1885792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80728"/>
            <a:ext cx="7776864" cy="4893647"/>
          </a:xfrm>
          <a:prstGeom prst="rect">
            <a:avLst/>
          </a:prstGeom>
        </p:spPr>
        <p:txBody>
          <a:bodyPr wrap="square">
            <a:spAutoFit/>
          </a:bodyPr>
          <a:lstStyle/>
          <a:p>
            <a:pPr lvl="1" indent="449580" algn="just"/>
            <a:r>
              <a:rPr lang="en-US" sz="2400" b="1" dirty="0" smtClean="0">
                <a:solidFill>
                  <a:srgbClr val="FF0000"/>
                </a:solidFill>
                <a:latin typeface="Times New Roman"/>
                <a:ea typeface="Times New Roman"/>
                <a:cs typeface="Times New Roman"/>
              </a:rPr>
              <a:t>Space Order</a:t>
            </a:r>
          </a:p>
          <a:p>
            <a:pPr indent="449580" algn="just">
              <a:spcAft>
                <a:spcPts val="0"/>
              </a:spcAft>
            </a:pPr>
            <a:endParaRPr lang="en-US" sz="2400" b="1" dirty="0" smtClean="0">
              <a:latin typeface="Times New Roman"/>
              <a:ea typeface="Times New Roman"/>
              <a:cs typeface="Times New Roman"/>
            </a:endParaRPr>
          </a:p>
          <a:p>
            <a:pPr indent="449580" algn="just">
              <a:spcAft>
                <a:spcPts val="0"/>
              </a:spcAft>
            </a:pPr>
            <a:r>
              <a:rPr lang="en-US" sz="2400" b="1" i="1" dirty="0" smtClean="0">
                <a:latin typeface="Times New Roman"/>
                <a:ea typeface="Times New Roman"/>
                <a:cs typeface="Times New Roman"/>
              </a:rPr>
              <a:t>	</a:t>
            </a:r>
            <a:r>
              <a:rPr lang="id-ID" sz="2400" b="1" i="1" dirty="0" smtClean="0">
                <a:latin typeface="Times New Roman"/>
                <a:ea typeface="Times New Roman"/>
                <a:cs typeface="Times New Roman"/>
              </a:rPr>
              <a:t>The </a:t>
            </a:r>
            <a:r>
              <a:rPr lang="id-ID" sz="2400" b="1" i="1" dirty="0">
                <a:latin typeface="Times New Roman"/>
                <a:ea typeface="Times New Roman"/>
                <a:cs typeface="Times New Roman"/>
              </a:rPr>
              <a:t>Beautiful of Balmoral </a:t>
            </a:r>
            <a:r>
              <a:rPr lang="id-ID" sz="2400" b="1" i="1" dirty="0" smtClean="0">
                <a:latin typeface="Times New Roman"/>
                <a:ea typeface="Times New Roman"/>
                <a:cs typeface="Times New Roman"/>
              </a:rPr>
              <a:t>Castle</a:t>
            </a:r>
            <a:endParaRPr lang="en-US" sz="2400" b="1" i="1" dirty="0" smtClean="0">
              <a:latin typeface="Times New Roman"/>
              <a:ea typeface="Times New Roman"/>
              <a:cs typeface="Times New Roman"/>
            </a:endParaRPr>
          </a:p>
          <a:p>
            <a:pPr indent="449580" algn="just">
              <a:spcAft>
                <a:spcPts val="0"/>
              </a:spcAft>
            </a:pPr>
            <a:endParaRPr lang="ru-RU" sz="2400" dirty="0">
              <a:latin typeface="Calibri"/>
              <a:ea typeface="Times New Roman"/>
              <a:cs typeface="Times New Roman"/>
            </a:endParaRPr>
          </a:p>
          <a:p>
            <a:pPr indent="449580" algn="just">
              <a:spcAft>
                <a:spcPts val="0"/>
              </a:spcAft>
            </a:pPr>
            <a:r>
              <a:rPr lang="en-US" sz="2400" i="1" dirty="0" smtClean="0">
                <a:latin typeface="Times New Roman"/>
                <a:ea typeface="Times New Roman"/>
                <a:cs typeface="Times New Roman"/>
              </a:rPr>
              <a:t>	</a:t>
            </a:r>
            <a:r>
              <a:rPr lang="id-ID" sz="2400" i="1" dirty="0" smtClean="0">
                <a:latin typeface="Times New Roman"/>
                <a:ea typeface="Times New Roman"/>
                <a:cs typeface="Times New Roman"/>
              </a:rPr>
              <a:t>Balmoral </a:t>
            </a:r>
            <a:r>
              <a:rPr lang="id-ID" sz="2400" i="1" dirty="0">
                <a:latin typeface="Times New Roman"/>
                <a:ea typeface="Times New Roman"/>
                <a:cs typeface="Times New Roman"/>
              </a:rPr>
              <a:t>castle is </a:t>
            </a:r>
            <a:r>
              <a:rPr lang="id-ID" sz="2400" i="1" dirty="0">
                <a:solidFill>
                  <a:srgbClr val="FF0000"/>
                </a:solidFill>
                <a:latin typeface="Times New Roman"/>
                <a:ea typeface="Times New Roman"/>
                <a:cs typeface="Times New Roman"/>
              </a:rPr>
              <a:t>the most beautiful castle in London. </a:t>
            </a:r>
            <a:r>
              <a:rPr lang="id-ID" sz="2400" i="1" dirty="0">
                <a:solidFill>
                  <a:srgbClr val="CC0066"/>
                </a:solidFill>
                <a:latin typeface="Times New Roman"/>
                <a:ea typeface="Times New Roman"/>
                <a:cs typeface="Times New Roman"/>
              </a:rPr>
              <a:t>On the outside of the castle</a:t>
            </a:r>
            <a:r>
              <a:rPr lang="id-ID" sz="2400" i="1" dirty="0">
                <a:latin typeface="Times New Roman"/>
                <a:ea typeface="Times New Roman"/>
                <a:cs typeface="Times New Roman"/>
              </a:rPr>
              <a:t>, there is a garden that full of beautiful flowers, the big gate, a beautiful veranda, statues and small pool. </a:t>
            </a:r>
            <a:r>
              <a:rPr lang="id-ID" sz="2400" i="1" dirty="0">
                <a:solidFill>
                  <a:srgbClr val="CC0066"/>
                </a:solidFill>
                <a:latin typeface="Times New Roman"/>
                <a:ea typeface="Times New Roman"/>
                <a:cs typeface="Times New Roman"/>
              </a:rPr>
              <a:t>The yard </a:t>
            </a:r>
            <a:r>
              <a:rPr lang="id-ID" sz="2400" i="1" dirty="0">
                <a:latin typeface="Times New Roman"/>
                <a:ea typeface="Times New Roman"/>
                <a:cs typeface="Times New Roman"/>
              </a:rPr>
              <a:t>is very large. </a:t>
            </a:r>
            <a:r>
              <a:rPr lang="id-ID" sz="2400" i="1" dirty="0">
                <a:solidFill>
                  <a:srgbClr val="CC0066"/>
                </a:solidFill>
                <a:latin typeface="Times New Roman"/>
                <a:ea typeface="Times New Roman"/>
                <a:cs typeface="Times New Roman"/>
              </a:rPr>
              <a:t>Inside of the castle </a:t>
            </a:r>
            <a:r>
              <a:rPr lang="id-ID" sz="2400" i="1" dirty="0">
                <a:latin typeface="Times New Roman"/>
                <a:ea typeface="Times New Roman"/>
                <a:cs typeface="Times New Roman"/>
              </a:rPr>
              <a:t>are unique goods such armors, swords, paintings, statues, the expensive furniture such as beautiful lamps, kitchen set and also a big bar. Balmoral castle is so beautiful place to visit. The Balmoral castle is one of the main tourism destinations for all the visitors.</a:t>
            </a:r>
            <a:endParaRPr lang="ru-RU" sz="2400" dirty="0">
              <a:effectLst/>
              <a:latin typeface="Calibri"/>
              <a:ea typeface="Times New Roman"/>
              <a:cs typeface="Times New Roman"/>
            </a:endParaRPr>
          </a:p>
        </p:txBody>
      </p:sp>
    </p:spTree>
    <p:extLst>
      <p:ext uri="{BB962C8B-B14F-4D97-AF65-F5344CB8AC3E}">
        <p14:creationId xmlns:p14="http://schemas.microsoft.com/office/powerpoint/2010/main" val="1939691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8064896" cy="5170646"/>
          </a:xfrm>
          <a:prstGeom prst="rect">
            <a:avLst/>
          </a:prstGeom>
        </p:spPr>
        <p:txBody>
          <a:bodyPr wrap="square">
            <a:spAutoFit/>
          </a:bodyPr>
          <a:lstStyle/>
          <a:p>
            <a:pPr lvl="1" indent="449580" algn="just"/>
            <a:r>
              <a:rPr lang="en-US" sz="2200" b="1" dirty="0" smtClean="0">
                <a:solidFill>
                  <a:srgbClr val="FF0000"/>
                </a:solidFill>
                <a:latin typeface="Times New Roman"/>
                <a:ea typeface="Times New Roman"/>
                <a:cs typeface="Times New Roman"/>
              </a:rPr>
              <a:t>General-to-Specific Order</a:t>
            </a:r>
          </a:p>
          <a:p>
            <a:pPr indent="449580" algn="just">
              <a:spcAft>
                <a:spcPts val="0"/>
              </a:spcAft>
            </a:pPr>
            <a:endParaRPr lang="en-US" sz="2200" b="1" dirty="0" smtClean="0">
              <a:latin typeface="Times New Roman"/>
              <a:ea typeface="Times New Roman"/>
              <a:cs typeface="Times New Roman"/>
            </a:endParaRPr>
          </a:p>
          <a:p>
            <a:pPr indent="449580" algn="just">
              <a:spcAft>
                <a:spcPts val="0"/>
              </a:spcAft>
            </a:pPr>
            <a:r>
              <a:rPr lang="en-US" sz="2200" i="1" dirty="0" smtClean="0">
                <a:solidFill>
                  <a:srgbClr val="CC0066"/>
                </a:solidFill>
                <a:latin typeface="Times New Roman"/>
                <a:ea typeface="Times New Roman"/>
                <a:cs typeface="Times New Roman"/>
              </a:rPr>
              <a:t>Water </a:t>
            </a:r>
            <a:r>
              <a:rPr lang="en-US" sz="2200" i="1" dirty="0">
                <a:solidFill>
                  <a:srgbClr val="CC0066"/>
                </a:solidFill>
                <a:latin typeface="Times New Roman"/>
                <a:ea typeface="Times New Roman"/>
                <a:cs typeface="Times New Roman"/>
              </a:rPr>
              <a:t>is the real elixir. </a:t>
            </a:r>
            <a:r>
              <a:rPr lang="en-US" sz="2200" i="1" dirty="0">
                <a:latin typeface="Times New Roman"/>
                <a:ea typeface="Times New Roman"/>
                <a:cs typeface="Times New Roman"/>
              </a:rPr>
              <a:t>We cannot think of life without water. Life is said to have originated in water millions and millions year ago. We need water to drink, to wash our bodies and clothes, to cook our food and to grow crops, vegetables and fruits. Water is also essential for animals, birds, reptiles, insects etc. We need huge resources of water to generate electricity on large and commercial scale. In our body there is more than 70 per cent of water. It corresponds with the proportion of water found on the earth; no living being can exist for long without water, the most precious liquid. We use oceans, seas, bays, rivers and lakes as waterways to carry goods, passengers etc. Lack of rains and scarcity of water cause droughts and untold suffering. Thus, water is very precious arid every drop of it should be conserved.</a:t>
            </a:r>
            <a:endParaRPr lang="ru-RU" sz="2200" dirty="0">
              <a:effectLst/>
              <a:latin typeface="Calibri"/>
              <a:ea typeface="Times New Roman"/>
              <a:cs typeface="Times New Roman"/>
            </a:endParaRPr>
          </a:p>
        </p:txBody>
      </p:sp>
    </p:spTree>
    <p:extLst>
      <p:ext uri="{BB962C8B-B14F-4D97-AF65-F5344CB8AC3E}">
        <p14:creationId xmlns:p14="http://schemas.microsoft.com/office/powerpoint/2010/main" val="286805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80728"/>
            <a:ext cx="7632848" cy="4154984"/>
          </a:xfrm>
          <a:prstGeom prst="rect">
            <a:avLst/>
          </a:prstGeom>
        </p:spPr>
        <p:txBody>
          <a:bodyPr wrap="square">
            <a:spAutoFit/>
          </a:bodyPr>
          <a:lstStyle/>
          <a:p>
            <a:pPr algn="just"/>
            <a:r>
              <a:rPr lang="en-US" sz="2200" b="1" dirty="0" smtClean="0">
                <a:solidFill>
                  <a:srgbClr val="FF0000"/>
                </a:solidFill>
                <a:latin typeface="Times New Roman"/>
                <a:ea typeface="Times New Roman"/>
              </a:rPr>
              <a:t>	Specific-to-General Order </a:t>
            </a:r>
          </a:p>
          <a:p>
            <a:pPr algn="just"/>
            <a:endParaRPr lang="en-US" sz="2200" b="1" dirty="0" smtClean="0">
              <a:latin typeface="Times New Roman"/>
              <a:ea typeface="Times New Roman"/>
            </a:endParaRPr>
          </a:p>
          <a:p>
            <a:pPr algn="just"/>
            <a:r>
              <a:rPr lang="en-US" sz="2200" i="1" dirty="0">
                <a:latin typeface="Times New Roman"/>
                <a:ea typeface="Times New Roman"/>
              </a:rPr>
              <a:t>	</a:t>
            </a:r>
            <a:r>
              <a:rPr lang="en-US" sz="2200" i="1" dirty="0" smtClean="0">
                <a:latin typeface="Times New Roman"/>
                <a:ea typeface="Times New Roman"/>
              </a:rPr>
              <a:t>Young </a:t>
            </a:r>
            <a:r>
              <a:rPr lang="en-US" sz="2200" i="1" dirty="0">
                <a:latin typeface="Times New Roman"/>
                <a:ea typeface="Times New Roman"/>
              </a:rPr>
              <a:t>people do not spend all their time in school. Their elders commonly spend none of it there. Yet their elders are, we hope, constantly growing in practical wisdom. They are, at least having experience. If we can teach them while they are being educated how to reason, they may be able to comprehend and assimilate their experience. It is a good principle of educational administration because a college or university has a vast and complicated job if it does what only it can do. </a:t>
            </a:r>
            <a:r>
              <a:rPr lang="en-US" sz="2200" i="1" dirty="0">
                <a:solidFill>
                  <a:srgbClr val="CC0066"/>
                </a:solidFill>
                <a:latin typeface="Times New Roman"/>
                <a:ea typeface="Times New Roman"/>
              </a:rPr>
              <a:t>In general education, therefore, we may wisely leave experience to life and set about our job of  intellectual training.</a:t>
            </a:r>
            <a:endParaRPr lang="ru-RU" sz="2200" dirty="0">
              <a:solidFill>
                <a:srgbClr val="CC0066"/>
              </a:solidFill>
            </a:endParaRPr>
          </a:p>
        </p:txBody>
      </p:sp>
    </p:spTree>
    <p:extLst>
      <p:ext uri="{BB962C8B-B14F-4D97-AF65-F5344CB8AC3E}">
        <p14:creationId xmlns:p14="http://schemas.microsoft.com/office/powerpoint/2010/main" val="2856121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24744"/>
            <a:ext cx="7128792" cy="3816429"/>
          </a:xfrm>
          <a:prstGeom prst="rect">
            <a:avLst/>
          </a:prstGeom>
        </p:spPr>
        <p:txBody>
          <a:bodyPr wrap="square">
            <a:spAutoFit/>
          </a:bodyPr>
          <a:lstStyle/>
          <a:p>
            <a:pPr indent="449580" algn="just">
              <a:spcAft>
                <a:spcPts val="0"/>
              </a:spcAft>
            </a:pPr>
            <a:r>
              <a:rPr lang="en-US" sz="2200" b="1" dirty="0" smtClean="0">
                <a:solidFill>
                  <a:srgbClr val="FF0000"/>
                </a:solidFill>
                <a:latin typeface="Times New Roman"/>
                <a:ea typeface="Times New Roman"/>
                <a:cs typeface="Times New Roman"/>
              </a:rPr>
              <a:t>	Order of Climax</a:t>
            </a:r>
          </a:p>
          <a:p>
            <a:pPr indent="449580" algn="just">
              <a:spcAft>
                <a:spcPts val="0"/>
              </a:spcAft>
            </a:pPr>
            <a:endParaRPr lang="en-US" sz="2200" i="1" dirty="0">
              <a:latin typeface="Times New Roman"/>
              <a:ea typeface="Times New Roman"/>
              <a:cs typeface="Times New Roman"/>
            </a:endParaRPr>
          </a:p>
          <a:p>
            <a:pPr indent="449580" algn="just">
              <a:spcAft>
                <a:spcPts val="0"/>
              </a:spcAft>
            </a:pPr>
            <a:r>
              <a:rPr lang="en-US" sz="2200" i="1" dirty="0" smtClean="0">
                <a:latin typeface="Times New Roman"/>
                <a:ea typeface="Times New Roman"/>
                <a:cs typeface="Times New Roman"/>
              </a:rPr>
              <a:t>	As </a:t>
            </a:r>
            <a:r>
              <a:rPr lang="en-US" sz="2200" i="1" dirty="0">
                <a:latin typeface="Times New Roman"/>
                <a:ea typeface="Times New Roman"/>
                <a:cs typeface="Times New Roman"/>
              </a:rPr>
              <a:t>he looked around the campus, which had hardly changed, he unconsciously relieved those moments he had spent with Nancy. He recalled how the two of them would seat by the pond, chatting endlessly as they fed the fish and also how they would take walks together, lost in their own world. Yes, Nancy was one of the few friends that he had ever had. He was suddenly filled with nostalgia as he recalled that afternoon he had bid farewell to Nancy. </a:t>
            </a:r>
            <a:r>
              <a:rPr lang="en-US" sz="2200" i="1" dirty="0">
                <a:solidFill>
                  <a:srgbClr val="CC0066"/>
                </a:solidFill>
                <a:latin typeface="Times New Roman"/>
                <a:ea typeface="Times New Roman"/>
                <a:cs typeface="Times New Roman"/>
              </a:rPr>
              <a:t>He sniffed loudly as his eyes filled with tears.</a:t>
            </a:r>
            <a:endParaRPr lang="ru-RU" sz="2200" dirty="0">
              <a:solidFill>
                <a:srgbClr val="CC0066"/>
              </a:solidFill>
              <a:effectLst/>
              <a:latin typeface="Calibri"/>
              <a:ea typeface="Times New Roman"/>
              <a:cs typeface="Times New Roman"/>
            </a:endParaRPr>
          </a:p>
        </p:txBody>
      </p:sp>
    </p:spTree>
    <p:extLst>
      <p:ext uri="{BB962C8B-B14F-4D97-AF65-F5344CB8AC3E}">
        <p14:creationId xmlns:p14="http://schemas.microsoft.com/office/powerpoint/2010/main" val="478280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18796" y="1124744"/>
            <a:ext cx="6593563" cy="2677656"/>
          </a:xfrm>
          <a:prstGeom prst="rect">
            <a:avLst/>
          </a:prstGeom>
        </p:spPr>
        <p:txBody>
          <a:bodyPr wrap="square">
            <a:spAutoFit/>
          </a:bodyPr>
          <a:lstStyle/>
          <a:p>
            <a:pPr indent="449580" algn="just">
              <a:spcAft>
                <a:spcPts val="0"/>
              </a:spcAft>
            </a:pPr>
            <a:r>
              <a:rPr lang="en-US" sz="2400" b="1" dirty="0">
                <a:solidFill>
                  <a:srgbClr val="CC0066"/>
                </a:solidFill>
                <a:latin typeface="Times New Roman"/>
                <a:ea typeface="Times New Roman"/>
              </a:rPr>
              <a:t>Strategies for coherence</a:t>
            </a:r>
            <a:endParaRPr lang="ru-RU" sz="2400" dirty="0">
              <a:solidFill>
                <a:srgbClr val="CC0066"/>
              </a:solidFill>
              <a:latin typeface="Times New Roman"/>
              <a:ea typeface="Times New Roman"/>
            </a:endParaRPr>
          </a:p>
          <a:p>
            <a:pPr indent="449580" algn="just">
              <a:spcAft>
                <a:spcPts val="0"/>
              </a:spcAft>
            </a:pPr>
            <a:r>
              <a:rPr lang="en-US" sz="2400" b="1" dirty="0">
                <a:solidFill>
                  <a:srgbClr val="000000"/>
                </a:solidFill>
                <a:latin typeface="Times New Roman"/>
                <a:ea typeface="Times New Roman"/>
              </a:rPr>
              <a:t> </a:t>
            </a:r>
            <a:endParaRPr lang="ru-RU" sz="2400" dirty="0">
              <a:solidFill>
                <a:srgbClr val="000000"/>
              </a:solidFill>
              <a:latin typeface="Times New Roman"/>
              <a:ea typeface="Times New Roman"/>
            </a:endParaRPr>
          </a:p>
          <a:p>
            <a:pPr algn="just">
              <a:spcAft>
                <a:spcPts val="0"/>
              </a:spcAft>
            </a:pPr>
            <a:r>
              <a:rPr lang="en-US" sz="2400" dirty="0" smtClean="0">
                <a:solidFill>
                  <a:srgbClr val="000000"/>
                </a:solidFill>
                <a:latin typeface="Times New Roman"/>
                <a:ea typeface="Times New Roman"/>
              </a:rPr>
              <a:t>1. Make </a:t>
            </a:r>
            <a:r>
              <a:rPr lang="en-US" sz="2400" dirty="0">
                <a:solidFill>
                  <a:srgbClr val="000000"/>
                </a:solidFill>
                <a:latin typeface="Times New Roman"/>
                <a:ea typeface="Times New Roman"/>
              </a:rPr>
              <a:t>sure you arrange your ideas in a logical order. </a:t>
            </a:r>
            <a:endParaRPr lang="en-US" sz="2400" dirty="0" smtClean="0">
              <a:solidFill>
                <a:srgbClr val="000000"/>
              </a:solidFill>
              <a:latin typeface="Times New Roman"/>
              <a:ea typeface="Times New Roman"/>
            </a:endParaRPr>
          </a:p>
          <a:p>
            <a:pPr algn="just">
              <a:spcAft>
                <a:spcPts val="0"/>
              </a:spcAft>
            </a:pPr>
            <a:r>
              <a:rPr lang="en-US" sz="2400" dirty="0" smtClean="0">
                <a:solidFill>
                  <a:srgbClr val="000000"/>
                </a:solidFill>
                <a:latin typeface="Times New Roman"/>
                <a:ea typeface="Times New Roman"/>
              </a:rPr>
              <a:t>2</a:t>
            </a:r>
            <a:r>
              <a:rPr lang="en-US" sz="2400" dirty="0">
                <a:solidFill>
                  <a:srgbClr val="000000"/>
                </a:solidFill>
                <a:latin typeface="Times New Roman"/>
                <a:ea typeface="Times New Roman"/>
              </a:rPr>
              <a:t>. Repeat key words, use appropriate pronouns, and use synonyms</a:t>
            </a:r>
            <a:r>
              <a:rPr lang="en-US" sz="2400" dirty="0" smtClean="0">
                <a:solidFill>
                  <a:srgbClr val="000000"/>
                </a:solidFill>
                <a:latin typeface="Times New Roman"/>
                <a:ea typeface="Times New Roman"/>
              </a:rPr>
              <a:t>.</a:t>
            </a:r>
            <a:endParaRPr lang="ru-RU" sz="2400" dirty="0">
              <a:solidFill>
                <a:srgbClr val="000000"/>
              </a:solidFill>
              <a:latin typeface="Times New Roman"/>
              <a:ea typeface="Times New Roman"/>
            </a:endParaRPr>
          </a:p>
          <a:p>
            <a:pPr algn="just">
              <a:spcAft>
                <a:spcPts val="0"/>
              </a:spcAft>
            </a:pPr>
            <a:r>
              <a:rPr lang="en-US" sz="2400" dirty="0">
                <a:latin typeface="Times New Roman"/>
                <a:ea typeface="Times New Roman"/>
              </a:rPr>
              <a:t>3. Use transition expressions and words.</a:t>
            </a:r>
            <a:endParaRPr lang="ru-RU" sz="2400" i="1" dirty="0">
              <a:effectLst/>
              <a:latin typeface="Times New Roman"/>
              <a:ea typeface="Times New Roman"/>
            </a:endParaRPr>
          </a:p>
        </p:txBody>
      </p:sp>
    </p:spTree>
    <p:extLst>
      <p:ext uri="{BB962C8B-B14F-4D97-AF65-F5344CB8AC3E}">
        <p14:creationId xmlns:p14="http://schemas.microsoft.com/office/powerpoint/2010/main" val="270364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980728"/>
            <a:ext cx="7128792" cy="2831544"/>
          </a:xfrm>
          <a:prstGeom prst="rect">
            <a:avLst/>
          </a:prstGeom>
        </p:spPr>
        <p:txBody>
          <a:bodyPr wrap="square">
            <a:spAutoFit/>
          </a:bodyPr>
          <a:lstStyle/>
          <a:p>
            <a:r>
              <a:rPr lang="en-US" sz="3200" i="1" dirty="0">
                <a:solidFill>
                  <a:srgbClr val="CC0066"/>
                </a:solidFill>
                <a:latin typeface="Times New Roman" pitchFamily="18" charset="0"/>
                <a:cs typeface="Times New Roman" pitchFamily="18" charset="0"/>
              </a:rPr>
              <a:t>Pollution</a:t>
            </a:r>
            <a:r>
              <a:rPr lang="en-US" sz="3200" i="1" dirty="0">
                <a:latin typeface="Times New Roman" pitchFamily="18" charset="0"/>
                <a:cs typeface="Times New Roman" pitchFamily="18" charset="0"/>
              </a:rPr>
              <a:t> demands </a:t>
            </a:r>
            <a:r>
              <a:rPr lang="en-US" sz="3200" b="1" i="1" dirty="0">
                <a:solidFill>
                  <a:srgbClr val="FF0000"/>
                </a:solidFill>
                <a:latin typeface="Times New Roman" pitchFamily="18" charset="0"/>
                <a:cs typeface="Times New Roman" pitchFamily="18" charset="0"/>
              </a:rPr>
              <a:t>action.</a:t>
            </a:r>
            <a:endParaRPr lang="ru-RU" sz="3200" dirty="0">
              <a:solidFill>
                <a:srgbClr val="FF0000"/>
              </a:solidFill>
              <a:latin typeface="Times New Roman" pitchFamily="18" charset="0"/>
              <a:cs typeface="Times New Roman" pitchFamily="18" charset="0"/>
            </a:endParaRPr>
          </a:p>
          <a:p>
            <a:r>
              <a:rPr lang="en-US" sz="3200" i="1" dirty="0">
                <a:solidFill>
                  <a:srgbClr val="CC0066"/>
                </a:solidFill>
                <a:latin typeface="Times New Roman" pitchFamily="18" charset="0"/>
                <a:cs typeface="Times New Roman" pitchFamily="18" charset="0"/>
              </a:rPr>
              <a:t>Pollution</a:t>
            </a:r>
            <a:r>
              <a:rPr lang="en-US" sz="3200" i="1" dirty="0">
                <a:latin typeface="Times New Roman" pitchFamily="18" charset="0"/>
                <a:cs typeface="Times New Roman" pitchFamily="18" charset="0"/>
              </a:rPr>
              <a:t> is</a:t>
            </a:r>
            <a:r>
              <a:rPr lang="en-US" sz="3200" b="1" i="1" dirty="0">
                <a:latin typeface="Times New Roman" pitchFamily="18" charset="0"/>
                <a:cs typeface="Times New Roman" pitchFamily="18" charset="0"/>
              </a:rPr>
              <a:t> </a:t>
            </a:r>
            <a:r>
              <a:rPr lang="en-US" sz="3200" b="1" i="1" dirty="0">
                <a:solidFill>
                  <a:srgbClr val="FF0000"/>
                </a:solidFill>
                <a:latin typeface="Times New Roman" pitchFamily="18" charset="0"/>
                <a:cs typeface="Times New Roman" pitchFamily="18" charset="0"/>
              </a:rPr>
              <a:t>destructive.</a:t>
            </a:r>
            <a:endParaRPr lang="ru-RU" sz="3200" dirty="0">
              <a:solidFill>
                <a:srgbClr val="FF0000"/>
              </a:solidFill>
              <a:latin typeface="Times New Roman" pitchFamily="18" charset="0"/>
              <a:cs typeface="Times New Roman" pitchFamily="18" charset="0"/>
            </a:endParaRPr>
          </a:p>
          <a:p>
            <a:r>
              <a:rPr lang="en-US" sz="3200" i="1" dirty="0">
                <a:solidFill>
                  <a:srgbClr val="CC0066"/>
                </a:solidFill>
                <a:latin typeface="Times New Roman" pitchFamily="18" charset="0"/>
                <a:cs typeface="Times New Roman" pitchFamily="18" charset="0"/>
              </a:rPr>
              <a:t>Pollution</a:t>
            </a:r>
            <a:r>
              <a:rPr lang="en-US" sz="3200" i="1" dirty="0">
                <a:latin typeface="Times New Roman" pitchFamily="18" charset="0"/>
                <a:cs typeface="Times New Roman" pitchFamily="18" charset="0"/>
              </a:rPr>
              <a:t> exists</a:t>
            </a:r>
            <a:r>
              <a:rPr lang="en-US" sz="3200" b="1" i="1" dirty="0">
                <a:latin typeface="Times New Roman" pitchFamily="18" charset="0"/>
                <a:cs typeface="Times New Roman" pitchFamily="18" charset="0"/>
              </a:rPr>
              <a:t> </a:t>
            </a:r>
            <a:r>
              <a:rPr lang="en-US" sz="3200" b="1" i="1" dirty="0">
                <a:solidFill>
                  <a:srgbClr val="FF0000"/>
                </a:solidFill>
                <a:latin typeface="Times New Roman" pitchFamily="18" charset="0"/>
                <a:cs typeface="Times New Roman" pitchFamily="18" charset="0"/>
              </a:rPr>
              <a:t>throughout the world.</a:t>
            </a:r>
            <a:endParaRPr lang="ru-RU" sz="3200" dirty="0">
              <a:solidFill>
                <a:srgbClr val="FF0000"/>
              </a:solidFill>
              <a:latin typeface="Times New Roman" pitchFamily="18" charset="0"/>
              <a:cs typeface="Times New Roman" pitchFamily="18" charset="0"/>
            </a:endParaRPr>
          </a:p>
          <a:p>
            <a:r>
              <a:rPr lang="en-US" sz="3200" i="1" dirty="0">
                <a:solidFill>
                  <a:srgbClr val="CC0066"/>
                </a:solidFill>
                <a:latin typeface="Times New Roman" pitchFamily="18" charset="0"/>
                <a:cs typeface="Times New Roman" pitchFamily="18" charset="0"/>
              </a:rPr>
              <a:t>Pollution</a:t>
            </a:r>
            <a:r>
              <a:rPr lang="en-US" sz="3200" i="1" dirty="0">
                <a:latin typeface="Times New Roman" pitchFamily="18" charset="0"/>
                <a:cs typeface="Times New Roman" pitchFamily="18" charset="0"/>
              </a:rPr>
              <a:t> requires</a:t>
            </a:r>
            <a:r>
              <a:rPr lang="en-US" sz="3200" b="1" i="1" dirty="0">
                <a:latin typeface="Times New Roman" pitchFamily="18" charset="0"/>
                <a:cs typeface="Times New Roman" pitchFamily="18" charset="0"/>
              </a:rPr>
              <a:t> </a:t>
            </a:r>
            <a:r>
              <a:rPr lang="en-US" sz="3200" b="1" i="1" dirty="0">
                <a:solidFill>
                  <a:srgbClr val="FF0000"/>
                </a:solidFill>
                <a:latin typeface="Times New Roman" pitchFamily="18" charset="0"/>
                <a:cs typeface="Times New Roman" pitchFamily="18" charset="0"/>
              </a:rPr>
              <a:t>that everyone do something about it.</a:t>
            </a:r>
            <a:endParaRPr lang="ru-RU" sz="3200" dirty="0">
              <a:solidFill>
                <a:srgbClr val="FF0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619107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235808711"/>
              </p:ext>
            </p:extLst>
          </p:nvPr>
        </p:nvGraphicFramePr>
        <p:xfrm>
          <a:off x="1214438" y="2179638"/>
          <a:ext cx="6257290" cy="2560320"/>
        </p:xfrm>
        <a:graphic>
          <a:graphicData uri="http://schemas.openxmlformats.org/drawingml/2006/table">
            <a:tbl>
              <a:tblPr firstRow="1" firstCol="1" lastRow="1" lastCol="1" bandRow="1" bandCol="1"/>
              <a:tblGrid>
                <a:gridCol w="2085340"/>
                <a:gridCol w="2085975"/>
                <a:gridCol w="2085975"/>
              </a:tblGrid>
              <a:tr h="1634396">
                <a:tc>
                  <a:txBody>
                    <a:bodyPr/>
                    <a:lstStyle/>
                    <a:p>
                      <a:pPr algn="just">
                        <a:spcAft>
                          <a:spcPts val="0"/>
                        </a:spcAft>
                      </a:pPr>
                      <a:r>
                        <a:rPr lang="en-US" sz="2400" i="1" dirty="0">
                          <a:effectLst/>
                          <a:latin typeface="Times New Roman"/>
                          <a:ea typeface="Times New Roman"/>
                        </a:rPr>
                        <a:t>first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second, secondly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third</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next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last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finally</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1" dirty="0">
                          <a:effectLst/>
                          <a:latin typeface="Times New Roman"/>
                          <a:ea typeface="Times New Roman"/>
                        </a:rPr>
                        <a:t>similarly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accordingly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namely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incidentally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meanwhile</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conversely</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1" dirty="0">
                          <a:effectLst/>
                          <a:latin typeface="Times New Roman"/>
                          <a:ea typeface="Times New Roman"/>
                        </a:rPr>
                        <a:t>thus</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also</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then</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besides</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therefore</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moreover</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 </a:t>
                      </a:r>
                      <a:endParaRPr lang="ru-RU" sz="2400" i="1" dirty="0">
                        <a:effectLst/>
                        <a:latin typeface="Times New Roman"/>
                        <a:ea typeface="Times New Roman"/>
                      </a:endParaRPr>
                    </a:p>
                  </a:txBody>
                  <a:tcPr marL="68580" marR="68580" marT="0" marB="0">
                    <a:lnL>
                      <a:noFill/>
                    </a:lnL>
                    <a:lnR>
                      <a:noFill/>
                    </a:lnR>
                    <a:lnT>
                      <a:noFill/>
                    </a:lnT>
                    <a:lnB>
                      <a:noFill/>
                    </a:lnB>
                  </a:tcPr>
                </a:tc>
              </a:tr>
            </a:tbl>
          </a:graphicData>
        </a:graphic>
      </p:graphicFrame>
      <p:sp>
        <p:nvSpPr>
          <p:cNvPr id="5" name="Rectangle 2"/>
          <p:cNvSpPr>
            <a:spLocks noChangeArrowheads="1"/>
          </p:cNvSpPr>
          <p:nvPr/>
        </p:nvSpPr>
        <p:spPr bwMode="auto">
          <a:xfrm>
            <a:off x="1214438" y="1581707"/>
            <a:ext cx="20614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C0066"/>
                </a:solidFill>
                <a:effectLst/>
                <a:latin typeface="Times New Roman" pitchFamily="18" charset="0"/>
                <a:ea typeface="Times New Roman" pitchFamily="18" charset="0"/>
                <a:cs typeface="Times New Roman" pitchFamily="18" charset="0"/>
              </a:rPr>
              <a:t>Single</a:t>
            </a:r>
            <a:r>
              <a:rPr kumimoji="0" lang="en-US" sz="1400" b="1" i="0" u="none" strike="noStrike" cap="none" normalizeH="0" baseline="0" dirty="0" smtClean="0">
                <a:ln>
                  <a:noFill/>
                </a:ln>
                <a:solidFill>
                  <a:srgbClr val="CC0066"/>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CC0066"/>
                </a:solidFill>
                <a:effectLst/>
                <a:latin typeface="Times New Roman" pitchFamily="18" charset="0"/>
                <a:ea typeface="Times New Roman" pitchFamily="18" charset="0"/>
                <a:cs typeface="Times New Roman" pitchFamily="18" charset="0"/>
              </a:rPr>
              <a:t>words</a:t>
            </a:r>
            <a:endParaRPr kumimoji="0" lang="ru-RU" sz="2400" b="0" i="0" u="none" strike="noStrike" cap="none" normalizeH="0" baseline="0" dirty="0" smtClean="0">
              <a:ln>
                <a:noFill/>
              </a:ln>
              <a:solidFill>
                <a:srgbClr val="CC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21704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22225600"/>
              </p:ext>
            </p:extLst>
          </p:nvPr>
        </p:nvGraphicFramePr>
        <p:xfrm>
          <a:off x="1115616" y="1484784"/>
          <a:ext cx="7029652" cy="2664296"/>
        </p:xfrm>
        <a:graphic>
          <a:graphicData uri="http://schemas.openxmlformats.org/drawingml/2006/table">
            <a:tbl>
              <a:tblPr firstRow="1" firstCol="1" lastRow="1" lastCol="1" bandRow="1" bandCol="1"/>
              <a:tblGrid>
                <a:gridCol w="2342742"/>
                <a:gridCol w="2343455"/>
                <a:gridCol w="2343455"/>
              </a:tblGrid>
              <a:tr h="285159">
                <a:tc>
                  <a:txBody>
                    <a:bodyPr/>
                    <a:lstStyle/>
                    <a:p>
                      <a:pPr algn="just">
                        <a:spcAft>
                          <a:spcPts val="0"/>
                        </a:spcAft>
                      </a:pPr>
                      <a:endParaRPr lang="ru-RU" sz="1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endParaRPr lang="ru-RU" sz="1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endParaRPr lang="ru-RU" sz="1400" i="1" dirty="0">
                        <a:effectLst/>
                        <a:latin typeface="Times New Roman"/>
                        <a:ea typeface="Times New Roman"/>
                      </a:endParaRPr>
                    </a:p>
                  </a:txBody>
                  <a:tcPr marL="68580" marR="68580" marT="0" marB="0">
                    <a:lnL>
                      <a:noFill/>
                    </a:lnL>
                    <a:lnR>
                      <a:noFill/>
                    </a:lnR>
                    <a:lnT>
                      <a:noFill/>
                    </a:lnT>
                    <a:lnB>
                      <a:noFill/>
                    </a:lnB>
                  </a:tcPr>
                </a:tc>
              </a:tr>
              <a:tr h="793046">
                <a:tc>
                  <a:txBody>
                    <a:bodyPr/>
                    <a:lstStyle/>
                    <a:p>
                      <a:pPr algn="just">
                        <a:spcAft>
                          <a:spcPts val="0"/>
                        </a:spcAft>
                      </a:pPr>
                      <a:r>
                        <a:rPr lang="en-US" sz="2400" b="1" i="0" dirty="0">
                          <a:solidFill>
                            <a:srgbClr val="CC0066"/>
                          </a:solidFill>
                          <a:effectLst/>
                          <a:latin typeface="Times New Roman"/>
                          <a:ea typeface="Times New Roman"/>
                        </a:rPr>
                        <a:t>Groups of words</a:t>
                      </a:r>
                      <a:endParaRPr lang="ru-RU" sz="2400" i="1" dirty="0">
                        <a:solidFill>
                          <a:srgbClr val="CC0066"/>
                        </a:solidFill>
                        <a:effectLst/>
                        <a:latin typeface="Times New Roman"/>
                        <a:ea typeface="Times New Roman"/>
                      </a:endParaRPr>
                    </a:p>
                    <a:p>
                      <a:pPr algn="just">
                        <a:spcAft>
                          <a:spcPts val="0"/>
                        </a:spcAft>
                      </a:pPr>
                      <a:r>
                        <a:rPr lang="en-US" sz="2400" b="1" i="0" dirty="0">
                          <a:effectLst/>
                          <a:latin typeface="Times New Roman"/>
                          <a:ea typeface="Times New Roman"/>
                        </a:rPr>
                        <a:t> </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a:effectLst/>
                          <a:latin typeface="Times New Roman"/>
                          <a:ea typeface="Times New Roman"/>
                        </a:rPr>
                        <a:t> </a:t>
                      </a:r>
                      <a:endParaRPr lang="ru-RU" sz="2400" i="1">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a:effectLst/>
                          <a:latin typeface="Times New Roman"/>
                          <a:ea typeface="Times New Roman"/>
                        </a:rPr>
                        <a:t> </a:t>
                      </a:r>
                      <a:endParaRPr lang="ru-RU" sz="2400" i="1">
                        <a:effectLst/>
                        <a:latin typeface="Times New Roman"/>
                        <a:ea typeface="Times New Roman"/>
                      </a:endParaRPr>
                    </a:p>
                  </a:txBody>
                  <a:tcPr marL="68580" marR="68580" marT="0" marB="0">
                    <a:lnL>
                      <a:noFill/>
                    </a:lnL>
                    <a:lnR>
                      <a:noFill/>
                    </a:lnR>
                    <a:lnT>
                      <a:noFill/>
                    </a:lnT>
                    <a:lnB>
                      <a:noFill/>
                    </a:lnB>
                  </a:tcPr>
                </a:tc>
              </a:tr>
              <a:tr h="1586091">
                <a:tc>
                  <a:txBody>
                    <a:bodyPr/>
                    <a:lstStyle/>
                    <a:p>
                      <a:pPr algn="just">
                        <a:spcAft>
                          <a:spcPts val="0"/>
                        </a:spcAft>
                      </a:pPr>
                      <a:r>
                        <a:rPr lang="en-US" sz="2400" i="1" dirty="0">
                          <a:effectLst/>
                          <a:latin typeface="Times New Roman"/>
                          <a:ea typeface="Times New Roman"/>
                        </a:rPr>
                        <a:t>at first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at last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 to repeat</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 in effect</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1" dirty="0">
                          <a:effectLst/>
                          <a:latin typeface="Times New Roman"/>
                          <a:ea typeface="Times New Roman"/>
                        </a:rPr>
                        <a:t>that is</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in summary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in conclusion</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another </a:t>
                      </a:r>
                      <a:r>
                        <a:rPr lang="en-US" sz="2400" i="1" dirty="0" smtClean="0">
                          <a:effectLst/>
                          <a:latin typeface="Times New Roman"/>
                          <a:ea typeface="Times New Roman"/>
                        </a:rPr>
                        <a:t>reason        </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1" dirty="0">
                          <a:effectLst/>
                          <a:latin typeface="Times New Roman"/>
                          <a:ea typeface="Times New Roman"/>
                        </a:rPr>
                        <a:t>in other words</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on the contrary</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for example</a:t>
                      </a:r>
                      <a:endParaRPr lang="ru-RU" sz="2400" i="1" dirty="0">
                        <a:effectLst/>
                        <a:latin typeface="Times New Roman"/>
                        <a:ea typeface="Times New Roman"/>
                      </a:endParaRPr>
                    </a:p>
                    <a:p>
                      <a:pPr algn="just">
                        <a:spcAft>
                          <a:spcPts val="0"/>
                        </a:spcAft>
                      </a:pPr>
                      <a:r>
                        <a:rPr lang="en-US" sz="2400" i="1" dirty="0">
                          <a:effectLst/>
                          <a:latin typeface="Times New Roman"/>
                          <a:ea typeface="Times New Roman"/>
                        </a:rPr>
                        <a:t>now let us turn to</a:t>
                      </a:r>
                      <a:endParaRPr lang="ru-RU" sz="2400" i="1" dirty="0">
                        <a:effectLst/>
                        <a:latin typeface="Times New Roman"/>
                        <a:ea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3865802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37165979"/>
              </p:ext>
            </p:extLst>
          </p:nvPr>
        </p:nvGraphicFramePr>
        <p:xfrm>
          <a:off x="611560" y="692696"/>
          <a:ext cx="8136904" cy="5791200"/>
        </p:xfrm>
        <a:graphic>
          <a:graphicData uri="http://schemas.openxmlformats.org/drawingml/2006/table">
            <a:tbl>
              <a:tblPr firstRow="1" firstCol="1" lastRow="1" lastCol="1" bandRow="1" bandCol="1"/>
              <a:tblGrid>
                <a:gridCol w="4068452"/>
                <a:gridCol w="4068452"/>
              </a:tblGrid>
              <a:tr h="274634">
                <a:tc>
                  <a:txBody>
                    <a:bodyPr/>
                    <a:lstStyle/>
                    <a:p>
                      <a:pPr algn="just">
                        <a:spcAft>
                          <a:spcPts val="0"/>
                        </a:spcAft>
                      </a:pPr>
                      <a:r>
                        <a:rPr lang="en-US" sz="2000" i="0" dirty="0" smtClean="0">
                          <a:solidFill>
                            <a:srgbClr val="00B0F0"/>
                          </a:solidFill>
                          <a:effectLst/>
                          <a:latin typeface="Times New Roman"/>
                          <a:ea typeface="Times New Roman"/>
                        </a:rPr>
                        <a:t>Without </a:t>
                      </a:r>
                      <a:r>
                        <a:rPr lang="en-US" sz="2000" i="0" dirty="0">
                          <a:solidFill>
                            <a:srgbClr val="00B0F0"/>
                          </a:solidFill>
                          <a:effectLst/>
                          <a:latin typeface="Times New Roman"/>
                          <a:ea typeface="Times New Roman"/>
                        </a:rPr>
                        <a:t>transitional expressions</a:t>
                      </a:r>
                      <a:endParaRPr lang="ru-RU" sz="2000" i="0" dirty="0">
                        <a:solidFill>
                          <a:srgbClr val="00B0F0"/>
                        </a:solidFill>
                        <a:effectLst/>
                        <a:latin typeface="Times New Roman"/>
                        <a:ea typeface="Times New Roman"/>
                      </a:endParaRPr>
                    </a:p>
                  </a:txBody>
                  <a:tcPr marL="62054" marR="62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i="0" smtClean="0">
                          <a:solidFill>
                            <a:srgbClr val="00B0F0"/>
                          </a:solidFill>
                          <a:effectLst/>
                          <a:latin typeface="Times New Roman"/>
                          <a:ea typeface="Times New Roman"/>
                        </a:rPr>
                        <a:t>With </a:t>
                      </a:r>
                      <a:r>
                        <a:rPr lang="en-US" sz="2000" i="0" dirty="0">
                          <a:solidFill>
                            <a:srgbClr val="00B0F0"/>
                          </a:solidFill>
                          <a:effectLst/>
                          <a:latin typeface="Times New Roman"/>
                          <a:ea typeface="Times New Roman"/>
                        </a:rPr>
                        <a:t>transitional expressions</a:t>
                      </a:r>
                      <a:endParaRPr lang="ru-RU" sz="2000" i="0" dirty="0">
                        <a:solidFill>
                          <a:srgbClr val="00B0F0"/>
                        </a:solidFill>
                        <a:effectLst/>
                        <a:latin typeface="Times New Roman"/>
                        <a:ea typeface="Times New Roman"/>
                      </a:endParaRPr>
                    </a:p>
                  </a:txBody>
                  <a:tcPr marL="62054" marR="62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413">
                <a:tc>
                  <a:txBody>
                    <a:bodyPr/>
                    <a:lstStyle/>
                    <a:p>
                      <a:pPr algn="just">
                        <a:spcAft>
                          <a:spcPts val="0"/>
                        </a:spcAft>
                      </a:pPr>
                      <a:r>
                        <a:rPr lang="en-US" sz="2000" i="1" dirty="0">
                          <a:effectLst/>
                          <a:latin typeface="Times New Roman"/>
                          <a:ea typeface="Times New Roman"/>
                        </a:rPr>
                        <a:t>There are reasons why I like to fish.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I enjoy the pull of a four-pound bass at the other end of the line.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My enjoyment increases if the fish is in the deep waters of the lake. I don’t like him close to shore among the weeds.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The hope of catching a big one lures me to the less-known pools and the cool waters beneath some underwater rocky ledge.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I like to have a well-oiled and smooth-running motor to drive my boat from spot to spot on the open lake.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I like the quiet under the open sky away from the weekend campers and two-week vacationers. </a:t>
                      </a:r>
                      <a:endParaRPr lang="ru-RU" sz="2000" i="1" dirty="0">
                        <a:effectLst/>
                        <a:latin typeface="Times New Roman"/>
                        <a:ea typeface="Times New Roman"/>
                      </a:endParaRPr>
                    </a:p>
                    <a:p>
                      <a:pPr algn="just">
                        <a:spcAft>
                          <a:spcPts val="0"/>
                        </a:spcAft>
                      </a:pPr>
                      <a:r>
                        <a:rPr lang="en-US" sz="2000" i="1" dirty="0">
                          <a:effectLst/>
                          <a:latin typeface="Times New Roman"/>
                          <a:ea typeface="Times New Roman"/>
                        </a:rPr>
                        <a:t>I prefer the last reason.</a:t>
                      </a:r>
                      <a:endParaRPr lang="ru-RU" sz="2000" i="1" dirty="0">
                        <a:effectLst/>
                        <a:latin typeface="Times New Roman"/>
                        <a:ea typeface="Times New Roman"/>
                      </a:endParaRPr>
                    </a:p>
                  </a:txBody>
                  <a:tcPr marL="62054" marR="62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i="1" dirty="0">
                          <a:effectLst/>
                          <a:latin typeface="Times New Roman"/>
                          <a:ea typeface="Times New Roman"/>
                        </a:rPr>
                        <a:t>There are reasons why I like to fish. </a:t>
                      </a:r>
                      <a:r>
                        <a:rPr lang="en-US" sz="2000" b="1" i="1" dirty="0">
                          <a:solidFill>
                            <a:srgbClr val="CC0066"/>
                          </a:solidFill>
                          <a:effectLst/>
                          <a:latin typeface="Times New Roman"/>
                          <a:ea typeface="Times New Roman"/>
                        </a:rPr>
                        <a:t>First</a:t>
                      </a:r>
                      <a:r>
                        <a:rPr lang="en-US" sz="2000" i="1" dirty="0">
                          <a:solidFill>
                            <a:srgbClr val="CC0066"/>
                          </a:solidFill>
                          <a:effectLst/>
                          <a:latin typeface="Times New Roman"/>
                          <a:ea typeface="Times New Roman"/>
                        </a:rPr>
                        <a:t>, </a:t>
                      </a:r>
                      <a:r>
                        <a:rPr lang="en-US" sz="2000" i="1" dirty="0">
                          <a:effectLst/>
                          <a:latin typeface="Times New Roman"/>
                          <a:ea typeface="Times New Roman"/>
                        </a:rPr>
                        <a:t>I enjoy the pull of a four-pound bass at the other end of the line. </a:t>
                      </a:r>
                      <a:r>
                        <a:rPr lang="en-US" sz="2000" b="1" i="1" dirty="0">
                          <a:solidFill>
                            <a:srgbClr val="CC0066"/>
                          </a:solidFill>
                          <a:effectLst/>
                          <a:latin typeface="Times New Roman"/>
                          <a:ea typeface="Times New Roman"/>
                        </a:rPr>
                        <a:t>Moreover</a:t>
                      </a:r>
                      <a:r>
                        <a:rPr lang="en-US" sz="2000" i="1" dirty="0">
                          <a:solidFill>
                            <a:srgbClr val="CC0066"/>
                          </a:solidFill>
                          <a:effectLst/>
                          <a:latin typeface="Times New Roman"/>
                          <a:ea typeface="Times New Roman"/>
                        </a:rPr>
                        <a:t>, </a:t>
                      </a:r>
                      <a:r>
                        <a:rPr lang="en-US" sz="2000" i="1" dirty="0">
                          <a:effectLst/>
                          <a:latin typeface="Times New Roman"/>
                          <a:ea typeface="Times New Roman"/>
                        </a:rPr>
                        <a:t>my enjoyment increases if the fish is in the deep waters of the lake, </a:t>
                      </a:r>
                      <a:r>
                        <a:rPr lang="en-US" sz="2000" b="1" i="1" dirty="0">
                          <a:solidFill>
                            <a:srgbClr val="CC0066"/>
                          </a:solidFill>
                          <a:effectLst/>
                          <a:latin typeface="Times New Roman"/>
                          <a:ea typeface="Times New Roman"/>
                        </a:rPr>
                        <a:t>rather than</a:t>
                      </a:r>
                      <a:r>
                        <a:rPr lang="en-US" sz="2000" i="1" dirty="0">
                          <a:solidFill>
                            <a:srgbClr val="CC0066"/>
                          </a:solidFill>
                          <a:effectLst/>
                          <a:latin typeface="Times New Roman"/>
                          <a:ea typeface="Times New Roman"/>
                        </a:rPr>
                        <a:t> </a:t>
                      </a:r>
                      <a:r>
                        <a:rPr lang="en-US" sz="2000" i="1" dirty="0">
                          <a:effectLst/>
                          <a:latin typeface="Times New Roman"/>
                          <a:ea typeface="Times New Roman"/>
                        </a:rPr>
                        <a:t>close to shore among the weeds</a:t>
                      </a:r>
                      <a:r>
                        <a:rPr lang="en-US" sz="2000" i="1" dirty="0">
                          <a:solidFill>
                            <a:srgbClr val="CC0066"/>
                          </a:solidFill>
                          <a:effectLst/>
                          <a:latin typeface="Times New Roman"/>
                          <a:ea typeface="Times New Roman"/>
                        </a:rPr>
                        <a:t>. </a:t>
                      </a:r>
                      <a:r>
                        <a:rPr lang="en-US" sz="2000" b="1" i="1" dirty="0">
                          <a:solidFill>
                            <a:srgbClr val="CC0066"/>
                          </a:solidFill>
                          <a:effectLst/>
                          <a:latin typeface="Times New Roman"/>
                          <a:ea typeface="Times New Roman"/>
                        </a:rPr>
                        <a:t>Second</a:t>
                      </a:r>
                      <a:r>
                        <a:rPr lang="en-US" sz="2000" i="1" dirty="0">
                          <a:solidFill>
                            <a:srgbClr val="CC0066"/>
                          </a:solidFill>
                          <a:effectLst/>
                          <a:latin typeface="Times New Roman"/>
                          <a:ea typeface="Times New Roman"/>
                        </a:rPr>
                        <a:t>, </a:t>
                      </a:r>
                      <a:r>
                        <a:rPr lang="en-US" sz="2000" i="1" dirty="0">
                          <a:effectLst/>
                          <a:latin typeface="Times New Roman"/>
                          <a:ea typeface="Times New Roman"/>
                        </a:rPr>
                        <a:t>the hope of catching a big one lures me to the less-known pools and the cool waters beneath some underwater rocky ledge. </a:t>
                      </a:r>
                      <a:endParaRPr lang="ru-RU" sz="2000" i="1" dirty="0">
                        <a:effectLst/>
                        <a:latin typeface="Times New Roman"/>
                        <a:ea typeface="Times New Roman"/>
                      </a:endParaRPr>
                    </a:p>
                    <a:p>
                      <a:pPr algn="just">
                        <a:spcAft>
                          <a:spcPts val="0"/>
                        </a:spcAft>
                      </a:pPr>
                      <a:r>
                        <a:rPr lang="en-US" sz="2000" b="1" i="1" dirty="0">
                          <a:solidFill>
                            <a:srgbClr val="CC0066"/>
                          </a:solidFill>
                          <a:effectLst/>
                          <a:latin typeface="Times New Roman"/>
                          <a:ea typeface="Times New Roman"/>
                        </a:rPr>
                        <a:t>Still,</a:t>
                      </a:r>
                      <a:r>
                        <a:rPr lang="en-US" sz="2000" i="1" dirty="0">
                          <a:solidFill>
                            <a:srgbClr val="CC0066"/>
                          </a:solidFill>
                          <a:effectLst/>
                          <a:latin typeface="Times New Roman"/>
                          <a:ea typeface="Times New Roman"/>
                        </a:rPr>
                        <a:t> </a:t>
                      </a:r>
                      <a:r>
                        <a:rPr lang="en-US" sz="2000" i="1" dirty="0">
                          <a:effectLst/>
                          <a:latin typeface="Times New Roman"/>
                          <a:ea typeface="Times New Roman"/>
                        </a:rPr>
                        <a:t>I like to have a well-oiled and smooth-running motor to drive my boat from spot to spot on the open lake. </a:t>
                      </a:r>
                      <a:r>
                        <a:rPr lang="en-US" sz="2000" b="1" i="1" dirty="0">
                          <a:solidFill>
                            <a:srgbClr val="CC0066"/>
                          </a:solidFill>
                          <a:effectLst/>
                          <a:latin typeface="Times New Roman"/>
                          <a:ea typeface="Times New Roman"/>
                        </a:rPr>
                        <a:t>Finally</a:t>
                      </a:r>
                      <a:r>
                        <a:rPr lang="en-US" sz="2000" i="1" dirty="0">
                          <a:solidFill>
                            <a:srgbClr val="CC0066"/>
                          </a:solidFill>
                          <a:effectLst/>
                          <a:latin typeface="Times New Roman"/>
                          <a:ea typeface="Times New Roman"/>
                        </a:rPr>
                        <a:t>, </a:t>
                      </a:r>
                      <a:r>
                        <a:rPr lang="en-US" sz="2000" i="1" dirty="0">
                          <a:effectLst/>
                          <a:latin typeface="Times New Roman"/>
                          <a:ea typeface="Times New Roman"/>
                        </a:rPr>
                        <a:t>I like the quiet under the open sky away from the weekend campers and two-week vacationers. </a:t>
                      </a:r>
                      <a:endParaRPr lang="ru-RU" sz="2000" i="1" dirty="0">
                        <a:effectLst/>
                        <a:latin typeface="Times New Roman"/>
                        <a:ea typeface="Times New Roman"/>
                      </a:endParaRPr>
                    </a:p>
                    <a:p>
                      <a:pPr algn="just">
                        <a:spcAft>
                          <a:spcPts val="0"/>
                        </a:spcAft>
                      </a:pPr>
                      <a:r>
                        <a:rPr lang="en-US" sz="2000" b="1" i="1" dirty="0">
                          <a:solidFill>
                            <a:srgbClr val="CC0066"/>
                          </a:solidFill>
                          <a:effectLst/>
                          <a:latin typeface="Times New Roman"/>
                          <a:ea typeface="Times New Roman"/>
                        </a:rPr>
                        <a:t>Of the three reasons</a:t>
                      </a:r>
                      <a:r>
                        <a:rPr lang="en-US" sz="2000" i="1" dirty="0">
                          <a:effectLst/>
                          <a:latin typeface="Times New Roman"/>
                          <a:ea typeface="Times New Roman"/>
                        </a:rPr>
                        <a:t>, I prefer the last reason.</a:t>
                      </a:r>
                      <a:endParaRPr lang="ru-RU" sz="2000" i="1" dirty="0">
                        <a:effectLst/>
                        <a:latin typeface="Times New Roman"/>
                        <a:ea typeface="Times New Roman"/>
                      </a:endParaRPr>
                    </a:p>
                  </a:txBody>
                  <a:tcPr marL="62054" marR="62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4565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1484784"/>
            <a:ext cx="7200800" cy="1938992"/>
          </a:xfrm>
          <a:prstGeom prst="rect">
            <a:avLst/>
          </a:prstGeom>
        </p:spPr>
        <p:txBody>
          <a:bodyPr wrap="square">
            <a:spAutoFit/>
          </a:bodyPr>
          <a:lstStyle/>
          <a:p>
            <a:pPr algn="just">
              <a:spcAft>
                <a:spcPts val="0"/>
              </a:spcAft>
            </a:pPr>
            <a:r>
              <a:rPr lang="en-US" sz="2400" dirty="0">
                <a:latin typeface="Times New Roman"/>
                <a:ea typeface="Times New Roman"/>
              </a:rPr>
              <a:t> The writer can also use a different type of transitional expression: </a:t>
            </a:r>
            <a:r>
              <a:rPr lang="en-US" sz="2400" dirty="0">
                <a:solidFill>
                  <a:schemeClr val="accent6">
                    <a:lumMod val="75000"/>
                  </a:schemeClr>
                </a:solidFill>
                <a:latin typeface="Times New Roman"/>
                <a:ea typeface="Times New Roman"/>
              </a:rPr>
              <a:t>numerical</a:t>
            </a:r>
            <a:r>
              <a:rPr lang="en-US" sz="2400" dirty="0">
                <a:latin typeface="Times New Roman"/>
                <a:ea typeface="Times New Roman"/>
              </a:rPr>
              <a:t> </a:t>
            </a:r>
            <a:r>
              <a:rPr lang="ru-RU" sz="2400" i="1" dirty="0">
                <a:solidFill>
                  <a:srgbClr val="000000"/>
                </a:solidFill>
                <a:latin typeface="Times New Roman"/>
                <a:ea typeface="Times New Roman"/>
              </a:rPr>
              <a:t>{(1), (2)…}</a:t>
            </a:r>
            <a:endParaRPr lang="en-US" sz="2400" i="1" dirty="0">
              <a:solidFill>
                <a:srgbClr val="000000"/>
              </a:solidFill>
              <a:latin typeface="Times New Roman"/>
              <a:ea typeface="Times New Roman"/>
            </a:endParaRPr>
          </a:p>
          <a:p>
            <a:r>
              <a:rPr lang="ru-RU" sz="2400" i="1" dirty="0">
                <a:solidFill>
                  <a:srgbClr val="000000"/>
                </a:solidFill>
                <a:latin typeface="Times New Roman"/>
                <a:ea typeface="Times New Roman"/>
              </a:rPr>
              <a:t> </a:t>
            </a:r>
            <a:r>
              <a:rPr lang="ru-RU" sz="2400" i="1" dirty="0" err="1">
                <a:solidFill>
                  <a:srgbClr val="CC0066"/>
                </a:solidFill>
                <a:latin typeface="Times New Roman"/>
                <a:ea typeface="Times New Roman"/>
              </a:rPr>
              <a:t>and</a:t>
            </a:r>
            <a:r>
              <a:rPr lang="ru-RU" sz="2400" i="1" dirty="0">
                <a:solidFill>
                  <a:srgbClr val="CC0066"/>
                </a:solidFill>
                <a:latin typeface="Times New Roman"/>
                <a:ea typeface="Times New Roman"/>
              </a:rPr>
              <a:t> </a:t>
            </a:r>
            <a:r>
              <a:rPr lang="en-US" sz="2400" i="1" dirty="0">
                <a:solidFill>
                  <a:srgbClr val="CC0066"/>
                </a:solidFill>
                <a:latin typeface="Times New Roman"/>
                <a:ea typeface="Times New Roman"/>
              </a:rPr>
              <a:t> </a:t>
            </a:r>
            <a:r>
              <a:rPr lang="ru-RU" sz="2400" i="1" dirty="0" err="1">
                <a:solidFill>
                  <a:srgbClr val="CC0066"/>
                </a:solidFill>
                <a:latin typeface="Times New Roman"/>
                <a:ea typeface="Times New Roman"/>
              </a:rPr>
              <a:t>alphabetical</a:t>
            </a:r>
            <a:r>
              <a:rPr lang="ru-RU" sz="2400" i="1" dirty="0">
                <a:solidFill>
                  <a:srgbClr val="CC0066"/>
                </a:solidFill>
                <a:latin typeface="Times New Roman"/>
                <a:ea typeface="Times New Roman"/>
              </a:rPr>
              <a:t> </a:t>
            </a:r>
            <a:r>
              <a:rPr lang="ru-RU" sz="2400" i="1" dirty="0" err="1">
                <a:solidFill>
                  <a:srgbClr val="CC0066"/>
                </a:solidFill>
                <a:latin typeface="Times New Roman"/>
                <a:ea typeface="Times New Roman"/>
              </a:rPr>
              <a:t>symbols</a:t>
            </a:r>
            <a:r>
              <a:rPr lang="en-US" sz="2400" i="1" dirty="0">
                <a:solidFill>
                  <a:srgbClr val="CC0066"/>
                </a:solidFill>
                <a:latin typeface="Times New Roman"/>
                <a:ea typeface="Times New Roman"/>
              </a:rPr>
              <a:t> </a:t>
            </a:r>
            <a:r>
              <a:rPr lang="ru-RU" sz="2400" i="1" dirty="0">
                <a:solidFill>
                  <a:srgbClr val="CC0066"/>
                </a:solidFill>
                <a:latin typeface="Times New Roman"/>
                <a:ea typeface="Times New Roman"/>
              </a:rPr>
              <a:t> </a:t>
            </a:r>
            <a:r>
              <a:rPr lang="ru-RU" sz="2400" i="1" dirty="0">
                <a:solidFill>
                  <a:srgbClr val="000000"/>
                </a:solidFill>
                <a:latin typeface="Times New Roman"/>
                <a:ea typeface="Times New Roman"/>
              </a:rPr>
              <a:t>{(a), (b)…}. </a:t>
            </a:r>
            <a:endParaRPr lang="en-US" sz="2400" i="1" dirty="0" smtClean="0">
              <a:solidFill>
                <a:srgbClr val="000000"/>
              </a:solidFill>
              <a:latin typeface="Times New Roman"/>
              <a:ea typeface="Times New Roman"/>
            </a:endParaRPr>
          </a:p>
          <a:p>
            <a:endParaRPr lang="en-US" sz="2400" i="1" dirty="0">
              <a:solidFill>
                <a:srgbClr val="000000"/>
              </a:solidFill>
              <a:latin typeface="Times New Roman"/>
            </a:endParaRPr>
          </a:p>
          <a:p>
            <a:pPr algn="just">
              <a:spcAft>
                <a:spcPts val="0"/>
              </a:spcAft>
            </a:pPr>
            <a:endParaRPr lang="ru-RU" sz="2400" dirty="0"/>
          </a:p>
        </p:txBody>
      </p:sp>
    </p:spTree>
    <p:extLst>
      <p:ext uri="{BB962C8B-B14F-4D97-AF65-F5344CB8AC3E}">
        <p14:creationId xmlns:p14="http://schemas.microsoft.com/office/powerpoint/2010/main" val="79941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89844"/>
            <a:ext cx="7776864" cy="4493538"/>
          </a:xfrm>
          <a:prstGeom prst="rect">
            <a:avLst/>
          </a:prstGeom>
        </p:spPr>
        <p:txBody>
          <a:bodyPr wrap="square">
            <a:spAutoFit/>
          </a:bodyPr>
          <a:lstStyle/>
          <a:p>
            <a:pPr algn="just">
              <a:spcAft>
                <a:spcPts val="0"/>
              </a:spcAft>
            </a:pPr>
            <a:r>
              <a:rPr lang="en-US" dirty="0">
                <a:latin typeface="Times New Roman"/>
                <a:ea typeface="Times New Roman"/>
              </a:rPr>
              <a:t> </a:t>
            </a:r>
            <a:r>
              <a:rPr lang="en-US" sz="2200" dirty="0">
                <a:latin typeface="Times New Roman"/>
                <a:ea typeface="Times New Roman"/>
              </a:rPr>
              <a:t>(1) a </a:t>
            </a:r>
            <a:r>
              <a:rPr lang="en-US" sz="2200" dirty="0">
                <a:solidFill>
                  <a:srgbClr val="FF0000"/>
                </a:solidFill>
                <a:latin typeface="Times New Roman"/>
                <a:ea typeface="Times New Roman"/>
              </a:rPr>
              <a:t>topic sentence </a:t>
            </a:r>
            <a:r>
              <a:rPr lang="en-US" sz="2200" dirty="0">
                <a:latin typeface="Times New Roman"/>
                <a:ea typeface="Times New Roman"/>
              </a:rPr>
              <a:t>with a definite controlling idea,</a:t>
            </a:r>
            <a:endParaRPr lang="ru-RU" sz="2200" i="1" dirty="0">
              <a:latin typeface="Times New Roman"/>
              <a:ea typeface="Times New Roman"/>
            </a:endParaRPr>
          </a:p>
          <a:p>
            <a:pPr algn="just">
              <a:spcAft>
                <a:spcPts val="0"/>
              </a:spcAft>
            </a:pPr>
            <a:r>
              <a:rPr lang="en-US" sz="2200" dirty="0">
                <a:latin typeface="Times New Roman"/>
                <a:ea typeface="Times New Roman"/>
              </a:rPr>
              <a:t> (2) a constant checking of sentences with the controlling idea in order to maintain </a:t>
            </a:r>
            <a:r>
              <a:rPr lang="en-US" sz="2200" dirty="0">
                <a:solidFill>
                  <a:srgbClr val="FF0000"/>
                </a:solidFill>
                <a:latin typeface="Times New Roman"/>
                <a:ea typeface="Times New Roman"/>
              </a:rPr>
              <a:t>unity</a:t>
            </a:r>
            <a:r>
              <a:rPr lang="en-US" sz="2200" dirty="0">
                <a:latin typeface="Times New Roman"/>
                <a:ea typeface="Times New Roman"/>
              </a:rPr>
              <a:t>,</a:t>
            </a:r>
            <a:endParaRPr lang="ru-RU" sz="2200" i="1" dirty="0">
              <a:latin typeface="Times New Roman"/>
              <a:ea typeface="Times New Roman"/>
            </a:endParaRPr>
          </a:p>
          <a:p>
            <a:pPr algn="just">
              <a:spcAft>
                <a:spcPts val="0"/>
              </a:spcAft>
            </a:pPr>
            <a:r>
              <a:rPr lang="en-US" sz="2200" dirty="0">
                <a:latin typeface="Times New Roman"/>
                <a:ea typeface="Times New Roman"/>
              </a:rPr>
              <a:t> (3) an appropriate choice of </a:t>
            </a:r>
            <a:r>
              <a:rPr lang="en-US" sz="2200" dirty="0">
                <a:solidFill>
                  <a:srgbClr val="FF0000"/>
                </a:solidFill>
                <a:latin typeface="Times New Roman"/>
                <a:ea typeface="Times New Roman"/>
              </a:rPr>
              <a:t>basic materials</a:t>
            </a:r>
            <a:r>
              <a:rPr lang="en-US" sz="2200" dirty="0">
                <a:latin typeface="Times New Roman"/>
                <a:ea typeface="Times New Roman"/>
              </a:rPr>
              <a:t>, such as detail, reason, and illustration or example, </a:t>
            </a:r>
            <a:endParaRPr lang="ru-RU" sz="2200" i="1" dirty="0">
              <a:latin typeface="Times New Roman"/>
              <a:ea typeface="Times New Roman"/>
            </a:endParaRPr>
          </a:p>
          <a:p>
            <a:pPr algn="just">
              <a:spcAft>
                <a:spcPts val="0"/>
              </a:spcAft>
            </a:pPr>
            <a:r>
              <a:rPr lang="en-US" sz="2200" dirty="0">
                <a:latin typeface="Times New Roman"/>
                <a:ea typeface="Times New Roman"/>
              </a:rPr>
              <a:t>(4) a careful use of proper </a:t>
            </a:r>
            <a:r>
              <a:rPr lang="en-US" sz="2200" dirty="0">
                <a:solidFill>
                  <a:srgbClr val="FF0000"/>
                </a:solidFill>
                <a:latin typeface="Times New Roman"/>
                <a:ea typeface="Times New Roman"/>
              </a:rPr>
              <a:t>co-ordination and subordination within the sentences,</a:t>
            </a:r>
            <a:endParaRPr lang="ru-RU" sz="2200" i="1" dirty="0">
              <a:solidFill>
                <a:srgbClr val="FF0000"/>
              </a:solidFill>
              <a:latin typeface="Times New Roman"/>
              <a:ea typeface="Times New Roman"/>
            </a:endParaRPr>
          </a:p>
          <a:p>
            <a:pPr algn="just">
              <a:spcAft>
                <a:spcPts val="0"/>
              </a:spcAft>
            </a:pPr>
            <a:r>
              <a:rPr lang="en-US" sz="2200" dirty="0">
                <a:latin typeface="Times New Roman"/>
                <a:ea typeface="Times New Roman"/>
              </a:rPr>
              <a:t> (5) methods of achieving </a:t>
            </a:r>
            <a:r>
              <a:rPr lang="en-US" sz="2200" dirty="0">
                <a:solidFill>
                  <a:srgbClr val="FF0000"/>
                </a:solidFill>
                <a:latin typeface="Times New Roman"/>
                <a:ea typeface="Times New Roman"/>
              </a:rPr>
              <a:t>coherence</a:t>
            </a:r>
            <a:r>
              <a:rPr lang="en-US" sz="2200" dirty="0">
                <a:latin typeface="Times New Roman"/>
                <a:ea typeface="Times New Roman"/>
              </a:rPr>
              <a:t> within the paragraph  and within the sentences of the paragraph, </a:t>
            </a:r>
            <a:endParaRPr lang="ru-RU" sz="2200" i="1" dirty="0">
              <a:latin typeface="Times New Roman"/>
              <a:ea typeface="Times New Roman"/>
            </a:endParaRPr>
          </a:p>
          <a:p>
            <a:pPr algn="just">
              <a:spcAft>
                <a:spcPts val="0"/>
              </a:spcAft>
            </a:pPr>
            <a:r>
              <a:rPr lang="en-US" sz="2200" dirty="0">
                <a:latin typeface="Times New Roman"/>
                <a:ea typeface="Times New Roman"/>
              </a:rPr>
              <a:t> (6) selecting not only effective but also serviceable </a:t>
            </a:r>
            <a:r>
              <a:rPr lang="en-US" sz="2200" dirty="0">
                <a:solidFill>
                  <a:srgbClr val="FF0000"/>
                </a:solidFill>
                <a:latin typeface="Times New Roman"/>
                <a:ea typeface="Times New Roman"/>
              </a:rPr>
              <a:t>complex methods of paragraph development </a:t>
            </a:r>
            <a:r>
              <a:rPr lang="en-US" sz="2200" dirty="0">
                <a:latin typeface="Times New Roman"/>
                <a:ea typeface="Times New Roman"/>
              </a:rPr>
              <a:t>(definition, comparison, contrast, combination of comparison and contrast, analogy) when needed, for a particular paragraph idea.</a:t>
            </a:r>
            <a:endParaRPr lang="ru-RU" sz="2200" i="1" dirty="0">
              <a:effectLst/>
              <a:latin typeface="Times New Roman"/>
              <a:ea typeface="Times New Roman"/>
            </a:endParaRPr>
          </a:p>
        </p:txBody>
      </p:sp>
    </p:spTree>
    <p:extLst>
      <p:ext uri="{BB962C8B-B14F-4D97-AF65-F5344CB8AC3E}">
        <p14:creationId xmlns:p14="http://schemas.microsoft.com/office/powerpoint/2010/main" val="747560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08720"/>
            <a:ext cx="8208912" cy="3908762"/>
          </a:xfrm>
          <a:prstGeom prst="rect">
            <a:avLst/>
          </a:prstGeom>
        </p:spPr>
        <p:txBody>
          <a:bodyPr wrap="square">
            <a:spAutoFit/>
          </a:bodyPr>
          <a:lstStyle/>
          <a:p>
            <a:pPr lvl="0" algn="just"/>
            <a:r>
              <a:rPr lang="en-US" sz="2800" b="1" i="1" dirty="0">
                <a:solidFill>
                  <a:srgbClr val="FF0000"/>
                </a:solidFill>
                <a:latin typeface="Times New Roman"/>
                <a:ea typeface="Times New Roman"/>
              </a:rPr>
              <a:t>THE PARAGRAPH</a:t>
            </a:r>
            <a:r>
              <a:rPr lang="en-US" sz="2800" i="1" dirty="0">
                <a:solidFill>
                  <a:srgbClr val="000000"/>
                </a:solidFill>
                <a:latin typeface="Times New Roman"/>
                <a:ea typeface="Times New Roman"/>
              </a:rPr>
              <a:t>		           </a:t>
            </a:r>
            <a:r>
              <a:rPr lang="en-US" sz="2800" b="1" i="1" dirty="0">
                <a:solidFill>
                  <a:srgbClr val="CC0066"/>
                </a:solidFill>
                <a:latin typeface="Times New Roman"/>
                <a:ea typeface="Times New Roman"/>
              </a:rPr>
              <a:t>THE ESSAY</a:t>
            </a:r>
          </a:p>
          <a:p>
            <a:pPr lvl="0" algn="just"/>
            <a:endParaRPr lang="en-US" sz="2800" i="1" dirty="0">
              <a:solidFill>
                <a:srgbClr val="000000"/>
              </a:solidFill>
              <a:latin typeface="Times New Roman"/>
              <a:ea typeface="Times New Roman"/>
            </a:endParaRPr>
          </a:p>
          <a:p>
            <a:pPr lvl="0" algn="just"/>
            <a:endParaRPr lang="en-US" sz="2400" i="1" dirty="0">
              <a:solidFill>
                <a:srgbClr val="000000"/>
              </a:solidFill>
              <a:latin typeface="Times New Roman"/>
              <a:ea typeface="Times New Roman"/>
            </a:endParaRPr>
          </a:p>
          <a:p>
            <a:pPr lvl="0" algn="just"/>
            <a:r>
              <a:rPr lang="en-US" sz="2400" b="1" i="1" dirty="0">
                <a:solidFill>
                  <a:srgbClr val="FF0000"/>
                </a:solidFill>
                <a:latin typeface="Times New Roman"/>
                <a:ea typeface="Times New Roman"/>
              </a:rPr>
              <a:t>1 The topic sentence     </a:t>
            </a:r>
            <a:r>
              <a:rPr lang="en-US" sz="2400" b="1" i="1" dirty="0" smtClean="0">
                <a:solidFill>
                  <a:srgbClr val="FF0000"/>
                </a:solidFill>
                <a:latin typeface="Times New Roman"/>
                <a:ea typeface="Times New Roman"/>
              </a:rPr>
              <a:t>               </a:t>
            </a:r>
            <a:r>
              <a:rPr lang="en-US" sz="2400" b="1" i="1" dirty="0" smtClean="0">
                <a:solidFill>
                  <a:srgbClr val="CC0066"/>
                </a:solidFill>
                <a:latin typeface="Times New Roman"/>
                <a:ea typeface="Times New Roman"/>
              </a:rPr>
              <a:t>1</a:t>
            </a:r>
            <a:r>
              <a:rPr lang="en-US" sz="2400" b="1" i="1" dirty="0" smtClean="0">
                <a:solidFill>
                  <a:srgbClr val="FF0000"/>
                </a:solidFill>
                <a:latin typeface="Times New Roman"/>
                <a:ea typeface="Times New Roman"/>
              </a:rPr>
              <a:t> </a:t>
            </a:r>
            <a:r>
              <a:rPr lang="en-US" sz="2400" b="1" i="1" dirty="0" smtClean="0">
                <a:solidFill>
                  <a:srgbClr val="CC0066"/>
                </a:solidFill>
                <a:latin typeface="Times New Roman"/>
                <a:ea typeface="Times New Roman"/>
              </a:rPr>
              <a:t> </a:t>
            </a:r>
            <a:r>
              <a:rPr lang="en-US" sz="2400" b="1" i="1" dirty="0">
                <a:solidFill>
                  <a:srgbClr val="CC0066"/>
                </a:solidFill>
                <a:latin typeface="Times New Roman"/>
                <a:ea typeface="Times New Roman"/>
              </a:rPr>
              <a:t>The introductory Paragraph</a:t>
            </a:r>
          </a:p>
          <a:p>
            <a:pPr lvl="0" algn="just"/>
            <a:r>
              <a:rPr lang="en-US" sz="2400" b="1" i="1" dirty="0">
                <a:solidFill>
                  <a:srgbClr val="00B050"/>
                </a:solidFill>
                <a:latin typeface="Times New Roman"/>
                <a:ea typeface="Times New Roman"/>
              </a:rPr>
              <a:t>(Controlling idea)	 	       </a:t>
            </a:r>
            <a:r>
              <a:rPr lang="en-US" sz="2400" b="1" i="1" dirty="0" smtClean="0">
                <a:solidFill>
                  <a:srgbClr val="00B050"/>
                </a:solidFill>
                <a:latin typeface="Times New Roman"/>
                <a:ea typeface="Times New Roman"/>
              </a:rPr>
              <a:t>      </a:t>
            </a:r>
            <a:r>
              <a:rPr lang="en-US" sz="2400" b="1" i="1" dirty="0">
                <a:solidFill>
                  <a:srgbClr val="00B0F0"/>
                </a:solidFill>
                <a:latin typeface="Times New Roman"/>
                <a:ea typeface="Times New Roman"/>
              </a:rPr>
              <a:t>(Thesis Statement)</a:t>
            </a:r>
          </a:p>
          <a:p>
            <a:pPr lvl="0" algn="just"/>
            <a:r>
              <a:rPr lang="en-US" sz="2400" b="1" i="1" dirty="0">
                <a:solidFill>
                  <a:srgbClr val="00B050"/>
                </a:solidFill>
                <a:latin typeface="Times New Roman"/>
                <a:ea typeface="Times New Roman"/>
              </a:rPr>
              <a:t>	</a:t>
            </a:r>
            <a:endParaRPr lang="ru-RU" sz="2400" b="1" i="1" dirty="0">
              <a:solidFill>
                <a:srgbClr val="00B050"/>
              </a:solidFill>
              <a:latin typeface="Times New Roman"/>
              <a:ea typeface="Times New Roman"/>
            </a:endParaRPr>
          </a:p>
          <a:p>
            <a:pPr lvl="0" algn="just"/>
            <a:r>
              <a:rPr lang="en-US" sz="2400" b="1" i="1" dirty="0">
                <a:solidFill>
                  <a:srgbClr val="FF0000"/>
                </a:solidFill>
                <a:latin typeface="Times New Roman"/>
                <a:ea typeface="Times New Roman"/>
              </a:rPr>
              <a:t>2 The Body	</a:t>
            </a:r>
            <a:r>
              <a:rPr lang="en-US" sz="2400" b="1" i="1" dirty="0">
                <a:solidFill>
                  <a:srgbClr val="000000"/>
                </a:solidFill>
                <a:latin typeface="Times New Roman"/>
                <a:ea typeface="Times New Roman"/>
              </a:rPr>
              <a:t>		    </a:t>
            </a:r>
            <a:r>
              <a:rPr lang="en-US" sz="2400" b="1" i="1" dirty="0" smtClean="0">
                <a:solidFill>
                  <a:srgbClr val="000000"/>
                </a:solidFill>
                <a:latin typeface="Times New Roman"/>
                <a:ea typeface="Times New Roman"/>
              </a:rPr>
              <a:t> </a:t>
            </a:r>
            <a:r>
              <a:rPr lang="en-US" sz="2400" b="1" i="1" dirty="0" smtClean="0">
                <a:solidFill>
                  <a:srgbClr val="CC0066"/>
                </a:solidFill>
                <a:latin typeface="Times New Roman"/>
                <a:ea typeface="Times New Roman"/>
              </a:rPr>
              <a:t>2</a:t>
            </a:r>
            <a:r>
              <a:rPr lang="en-US" sz="2400" b="1" i="1" dirty="0" smtClean="0">
                <a:solidFill>
                  <a:srgbClr val="000000"/>
                </a:solidFill>
                <a:latin typeface="Times New Roman"/>
                <a:ea typeface="Times New Roman"/>
              </a:rPr>
              <a:t> </a:t>
            </a:r>
            <a:r>
              <a:rPr lang="en-US" sz="2400" b="1" i="1" dirty="0">
                <a:solidFill>
                  <a:srgbClr val="CC0066"/>
                </a:solidFill>
                <a:latin typeface="Times New Roman"/>
                <a:ea typeface="Times New Roman"/>
              </a:rPr>
              <a:t>The Body	</a:t>
            </a:r>
            <a:endParaRPr lang="ru-RU" sz="2400" b="1" i="1" dirty="0">
              <a:solidFill>
                <a:srgbClr val="CC0066"/>
              </a:solidFill>
              <a:latin typeface="Times New Roman"/>
              <a:ea typeface="Times New Roman"/>
            </a:endParaRPr>
          </a:p>
          <a:p>
            <a:pPr lvl="0" algn="just"/>
            <a:r>
              <a:rPr lang="en-US" sz="2400" b="1" i="1" dirty="0">
                <a:solidFill>
                  <a:srgbClr val="00B050"/>
                </a:solidFill>
                <a:latin typeface="Times New Roman"/>
                <a:ea typeface="Times New Roman"/>
              </a:rPr>
              <a:t>(Major and minor supports)</a:t>
            </a:r>
            <a:r>
              <a:rPr lang="en-US" sz="2400" b="1" i="1" dirty="0">
                <a:solidFill>
                  <a:srgbClr val="000000"/>
                </a:solidFill>
                <a:latin typeface="Times New Roman"/>
                <a:ea typeface="Times New Roman"/>
              </a:rPr>
              <a:t>	</a:t>
            </a:r>
            <a:r>
              <a:rPr lang="en-US" sz="2400" b="1" i="1" dirty="0" smtClean="0">
                <a:solidFill>
                  <a:srgbClr val="000000"/>
                </a:solidFill>
                <a:latin typeface="Times New Roman"/>
                <a:ea typeface="Times New Roman"/>
              </a:rPr>
              <a:t>             </a:t>
            </a:r>
            <a:r>
              <a:rPr lang="en-US" sz="2400" b="1" i="1" dirty="0" smtClean="0">
                <a:solidFill>
                  <a:srgbClr val="00B0F0"/>
                </a:solidFill>
                <a:latin typeface="Times New Roman"/>
                <a:ea typeface="Times New Roman"/>
              </a:rPr>
              <a:t>(</a:t>
            </a:r>
            <a:r>
              <a:rPr lang="en-US" sz="2400" b="1" i="1" dirty="0">
                <a:solidFill>
                  <a:srgbClr val="00B0F0"/>
                </a:solidFill>
                <a:latin typeface="Times New Roman"/>
                <a:ea typeface="Times New Roman"/>
              </a:rPr>
              <a:t>Body </a:t>
            </a:r>
            <a:r>
              <a:rPr lang="en-US" sz="2400" b="1" i="1" dirty="0" smtClean="0">
                <a:solidFill>
                  <a:srgbClr val="00B0F0"/>
                </a:solidFill>
                <a:latin typeface="Times New Roman"/>
                <a:ea typeface="Times New Roman"/>
              </a:rPr>
              <a:t>paragraphs</a:t>
            </a:r>
            <a:r>
              <a:rPr lang="en-US" sz="2400" b="1" i="1" dirty="0">
                <a:solidFill>
                  <a:srgbClr val="00B0F0"/>
                </a:solidFill>
                <a:latin typeface="Times New Roman"/>
                <a:ea typeface="Times New Roman"/>
              </a:rPr>
              <a:t>)</a:t>
            </a:r>
          </a:p>
          <a:p>
            <a:pPr lvl="0" algn="just"/>
            <a:endParaRPr lang="ru-RU" sz="2400" b="1" i="1" dirty="0">
              <a:solidFill>
                <a:srgbClr val="000000"/>
              </a:solidFill>
              <a:latin typeface="Times New Roman"/>
              <a:ea typeface="Times New Roman"/>
            </a:endParaRPr>
          </a:p>
          <a:p>
            <a:pPr lvl="0"/>
            <a:r>
              <a:rPr lang="en-US" sz="2400" b="1" i="1" dirty="0">
                <a:solidFill>
                  <a:srgbClr val="FF0000"/>
                </a:solidFill>
                <a:latin typeface="Times New Roman"/>
                <a:ea typeface="Times New Roman"/>
              </a:rPr>
              <a:t>3 The Concluding </a:t>
            </a:r>
            <a:r>
              <a:rPr lang="en-US" sz="2400" b="1" i="1" smtClean="0">
                <a:solidFill>
                  <a:srgbClr val="FF0000"/>
                </a:solidFill>
                <a:latin typeface="Times New Roman"/>
                <a:ea typeface="Times New Roman"/>
              </a:rPr>
              <a:t>sentence</a:t>
            </a:r>
            <a:r>
              <a:rPr lang="en-US" sz="2400" b="1" i="1">
                <a:solidFill>
                  <a:srgbClr val="000000"/>
                </a:solidFill>
                <a:latin typeface="Times New Roman"/>
                <a:ea typeface="Times New Roman"/>
              </a:rPr>
              <a:t> </a:t>
            </a:r>
            <a:r>
              <a:rPr lang="en-US" sz="2400" b="1" i="1" smtClean="0">
                <a:solidFill>
                  <a:srgbClr val="000000"/>
                </a:solidFill>
                <a:latin typeface="Times New Roman"/>
                <a:ea typeface="Times New Roman"/>
              </a:rPr>
              <a:t>      </a:t>
            </a:r>
            <a:r>
              <a:rPr lang="en-US" sz="2400" b="1" i="1" smtClean="0">
                <a:solidFill>
                  <a:srgbClr val="CC0066"/>
                </a:solidFill>
                <a:latin typeface="Times New Roman"/>
                <a:ea typeface="Times New Roman"/>
              </a:rPr>
              <a:t>3</a:t>
            </a:r>
            <a:r>
              <a:rPr lang="en-US" sz="2400" b="1" i="1" smtClean="0">
                <a:solidFill>
                  <a:srgbClr val="000000"/>
                </a:solidFill>
                <a:latin typeface="Times New Roman"/>
                <a:ea typeface="Times New Roman"/>
              </a:rPr>
              <a:t> </a:t>
            </a:r>
            <a:r>
              <a:rPr lang="en-US" sz="2400" b="1" i="1" dirty="0">
                <a:solidFill>
                  <a:srgbClr val="CC0066"/>
                </a:solidFill>
                <a:latin typeface="Times New Roman"/>
                <a:ea typeface="Times New Roman"/>
              </a:rPr>
              <a:t>The Concluding paragraph </a:t>
            </a:r>
            <a:endParaRPr lang="ru-RU" sz="2400" dirty="0"/>
          </a:p>
        </p:txBody>
      </p:sp>
    </p:spTree>
    <p:extLst>
      <p:ext uri="{BB962C8B-B14F-4D97-AF65-F5344CB8AC3E}">
        <p14:creationId xmlns:p14="http://schemas.microsoft.com/office/powerpoint/2010/main" val="3116105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59831796"/>
              </p:ext>
            </p:extLst>
          </p:nvPr>
        </p:nvGraphicFramePr>
        <p:xfrm>
          <a:off x="179512" y="260648"/>
          <a:ext cx="8784976" cy="7173036"/>
        </p:xfrm>
        <a:graphic>
          <a:graphicData uri="http://schemas.openxmlformats.org/drawingml/2006/table">
            <a:tbl>
              <a:tblPr firstRow="1" firstCol="1" lastRow="1" lastCol="1" bandRow="1" bandCol="1"/>
              <a:tblGrid>
                <a:gridCol w="4203311"/>
                <a:gridCol w="4581665"/>
              </a:tblGrid>
              <a:tr h="1069430">
                <a:tc>
                  <a:txBody>
                    <a:bodyPr/>
                    <a:lstStyle/>
                    <a:p>
                      <a:pPr algn="just">
                        <a:spcAft>
                          <a:spcPts val="0"/>
                        </a:spcAft>
                      </a:pPr>
                      <a:r>
                        <a:rPr lang="en-US" sz="2400" b="1" i="1" dirty="0">
                          <a:solidFill>
                            <a:srgbClr val="FF0000"/>
                          </a:solidFill>
                          <a:effectLst/>
                          <a:latin typeface="Times New Roman"/>
                          <a:ea typeface="Times New Roman"/>
                        </a:rPr>
                        <a:t>A paragraph </a:t>
                      </a:r>
                      <a:r>
                        <a:rPr lang="en-US" sz="2400" b="1" i="1" dirty="0" smtClean="0">
                          <a:solidFill>
                            <a:srgbClr val="FF0000"/>
                          </a:solidFill>
                          <a:effectLst/>
                          <a:latin typeface="Times New Roman"/>
                          <a:ea typeface="Times New Roman"/>
                        </a:rPr>
                        <a:t>has</a:t>
                      </a:r>
                    </a:p>
                    <a:p>
                      <a:pPr algn="just">
                        <a:spcAft>
                          <a:spcPts val="0"/>
                        </a:spcAft>
                      </a:pP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b="1" i="1" dirty="0">
                          <a:solidFill>
                            <a:srgbClr val="CC0066"/>
                          </a:solidFill>
                          <a:effectLst/>
                          <a:latin typeface="Times New Roman"/>
                          <a:ea typeface="Times New Roman"/>
                        </a:rPr>
                        <a:t>An essay has</a:t>
                      </a:r>
                      <a:endParaRPr lang="ru-RU" sz="2400" i="1" dirty="0">
                        <a:solidFill>
                          <a:srgbClr val="CC0066"/>
                        </a:solidFill>
                        <a:effectLst/>
                        <a:latin typeface="Times New Roman"/>
                        <a:ea typeface="Times New Roman"/>
                      </a:endParaRPr>
                    </a:p>
                  </a:txBody>
                  <a:tcPr marL="68580" marR="68580" marT="0" marB="0">
                    <a:lnL>
                      <a:noFill/>
                    </a:lnL>
                    <a:lnR>
                      <a:noFill/>
                    </a:lnR>
                    <a:lnT>
                      <a:noFill/>
                    </a:lnT>
                    <a:lnB>
                      <a:noFill/>
                    </a:lnB>
                  </a:tcPr>
                </a:tc>
              </a:tr>
              <a:tr h="369469">
                <a:tc>
                  <a:txBody>
                    <a:bodyPr/>
                    <a:lstStyle/>
                    <a:p>
                      <a:pPr algn="just">
                        <a:spcAft>
                          <a:spcPts val="0"/>
                        </a:spcAft>
                      </a:pPr>
                      <a:r>
                        <a:rPr lang="en-US" sz="2400" i="0" dirty="0">
                          <a:effectLst/>
                          <a:latin typeface="Times New Roman"/>
                          <a:ea typeface="Times New Roman"/>
                        </a:rPr>
                        <a:t>A topic </a:t>
                      </a:r>
                      <a:r>
                        <a:rPr lang="en-US" sz="2400" i="0" dirty="0" smtClean="0">
                          <a:effectLst/>
                          <a:latin typeface="Times New Roman"/>
                          <a:ea typeface="Times New Roman"/>
                        </a:rPr>
                        <a:t>sentence</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An essay sentence</a:t>
                      </a:r>
                      <a:endParaRPr lang="ru-RU" sz="2400" i="1" dirty="0">
                        <a:effectLst/>
                        <a:latin typeface="Times New Roman"/>
                        <a:ea typeface="Times New Roman"/>
                      </a:endParaRPr>
                    </a:p>
                  </a:txBody>
                  <a:tcPr marL="68580" marR="68580" marT="0" marB="0">
                    <a:lnL>
                      <a:noFill/>
                    </a:lnL>
                    <a:lnR>
                      <a:noFill/>
                    </a:lnR>
                    <a:lnT>
                      <a:noFill/>
                    </a:lnT>
                    <a:lnB>
                      <a:noFill/>
                    </a:lnB>
                  </a:tcPr>
                </a:tc>
              </a:tr>
              <a:tr h="369469">
                <a:tc>
                  <a:txBody>
                    <a:bodyPr/>
                    <a:lstStyle/>
                    <a:p>
                      <a:pPr algn="just">
                        <a:spcAft>
                          <a:spcPts val="0"/>
                        </a:spcAft>
                      </a:pPr>
                      <a:r>
                        <a:rPr lang="en-US" sz="2400" i="0" dirty="0">
                          <a:effectLst/>
                          <a:latin typeface="Times New Roman"/>
                          <a:ea typeface="Times New Roman"/>
                        </a:rPr>
                        <a:t>A controlling idea</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A (essay) thesis </a:t>
                      </a:r>
                      <a:r>
                        <a:rPr lang="en-US" sz="2400" i="0" dirty="0" smtClean="0">
                          <a:effectLst/>
                          <a:latin typeface="Times New Roman"/>
                          <a:ea typeface="Times New Roman"/>
                        </a:rPr>
                        <a:t>statement</a:t>
                      </a:r>
                      <a:endParaRPr lang="ru-RU" sz="2400" i="1" dirty="0">
                        <a:effectLst/>
                        <a:latin typeface="Times New Roman"/>
                        <a:ea typeface="Times New Roman"/>
                      </a:endParaRPr>
                    </a:p>
                  </a:txBody>
                  <a:tcPr marL="68580" marR="68580" marT="0" marB="0">
                    <a:lnL>
                      <a:noFill/>
                    </a:lnL>
                    <a:lnR>
                      <a:noFill/>
                    </a:lnR>
                    <a:lnT>
                      <a:noFill/>
                    </a:lnT>
                    <a:lnB>
                      <a:noFill/>
                    </a:lnB>
                  </a:tcPr>
                </a:tc>
              </a:tr>
              <a:tr h="1108407">
                <a:tc>
                  <a:txBody>
                    <a:bodyPr/>
                    <a:lstStyle/>
                    <a:p>
                      <a:pPr algn="just">
                        <a:spcAft>
                          <a:spcPts val="0"/>
                        </a:spcAft>
                      </a:pPr>
                      <a:r>
                        <a:rPr lang="en-US" sz="2400" i="0" dirty="0">
                          <a:effectLst/>
                          <a:latin typeface="Times New Roman"/>
                          <a:ea typeface="Times New Roman"/>
                        </a:rPr>
                        <a:t>Every sentence supports the topic sentence and the controlling idea</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Every paragraph supports the essay sentence and the essay statement</a:t>
                      </a:r>
                      <a:endParaRPr lang="ru-RU" sz="2400" i="1" dirty="0">
                        <a:effectLst/>
                        <a:latin typeface="Times New Roman"/>
                        <a:ea typeface="Times New Roman"/>
                      </a:endParaRPr>
                    </a:p>
                  </a:txBody>
                  <a:tcPr marL="68580" marR="68580" marT="0" marB="0">
                    <a:lnL>
                      <a:noFill/>
                    </a:lnL>
                    <a:lnR>
                      <a:noFill/>
                    </a:lnR>
                    <a:lnT>
                      <a:noFill/>
                    </a:lnT>
                    <a:lnB>
                      <a:noFill/>
                    </a:lnB>
                  </a:tcPr>
                </a:tc>
              </a:tr>
              <a:tr h="1108407">
                <a:tc>
                  <a:txBody>
                    <a:bodyPr/>
                    <a:lstStyle/>
                    <a:p>
                      <a:pPr algn="just">
                        <a:spcAft>
                          <a:spcPts val="0"/>
                        </a:spcAft>
                      </a:pPr>
                      <a:r>
                        <a:rPr lang="en-US" sz="2400" i="0" dirty="0">
                          <a:effectLst/>
                          <a:latin typeface="Times New Roman"/>
                          <a:ea typeface="Times New Roman"/>
                        </a:rPr>
                        <a:t>Basic materials of a paragraph development are details, reasons, and illustrations</a:t>
                      </a:r>
                      <a:endParaRPr lang="ru-RU" sz="2400" i="1" dirty="0">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Basic materials of an essay development are paragraphs of details, reasons, and illustrations</a:t>
                      </a:r>
                      <a:endParaRPr lang="ru-RU" sz="2400" i="1" dirty="0">
                        <a:effectLst/>
                        <a:latin typeface="Times New Roman"/>
                        <a:ea typeface="Times New Roman"/>
                      </a:endParaRPr>
                    </a:p>
                  </a:txBody>
                  <a:tcPr marL="68580" marR="68580" marT="0" marB="0">
                    <a:lnL>
                      <a:noFill/>
                    </a:lnL>
                    <a:lnR>
                      <a:noFill/>
                    </a:lnR>
                    <a:lnT>
                      <a:noFill/>
                    </a:lnT>
                    <a:lnB>
                      <a:noFill/>
                    </a:lnB>
                  </a:tcPr>
                </a:tc>
              </a:tr>
              <a:tr h="1108407">
                <a:tc>
                  <a:txBody>
                    <a:bodyPr/>
                    <a:lstStyle/>
                    <a:p>
                      <a:pPr algn="just">
                        <a:spcAft>
                          <a:spcPts val="0"/>
                        </a:spcAft>
                      </a:pPr>
                      <a:r>
                        <a:rPr lang="en-US" sz="2400" i="0">
                          <a:effectLst/>
                          <a:latin typeface="Times New Roman"/>
                          <a:ea typeface="Times New Roman"/>
                        </a:rPr>
                        <a:t>Sentences are composed and arranged in a plan of major and minor supports</a:t>
                      </a:r>
                      <a:endParaRPr lang="ru-RU" sz="2400" i="1">
                        <a:effectLst/>
                        <a:latin typeface="Times New Roman"/>
                        <a:ea typeface="Times New Roman"/>
                      </a:endParaRP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Paragraphs are composed and arranged in a plan of major and minor supports</a:t>
                      </a:r>
                      <a:endParaRPr lang="ru-RU" sz="2400" i="1" dirty="0">
                        <a:effectLst/>
                        <a:latin typeface="Times New Roman"/>
                        <a:ea typeface="Times New Roman"/>
                      </a:endParaRPr>
                    </a:p>
                  </a:txBody>
                  <a:tcPr marL="68580" marR="68580" marT="0" marB="0">
                    <a:lnL>
                      <a:noFill/>
                    </a:lnL>
                    <a:lnR>
                      <a:noFill/>
                    </a:lnR>
                    <a:lnT>
                      <a:noFill/>
                    </a:lnT>
                    <a:lnB>
                      <a:noFill/>
                    </a:lnB>
                  </a:tcPr>
                </a:tc>
              </a:tr>
              <a:tr h="2039447">
                <a:tc>
                  <a:txBody>
                    <a:bodyPr/>
                    <a:lstStyle/>
                    <a:p>
                      <a:pPr algn="just">
                        <a:spcAft>
                          <a:spcPts val="0"/>
                        </a:spcAft>
                      </a:pPr>
                      <a:r>
                        <a:rPr lang="en-US" sz="2400" i="0" dirty="0">
                          <a:effectLst/>
                          <a:latin typeface="Times New Roman"/>
                          <a:ea typeface="Times New Roman"/>
                        </a:rPr>
                        <a:t>Sentences are linked together with appropriate means of </a:t>
                      </a:r>
                      <a:r>
                        <a:rPr lang="en-US" sz="2400" i="0" dirty="0" smtClean="0">
                          <a:effectLst/>
                          <a:latin typeface="Times New Roman"/>
                          <a:ea typeface="Times New Roman"/>
                        </a:rPr>
                        <a:t>coherence</a:t>
                      </a:r>
                    </a:p>
                  </a:txBody>
                  <a:tcPr marL="68580" marR="68580" marT="0" marB="0">
                    <a:lnL>
                      <a:noFill/>
                    </a:lnL>
                    <a:lnR>
                      <a:noFill/>
                    </a:lnR>
                    <a:lnT>
                      <a:noFill/>
                    </a:lnT>
                    <a:lnB>
                      <a:noFill/>
                    </a:lnB>
                  </a:tcPr>
                </a:tc>
                <a:tc>
                  <a:txBody>
                    <a:bodyPr/>
                    <a:lstStyle/>
                    <a:p>
                      <a:pPr algn="just">
                        <a:spcAft>
                          <a:spcPts val="0"/>
                        </a:spcAft>
                      </a:pPr>
                      <a:r>
                        <a:rPr lang="en-US" sz="2400" i="0" dirty="0">
                          <a:effectLst/>
                          <a:latin typeface="Times New Roman"/>
                          <a:ea typeface="Times New Roman"/>
                        </a:rPr>
                        <a:t>Paragraphs are arranged and  linked together with appropriate means of </a:t>
                      </a:r>
                      <a:r>
                        <a:rPr lang="en-US" sz="2400" i="0" dirty="0" smtClean="0">
                          <a:effectLst/>
                          <a:latin typeface="Times New Roman"/>
                          <a:ea typeface="Times New Roman"/>
                        </a:rPr>
                        <a:t>coherence</a:t>
                      </a: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2881852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394157"/>
            <a:ext cx="7560840" cy="4524315"/>
          </a:xfrm>
          <a:prstGeom prst="rect">
            <a:avLst/>
          </a:prstGeom>
        </p:spPr>
        <p:txBody>
          <a:bodyPr wrap="square">
            <a:spAutoFit/>
          </a:bodyPr>
          <a:lstStyle/>
          <a:p>
            <a:pPr algn="just">
              <a:spcAft>
                <a:spcPts val="0"/>
              </a:spcAft>
            </a:pPr>
            <a:r>
              <a:rPr lang="en-US" sz="3600" b="1" dirty="0" smtClean="0">
                <a:solidFill>
                  <a:srgbClr val="FF0000"/>
                </a:solidFill>
                <a:latin typeface="Segoe Script"/>
                <a:ea typeface="Times New Roman"/>
              </a:rPr>
              <a:t>       THE ESSAY</a:t>
            </a:r>
          </a:p>
          <a:p>
            <a:pPr algn="just">
              <a:spcAft>
                <a:spcPts val="0"/>
              </a:spcAft>
            </a:pPr>
            <a:endParaRPr lang="en-US" sz="3600" b="1" i="1" dirty="0" smtClean="0">
              <a:solidFill>
                <a:srgbClr val="FF0000"/>
              </a:solidFill>
              <a:latin typeface="Segoe Script"/>
              <a:ea typeface="Times New Roman"/>
            </a:endParaRPr>
          </a:p>
          <a:p>
            <a:pPr algn="just">
              <a:spcAft>
                <a:spcPts val="0"/>
              </a:spcAft>
            </a:pPr>
            <a:r>
              <a:rPr lang="en-US" sz="3600" b="1" i="1" dirty="0" smtClean="0">
                <a:solidFill>
                  <a:srgbClr val="7030A0"/>
                </a:solidFill>
                <a:latin typeface="Segoe Script"/>
                <a:ea typeface="Times New Roman"/>
              </a:rPr>
              <a:t>A Classification Essay</a:t>
            </a:r>
          </a:p>
          <a:p>
            <a:pPr algn="just">
              <a:spcAft>
                <a:spcPts val="0"/>
              </a:spcAft>
            </a:pPr>
            <a:r>
              <a:rPr lang="en-US" sz="3600" b="1" i="1" dirty="0" smtClean="0">
                <a:solidFill>
                  <a:srgbClr val="7030A0"/>
                </a:solidFill>
                <a:latin typeface="Segoe Script"/>
                <a:ea typeface="Times New Roman"/>
              </a:rPr>
              <a:t>A Process Essay</a:t>
            </a:r>
          </a:p>
          <a:p>
            <a:pPr algn="just">
              <a:spcAft>
                <a:spcPts val="0"/>
              </a:spcAft>
            </a:pPr>
            <a:r>
              <a:rPr lang="en-US" sz="3600" b="1" i="1" dirty="0" smtClean="0">
                <a:solidFill>
                  <a:srgbClr val="7030A0"/>
                </a:solidFill>
                <a:latin typeface="Segoe Script"/>
                <a:ea typeface="Times New Roman"/>
              </a:rPr>
              <a:t>A Comparison/Contrast Essay</a:t>
            </a:r>
          </a:p>
          <a:p>
            <a:pPr algn="just">
              <a:spcAft>
                <a:spcPts val="0"/>
              </a:spcAft>
            </a:pPr>
            <a:r>
              <a:rPr lang="en-US" sz="3600" b="1" i="1" dirty="0" smtClean="0">
                <a:solidFill>
                  <a:srgbClr val="7030A0"/>
                </a:solidFill>
                <a:latin typeface="Segoe Script"/>
                <a:ea typeface="Times New Roman"/>
              </a:rPr>
              <a:t>A Cause/Effect Essay</a:t>
            </a:r>
          </a:p>
          <a:p>
            <a:pPr algn="just">
              <a:spcAft>
                <a:spcPts val="0"/>
              </a:spcAft>
            </a:pPr>
            <a:r>
              <a:rPr lang="en-US" sz="3600" b="1" i="1" dirty="0" smtClean="0">
                <a:solidFill>
                  <a:srgbClr val="7030A0"/>
                </a:solidFill>
                <a:latin typeface="Segoe Script"/>
                <a:ea typeface="Times New Roman"/>
              </a:rPr>
              <a:t>A Reaction Essay </a:t>
            </a:r>
          </a:p>
          <a:p>
            <a:pPr algn="just">
              <a:spcAft>
                <a:spcPts val="0"/>
              </a:spcAft>
            </a:pPr>
            <a:r>
              <a:rPr lang="en-US" sz="3600" b="1" i="1" dirty="0" smtClean="0">
                <a:solidFill>
                  <a:srgbClr val="7030A0"/>
                </a:solidFill>
                <a:latin typeface="Segoe Script"/>
                <a:ea typeface="Times New Roman"/>
              </a:rPr>
              <a:t>An Argumentative Essay</a:t>
            </a:r>
            <a:endParaRPr lang="ru-RU" sz="3600" b="1" i="1" dirty="0">
              <a:solidFill>
                <a:srgbClr val="7030A0"/>
              </a:solidFill>
              <a:latin typeface="Times New Roman"/>
              <a:ea typeface="Times New Roman"/>
            </a:endParaRPr>
          </a:p>
        </p:txBody>
      </p:sp>
    </p:spTree>
    <p:extLst>
      <p:ext uri="{BB962C8B-B14F-4D97-AF65-F5344CB8AC3E}">
        <p14:creationId xmlns:p14="http://schemas.microsoft.com/office/powerpoint/2010/main" val="3925461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15617" y="764704"/>
            <a:ext cx="4250832" cy="584775"/>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Paraphrasing</a:t>
            </a:r>
            <a:r>
              <a:rPr lang="en-US" dirty="0">
                <a:solidFill>
                  <a:srgbClr val="FF0000"/>
                </a:solidFill>
                <a:latin typeface="Times New Roman" pitchFamily="18" charset="0"/>
                <a:cs typeface="Times New Roman" pitchFamily="18" charset="0"/>
              </a:rPr>
              <a:t> </a:t>
            </a:r>
            <a:endParaRPr lang="ru-RU" dirty="0"/>
          </a:p>
        </p:txBody>
      </p:sp>
      <p:sp>
        <p:nvSpPr>
          <p:cNvPr id="11" name="Прямоугольник 10"/>
          <p:cNvSpPr/>
          <p:nvPr/>
        </p:nvSpPr>
        <p:spPr>
          <a:xfrm>
            <a:off x="976863" y="2950096"/>
            <a:ext cx="16561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SOUCE  A</a:t>
            </a:r>
            <a:endParaRPr lang="ru-RU" dirty="0"/>
          </a:p>
        </p:txBody>
      </p:sp>
      <p:sp>
        <p:nvSpPr>
          <p:cNvPr id="12" name="Прямоугольник 11"/>
          <p:cNvSpPr/>
          <p:nvPr/>
        </p:nvSpPr>
        <p:spPr>
          <a:xfrm>
            <a:off x="4644008" y="2651212"/>
            <a:ext cx="345638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same ideas but different words; the same amount of text</a:t>
            </a:r>
            <a:endParaRPr lang="ru-RU" dirty="0"/>
          </a:p>
        </p:txBody>
      </p:sp>
      <p:cxnSp>
        <p:nvCxnSpPr>
          <p:cNvPr id="14" name="Прямая со стрелкой 13"/>
          <p:cNvCxnSpPr/>
          <p:nvPr/>
        </p:nvCxnSpPr>
        <p:spPr>
          <a:xfrm>
            <a:off x="2843808" y="3407296"/>
            <a:ext cx="1440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305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5995" y="3121468"/>
            <a:ext cx="209209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Source A</a:t>
            </a:r>
            <a:endParaRPr lang="ru-RU" dirty="0"/>
          </a:p>
        </p:txBody>
      </p:sp>
      <p:sp>
        <p:nvSpPr>
          <p:cNvPr id="3" name="Прямоугольник 2"/>
          <p:cNvSpPr/>
          <p:nvPr/>
        </p:nvSpPr>
        <p:spPr>
          <a:xfrm>
            <a:off x="4571999" y="2864241"/>
            <a:ext cx="3982453" cy="142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main text in much less text </a:t>
            </a:r>
            <a:endParaRPr lang="ru-RU" dirty="0"/>
          </a:p>
          <a:p>
            <a:pPr algn="ctr"/>
            <a:endParaRPr lang="ru-RU" dirty="0"/>
          </a:p>
        </p:txBody>
      </p:sp>
      <p:sp>
        <p:nvSpPr>
          <p:cNvPr id="4" name="Прямоугольник 3"/>
          <p:cNvSpPr/>
          <p:nvPr/>
        </p:nvSpPr>
        <p:spPr>
          <a:xfrm>
            <a:off x="1307940" y="1052736"/>
            <a:ext cx="3408076" cy="584775"/>
          </a:xfrm>
          <a:prstGeom prst="rect">
            <a:avLst/>
          </a:prstGeom>
        </p:spPr>
        <p:txBody>
          <a:bodyPr wrap="square">
            <a:spAutoFit/>
          </a:bodyPr>
          <a:lstStyle/>
          <a:p>
            <a:r>
              <a:rPr lang="en-US" sz="3200" b="1" dirty="0" smtClean="0">
                <a:solidFill>
                  <a:srgbClr val="FF0000"/>
                </a:solidFill>
                <a:latin typeface="Times New Roman" pitchFamily="18" charset="0"/>
                <a:cs typeface="Times New Roman" pitchFamily="18" charset="0"/>
              </a:rPr>
              <a:t>Summarizing</a:t>
            </a:r>
            <a:endParaRPr lang="ru-RU" sz="3200" dirty="0"/>
          </a:p>
        </p:txBody>
      </p:sp>
      <p:cxnSp>
        <p:nvCxnSpPr>
          <p:cNvPr id="6" name="Прямая со стрелкой 5"/>
          <p:cNvCxnSpPr/>
          <p:nvPr/>
        </p:nvCxnSpPr>
        <p:spPr>
          <a:xfrm>
            <a:off x="3203848" y="3591426"/>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54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582339"/>
            <a:ext cx="8064896" cy="3693319"/>
          </a:xfrm>
          <a:prstGeom prst="rect">
            <a:avLst/>
          </a:prstGeom>
        </p:spPr>
        <p:txBody>
          <a:bodyPr wrap="square">
            <a:spAutoFit/>
          </a:bodyPr>
          <a:lstStyle/>
          <a:p>
            <a:pPr algn="just">
              <a:spcAft>
                <a:spcPts val="0"/>
              </a:spcAft>
            </a:pPr>
            <a:r>
              <a:rPr lang="en-US" sz="2400" b="1" i="1" dirty="0">
                <a:solidFill>
                  <a:srgbClr val="000000"/>
                </a:solidFill>
                <a:latin typeface="Times New Roman"/>
                <a:ea typeface="Times New Roman"/>
              </a:rPr>
              <a:t>Example:</a:t>
            </a:r>
            <a:r>
              <a:rPr lang="en-US" sz="2400" i="1" dirty="0">
                <a:solidFill>
                  <a:srgbClr val="000000"/>
                </a:solidFill>
                <a:latin typeface="Times New Roman"/>
                <a:ea typeface="Times New Roman"/>
              </a:rPr>
              <a:t> Charles Jones was </a:t>
            </a:r>
            <a:r>
              <a:rPr lang="en-US" sz="2400" i="1" dirty="0">
                <a:solidFill>
                  <a:srgbClr val="FF0000"/>
                </a:solidFill>
                <a:latin typeface="Times New Roman"/>
                <a:ea typeface="Times New Roman"/>
              </a:rPr>
              <a:t>a scheming politician</a:t>
            </a:r>
            <a:r>
              <a:rPr lang="en-US" sz="2400" i="1" dirty="0" smtClean="0">
                <a:solidFill>
                  <a:srgbClr val="000000"/>
                </a:solidFill>
                <a:latin typeface="Times New Roman"/>
                <a:ea typeface="Times New Roman"/>
              </a:rPr>
              <a:t>.</a:t>
            </a:r>
          </a:p>
          <a:p>
            <a:pPr algn="just">
              <a:spcAft>
                <a:spcPts val="0"/>
              </a:spcAft>
            </a:pPr>
            <a:endParaRPr lang="ru-RU" sz="2400" dirty="0">
              <a:solidFill>
                <a:srgbClr val="000000"/>
              </a:solidFill>
              <a:latin typeface="Times New Roman"/>
              <a:ea typeface="Times New Roman"/>
            </a:endParaRPr>
          </a:p>
          <a:p>
            <a:pPr algn="just">
              <a:spcAft>
                <a:spcPts val="0"/>
              </a:spcAft>
            </a:pPr>
            <a:r>
              <a:rPr lang="en-US" sz="2400" b="1" i="1" dirty="0">
                <a:solidFill>
                  <a:srgbClr val="000000"/>
                </a:solidFill>
                <a:latin typeface="Times New Roman"/>
                <a:ea typeface="Times New Roman"/>
              </a:rPr>
              <a:t>because:</a:t>
            </a:r>
            <a:r>
              <a:rPr lang="en-US" sz="2400" i="1" dirty="0">
                <a:solidFill>
                  <a:srgbClr val="000000"/>
                </a:solidFill>
                <a:latin typeface="Times New Roman"/>
                <a:ea typeface="Times New Roman"/>
              </a:rPr>
              <a:t> At picnics near election time in </a:t>
            </a:r>
            <a:r>
              <a:rPr lang="en-US" sz="2400" i="1" dirty="0" err="1">
                <a:solidFill>
                  <a:srgbClr val="000000"/>
                </a:solidFill>
                <a:latin typeface="Times New Roman"/>
                <a:ea typeface="Times New Roman"/>
              </a:rPr>
              <a:t>Minisink</a:t>
            </a:r>
            <a:r>
              <a:rPr lang="en-US" sz="2400" i="1" dirty="0">
                <a:solidFill>
                  <a:srgbClr val="000000"/>
                </a:solidFill>
                <a:latin typeface="Times New Roman"/>
                <a:ea typeface="Times New Roman"/>
              </a:rPr>
              <a:t> County he  distributed free to prospective voters and their  children all the ice cream they could eat.</a:t>
            </a:r>
            <a:endParaRPr lang="ru-RU" sz="2400" dirty="0">
              <a:solidFill>
                <a:srgbClr val="000000"/>
              </a:solidFill>
              <a:latin typeface="Times New Roman"/>
              <a:ea typeface="Times New Roman"/>
            </a:endParaRPr>
          </a:p>
          <a:p>
            <a:pPr algn="just">
              <a:spcAft>
                <a:spcPts val="0"/>
              </a:spcAft>
            </a:pPr>
            <a:r>
              <a:rPr lang="en-US" sz="2400" b="1" i="1" dirty="0">
                <a:solidFill>
                  <a:srgbClr val="000000"/>
                </a:solidFill>
                <a:latin typeface="Times New Roman"/>
                <a:ea typeface="Times New Roman"/>
              </a:rPr>
              <a:t>because:</a:t>
            </a:r>
            <a:r>
              <a:rPr lang="en-US" sz="2400" i="1" dirty="0">
                <a:solidFill>
                  <a:srgbClr val="000000"/>
                </a:solidFill>
                <a:latin typeface="Times New Roman"/>
                <a:ea typeface="Times New Roman"/>
              </a:rPr>
              <a:t> He created opportunities to do favors for anyone who could control votes at the polling places in the district.</a:t>
            </a:r>
            <a:endParaRPr lang="ru-RU" sz="2400" dirty="0">
              <a:solidFill>
                <a:srgbClr val="000000"/>
              </a:solidFill>
              <a:latin typeface="Times New Roman"/>
              <a:ea typeface="Times New Roman"/>
            </a:endParaRPr>
          </a:p>
          <a:p>
            <a:pPr algn="just">
              <a:spcAft>
                <a:spcPts val="0"/>
              </a:spcAft>
            </a:pPr>
            <a:r>
              <a:rPr lang="en-US" sz="2400" b="1" i="1" dirty="0">
                <a:solidFill>
                  <a:srgbClr val="000000"/>
                </a:solidFill>
                <a:latin typeface="Times New Roman"/>
                <a:ea typeface="Times New Roman"/>
              </a:rPr>
              <a:t>because</a:t>
            </a:r>
            <a:r>
              <a:rPr lang="en-US" sz="2400" i="1" dirty="0">
                <a:solidFill>
                  <a:srgbClr val="000000"/>
                </a:solidFill>
                <a:latin typeface="Times New Roman"/>
                <a:ea typeface="Times New Roman"/>
              </a:rPr>
              <a:t>: He tailored his various business activities to suit forthcoming legislation that he could draft or promote.</a:t>
            </a:r>
            <a:endParaRPr lang="ru-RU" sz="2400" dirty="0">
              <a:solidFill>
                <a:srgbClr val="000000"/>
              </a:solidFill>
              <a:latin typeface="Times New Roman"/>
              <a:ea typeface="Times New Roman"/>
            </a:endParaRPr>
          </a:p>
          <a:p>
            <a:pPr marL="342900" lvl="0" indent="-342900" algn="just">
              <a:spcAft>
                <a:spcPts val="0"/>
              </a:spcAft>
              <a:buFont typeface="+mj-lt"/>
              <a:buAutoNum type="arabicPeriod"/>
              <a:tabLst>
                <a:tab pos="457200" algn="l"/>
              </a:tabLst>
            </a:pPr>
            <a:endParaRPr lang="ru-RU" dirty="0">
              <a:solidFill>
                <a:srgbClr val="000000"/>
              </a:solidFill>
              <a:effectLst/>
              <a:latin typeface="Times New Roman"/>
              <a:ea typeface="Times New Roman"/>
            </a:endParaRPr>
          </a:p>
        </p:txBody>
      </p:sp>
    </p:spTree>
    <p:extLst>
      <p:ext uri="{BB962C8B-B14F-4D97-AF65-F5344CB8AC3E}">
        <p14:creationId xmlns:p14="http://schemas.microsoft.com/office/powerpoint/2010/main" val="35191109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836712"/>
            <a:ext cx="2464136"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Synthesizing</a:t>
            </a:r>
            <a:r>
              <a:rPr lang="en-US" b="1" dirty="0"/>
              <a:t> </a:t>
            </a:r>
            <a:endParaRPr lang="ru-RU" dirty="0"/>
          </a:p>
        </p:txBody>
      </p:sp>
      <p:sp>
        <p:nvSpPr>
          <p:cNvPr id="3" name="Прямоугольник 2"/>
          <p:cNvSpPr/>
          <p:nvPr/>
        </p:nvSpPr>
        <p:spPr>
          <a:xfrm>
            <a:off x="1447584" y="1844824"/>
            <a:ext cx="16561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Source A</a:t>
            </a:r>
            <a:endParaRPr lang="ru-RU" dirty="0"/>
          </a:p>
        </p:txBody>
      </p:sp>
      <p:sp>
        <p:nvSpPr>
          <p:cNvPr id="4" name="Прямоугольник 3"/>
          <p:cNvSpPr/>
          <p:nvPr/>
        </p:nvSpPr>
        <p:spPr>
          <a:xfrm>
            <a:off x="5326451" y="1844825"/>
            <a:ext cx="190984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Source B</a:t>
            </a:r>
            <a:endParaRPr lang="ru-RU" dirty="0"/>
          </a:p>
        </p:txBody>
      </p:sp>
      <p:cxnSp>
        <p:nvCxnSpPr>
          <p:cNvPr id="6" name="Прямая со стрелкой 5"/>
          <p:cNvCxnSpPr/>
          <p:nvPr/>
        </p:nvCxnSpPr>
        <p:spPr>
          <a:xfrm>
            <a:off x="2411760" y="2878269"/>
            <a:ext cx="1329228" cy="10547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2699792" y="4005064"/>
            <a:ext cx="3524581"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Original writing that combines ideas from Source A and Source B and uses paraphrasing and summarizing</a:t>
            </a:r>
            <a:endParaRPr lang="ru-RU" dirty="0"/>
          </a:p>
        </p:txBody>
      </p:sp>
      <p:cxnSp>
        <p:nvCxnSpPr>
          <p:cNvPr id="12" name="Прямая со стрелкой 11"/>
          <p:cNvCxnSpPr/>
          <p:nvPr/>
        </p:nvCxnSpPr>
        <p:spPr>
          <a:xfrm flipH="1">
            <a:off x="4786391" y="2878269"/>
            <a:ext cx="1080120" cy="10547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666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1205" y="2060848"/>
            <a:ext cx="8361584" cy="1938992"/>
          </a:xfrm>
          <a:prstGeom prst="rect">
            <a:avLst/>
          </a:prstGeom>
        </p:spPr>
        <p:txBody>
          <a:bodyPr wrap="none">
            <a:spAutoFit/>
          </a:bodyPr>
          <a:lstStyle/>
          <a:p>
            <a:pPr algn="just">
              <a:spcAft>
                <a:spcPts val="0"/>
              </a:spcAft>
            </a:pPr>
            <a:r>
              <a:rPr lang="en-US" sz="4000" b="1" dirty="0" smtClean="0">
                <a:solidFill>
                  <a:srgbClr val="000000"/>
                </a:solidFill>
                <a:latin typeface="Mistral"/>
                <a:ea typeface="Times New Roman"/>
              </a:rPr>
              <a:t>  </a:t>
            </a:r>
            <a:r>
              <a:rPr lang="en-US" sz="4000" b="1" dirty="0" smtClean="0">
                <a:solidFill>
                  <a:srgbClr val="CC0066"/>
                </a:solidFill>
                <a:latin typeface="Segoe Script" pitchFamily="34" charset="0"/>
                <a:ea typeface="Times New Roman"/>
              </a:rPr>
              <a:t>Good </a:t>
            </a:r>
            <a:r>
              <a:rPr lang="en-US" sz="4000" b="1" dirty="0">
                <a:solidFill>
                  <a:srgbClr val="CC0066"/>
                </a:solidFill>
                <a:latin typeface="Segoe Script" pitchFamily="34" charset="0"/>
                <a:ea typeface="Times New Roman"/>
              </a:rPr>
              <a:t>luck </a:t>
            </a:r>
            <a:endParaRPr lang="en-US" sz="4000" b="1" dirty="0" smtClean="0">
              <a:solidFill>
                <a:srgbClr val="CC0066"/>
              </a:solidFill>
              <a:latin typeface="Segoe Script" pitchFamily="34" charset="0"/>
              <a:ea typeface="Times New Roman"/>
            </a:endParaRPr>
          </a:p>
          <a:p>
            <a:pPr algn="just">
              <a:spcAft>
                <a:spcPts val="0"/>
              </a:spcAft>
            </a:pPr>
            <a:r>
              <a:rPr lang="en-US" sz="4000" b="1" dirty="0">
                <a:solidFill>
                  <a:srgbClr val="CC0066"/>
                </a:solidFill>
                <a:latin typeface="Segoe Script" pitchFamily="34" charset="0"/>
                <a:ea typeface="Times New Roman"/>
              </a:rPr>
              <a:t> </a:t>
            </a:r>
            <a:r>
              <a:rPr lang="en-US" sz="4000" b="1" dirty="0" smtClean="0">
                <a:solidFill>
                  <a:srgbClr val="CC0066"/>
                </a:solidFill>
                <a:latin typeface="Segoe Script" pitchFamily="34" charset="0"/>
                <a:ea typeface="Times New Roman"/>
              </a:rPr>
              <a:t>     in </a:t>
            </a:r>
            <a:r>
              <a:rPr lang="en-US" sz="4000" b="1" dirty="0">
                <a:solidFill>
                  <a:srgbClr val="CC0066"/>
                </a:solidFill>
                <a:latin typeface="Segoe Script" pitchFamily="34" charset="0"/>
                <a:ea typeface="Times New Roman"/>
              </a:rPr>
              <a:t>writing </a:t>
            </a:r>
            <a:endParaRPr lang="en-US" sz="4000" b="1" dirty="0" smtClean="0">
              <a:solidFill>
                <a:srgbClr val="CC0066"/>
              </a:solidFill>
              <a:latin typeface="Segoe Script" pitchFamily="34" charset="0"/>
              <a:ea typeface="Times New Roman"/>
            </a:endParaRPr>
          </a:p>
          <a:p>
            <a:pPr algn="just">
              <a:spcAft>
                <a:spcPts val="0"/>
              </a:spcAft>
            </a:pPr>
            <a:r>
              <a:rPr lang="en-US" sz="4000" b="1" dirty="0" smtClean="0">
                <a:solidFill>
                  <a:srgbClr val="CC0066"/>
                </a:solidFill>
                <a:latin typeface="Segoe Script" pitchFamily="34" charset="0"/>
                <a:ea typeface="Times New Roman"/>
              </a:rPr>
              <a:t>		paragraphs and essays!</a:t>
            </a:r>
            <a:endParaRPr lang="ru-RU" sz="4000" b="1" dirty="0">
              <a:solidFill>
                <a:srgbClr val="CC0066"/>
              </a:solidFill>
              <a:effectLst/>
              <a:latin typeface="Segoe Script" pitchFamily="34" charset="0"/>
              <a:ea typeface="Times New Roman"/>
            </a:endParaRPr>
          </a:p>
        </p:txBody>
      </p:sp>
    </p:spTree>
    <p:extLst>
      <p:ext uri="{BB962C8B-B14F-4D97-AF65-F5344CB8AC3E}">
        <p14:creationId xmlns:p14="http://schemas.microsoft.com/office/powerpoint/2010/main" val="2300923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65059" y="1422068"/>
            <a:ext cx="8044179"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b="1" i="1" dirty="0" smtClean="0">
                <a:latin typeface="Times New Roman" pitchFamily="18" charset="0"/>
                <a:cs typeface="Times New Roman" pitchFamily="18" charset="0"/>
              </a:rPr>
              <a:t>The Treaty  of Versailles had </a:t>
            </a:r>
            <a:r>
              <a:rPr lang="en-US" sz="2400" b="1" i="1" dirty="0" smtClean="0">
                <a:solidFill>
                  <a:srgbClr val="FF0000"/>
                </a:solidFill>
                <a:latin typeface="Times New Roman" pitchFamily="18" charset="0"/>
                <a:cs typeface="Times New Roman" pitchFamily="18" charset="0"/>
              </a:rPr>
              <a:t>three outstanding effects.</a:t>
            </a:r>
          </a:p>
          <a:p>
            <a:endParaRPr lang="ru-RU" sz="2400" dirty="0">
              <a:latin typeface="Times New Roman" pitchFamily="18" charset="0"/>
              <a:cs typeface="Times New Roman" pitchFamily="18" charset="0"/>
            </a:endParaRPr>
          </a:p>
          <a:p>
            <a:r>
              <a:rPr lang="en-US" sz="2400" b="1" i="1" dirty="0">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because</a:t>
            </a:r>
            <a:r>
              <a:rPr lang="en-US" sz="2400" i="1" dirty="0" smtClean="0">
                <a:solidFill>
                  <a:srgbClr val="00B050"/>
                </a:solidFill>
                <a:latin typeface="Times New Roman" pitchFamily="18" charset="0"/>
                <a:cs typeface="Times New Roman" pitchFamily="18" charset="0"/>
              </a:rPr>
              <a:t>: </a:t>
            </a:r>
            <a:r>
              <a:rPr lang="en-US" sz="2400" i="1" dirty="0" smtClean="0">
                <a:latin typeface="Times New Roman" pitchFamily="18" charset="0"/>
                <a:cs typeface="Times New Roman" pitchFamily="18" charset="0"/>
              </a:rPr>
              <a:t>First, a League of Nations was formed.</a:t>
            </a:r>
          </a:p>
          <a:p>
            <a:endParaRPr lang="ru-RU" sz="2400" dirty="0" smtClean="0">
              <a:latin typeface="Times New Roman" pitchFamily="18" charset="0"/>
              <a:cs typeface="Times New Roman" pitchFamily="18" charset="0"/>
            </a:endParaRPr>
          </a:p>
          <a:p>
            <a:r>
              <a:rPr lang="en-US" sz="2400" b="1" i="1" dirty="0" smtClean="0">
                <a:solidFill>
                  <a:srgbClr val="00B050"/>
                </a:solidFill>
                <a:latin typeface="Times New Roman" pitchFamily="18" charset="0"/>
                <a:cs typeface="Times New Roman" pitchFamily="18" charset="0"/>
              </a:rPr>
              <a:t>because:</a:t>
            </a:r>
            <a:r>
              <a:rPr lang="en-US" sz="2400" i="1" dirty="0" smtClean="0">
                <a:solidFill>
                  <a:srgbClr val="00B050"/>
                </a:solidFill>
                <a:latin typeface="Times New Roman" pitchFamily="18" charset="0"/>
                <a:cs typeface="Times New Roman" pitchFamily="18" charset="0"/>
              </a:rPr>
              <a:t> </a:t>
            </a:r>
            <a:r>
              <a:rPr lang="en-US" sz="2400" i="1" dirty="0" smtClean="0">
                <a:latin typeface="Times New Roman" pitchFamily="18" charset="0"/>
                <a:cs typeface="Times New Roman" pitchFamily="18" charset="0"/>
              </a:rPr>
              <a:t>Second, a reduction of German armaments relieved the whole world from threatened German aggression.</a:t>
            </a:r>
          </a:p>
          <a:p>
            <a:endParaRPr lang="ru-RU" sz="2400" dirty="0" smtClean="0">
              <a:latin typeface="Times New Roman" pitchFamily="18" charset="0"/>
              <a:cs typeface="Times New Roman" pitchFamily="18" charset="0"/>
            </a:endParaRPr>
          </a:p>
          <a:p>
            <a:r>
              <a:rPr lang="en-US" sz="2400" b="1" i="1" dirty="0" smtClean="0">
                <a:solidFill>
                  <a:srgbClr val="00B050"/>
                </a:solidFill>
                <a:latin typeface="Times New Roman" pitchFamily="18" charset="0"/>
                <a:cs typeface="Times New Roman" pitchFamily="18" charset="0"/>
              </a:rPr>
              <a:t>because:</a:t>
            </a:r>
            <a:r>
              <a:rPr lang="en-US" sz="2400" i="1" dirty="0" smtClean="0">
                <a:solidFill>
                  <a:srgbClr val="00B050"/>
                </a:solidFill>
                <a:latin typeface="Times New Roman" pitchFamily="18" charset="0"/>
                <a:cs typeface="Times New Roman" pitchFamily="18" charset="0"/>
              </a:rPr>
              <a:t> </a:t>
            </a:r>
            <a:r>
              <a:rPr lang="en-US" sz="2400" i="1" dirty="0" smtClean="0">
                <a:latin typeface="Times New Roman" pitchFamily="18" charset="0"/>
                <a:cs typeface="Times New Roman" pitchFamily="18" charset="0"/>
              </a:rPr>
              <a:t>Third, Germany’s colonies were awarded to various nations.</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81541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552" y="1099481"/>
            <a:ext cx="813690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400" dirty="0">
                <a:solidFill>
                  <a:srgbClr val="000000"/>
                </a:solidFill>
                <a:latin typeface="Times New Roman"/>
                <a:ea typeface="Times New Roman"/>
              </a:rPr>
              <a:t> 	</a:t>
            </a:r>
            <a:r>
              <a:rPr lang="en-US" sz="2400" i="1" dirty="0">
                <a:solidFill>
                  <a:srgbClr val="000000"/>
                </a:solidFill>
                <a:latin typeface="Times New Roman"/>
                <a:ea typeface="Times New Roman"/>
              </a:rPr>
              <a:t>He was </a:t>
            </a:r>
            <a:r>
              <a:rPr lang="en-US" sz="2400" i="1" dirty="0">
                <a:solidFill>
                  <a:srgbClr val="FF0000"/>
                </a:solidFill>
                <a:latin typeface="Times New Roman"/>
                <a:ea typeface="Times New Roman"/>
              </a:rPr>
              <a:t>a monster of conceit</a:t>
            </a:r>
            <a:r>
              <a:rPr lang="en-US" sz="2400" i="1" dirty="0">
                <a:solidFill>
                  <a:srgbClr val="000000"/>
                </a:solidFill>
                <a:latin typeface="Times New Roman"/>
                <a:ea typeface="Times New Roman"/>
              </a:rPr>
              <a:t>. Never for one minute did he look at the world or at people, except in relation to himself. He was not only the most important person in the world, to himself; in his own eyes he was the only person who existed. He believed himself to be one of the greatest dramatists in the world, one of the greatest thinkers, and one of the greatest composers. To hear him talk, he was Shakespeare, and Beethoven, and Plato, rolled into one. </a:t>
            </a:r>
            <a:endParaRPr lang="en-US" sz="2400" i="1" dirty="0" smtClean="0">
              <a:solidFill>
                <a:srgbClr val="000000"/>
              </a:solidFill>
              <a:latin typeface="Times New Roman"/>
              <a:ea typeface="Times New Roman"/>
            </a:endParaRPr>
          </a:p>
          <a:p>
            <a:pPr lvl="0" algn="just" fontAlgn="base">
              <a:spcBef>
                <a:spcPct val="0"/>
              </a:spcBef>
              <a:spcAft>
                <a:spcPct val="0"/>
              </a:spcAft>
            </a:pPr>
            <a:endParaRPr kumimoji="0" lang="en-US" sz="2400" b="0" i="1" u="none" strike="noStrike" cap="none" normalizeH="0" baseline="0" dirty="0">
              <a:ln>
                <a:noFill/>
              </a:ln>
              <a:solidFill>
                <a:srgbClr val="000000"/>
              </a:solidFill>
              <a:effectLst/>
              <a:latin typeface="Times New Roman"/>
              <a:cs typeface="Arial" pitchFamily="34" charset="0"/>
            </a:endParaRPr>
          </a:p>
          <a:p>
            <a:pPr lvl="0" algn="just" fontAlgn="base">
              <a:spcBef>
                <a:spcPct val="0"/>
              </a:spcBef>
              <a:spcAft>
                <a:spcPct val="0"/>
              </a:spcAft>
            </a:pPr>
            <a:endParaRPr lang="en-US" sz="2400" i="1" dirty="0" smtClean="0">
              <a:solidFill>
                <a:srgbClr val="000000"/>
              </a:solidFill>
              <a:latin typeface="Times New Roman"/>
              <a:cs typeface="Arial" pitchFamily="34" charset="0"/>
            </a:endParaRPr>
          </a:p>
          <a:p>
            <a:pPr lvl="0" algn="just" fontAlgn="base">
              <a:spcBef>
                <a:spcPct val="0"/>
              </a:spcBef>
              <a:spcAft>
                <a:spcPct val="0"/>
              </a:spcAft>
            </a:pPr>
            <a:r>
              <a:rPr kumimoji="0" lang="en-US" sz="2400" b="0" i="1" u="none" strike="noStrike" cap="none" normalizeH="0" baseline="0" dirty="0" smtClean="0">
                <a:ln>
                  <a:noFill/>
                </a:ln>
                <a:solidFill>
                  <a:srgbClr val="000000"/>
                </a:solidFill>
                <a:effectLst/>
                <a:latin typeface="Times New Roman"/>
                <a:cs typeface="Arial" pitchFamily="34" charset="0"/>
              </a:rPr>
              <a:t>Conceit – </a:t>
            </a:r>
            <a:r>
              <a:rPr kumimoji="0" lang="ru-RU" sz="2400" b="0" i="1" u="none" strike="noStrike" cap="none" normalizeH="0" baseline="0" dirty="0" smtClean="0">
                <a:ln>
                  <a:noFill/>
                </a:ln>
                <a:solidFill>
                  <a:srgbClr val="000000"/>
                </a:solidFill>
                <a:effectLst/>
                <a:latin typeface="Times New Roman"/>
                <a:cs typeface="Arial" pitchFamily="34" charset="0"/>
              </a:rPr>
              <a:t>самомнение, тщеславие</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32317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882" y="1859340"/>
            <a:ext cx="8354598" cy="2954655"/>
          </a:xfrm>
          <a:prstGeom prst="rect">
            <a:avLst/>
          </a:prstGeom>
        </p:spPr>
        <p:txBody>
          <a:bodyPr wrap="square">
            <a:spAutoFit/>
          </a:bodyPr>
          <a:lstStyle/>
          <a:p>
            <a:r>
              <a:rPr lang="en-US" sz="2400" i="1" dirty="0" smtClean="0">
                <a:latin typeface="Times New Roman" pitchFamily="18" charset="0"/>
                <a:cs typeface="Times New Roman" pitchFamily="18" charset="0"/>
              </a:rPr>
              <a:t>Gold</a:t>
            </a:r>
            <a:r>
              <a:rPr lang="en-US" sz="2400" i="1" dirty="0">
                <a:latin typeface="Times New Roman" pitchFamily="18" charset="0"/>
                <a:cs typeface="Times New Roman" pitchFamily="18" charset="0"/>
              </a:rPr>
              <a:t>, a precious metal, is prized for </a:t>
            </a:r>
            <a:r>
              <a:rPr lang="en-US" sz="2400" i="1" dirty="0">
                <a:solidFill>
                  <a:srgbClr val="FF0000"/>
                </a:solidFill>
                <a:latin typeface="Times New Roman" pitchFamily="18" charset="0"/>
                <a:cs typeface="Times New Roman" pitchFamily="18" charset="0"/>
              </a:rPr>
              <a:t>two important </a:t>
            </a:r>
            <a:r>
              <a:rPr lang="en-US" sz="2400" i="1" dirty="0" smtClean="0">
                <a:solidFill>
                  <a:srgbClr val="FF0000"/>
                </a:solidFill>
                <a:latin typeface="Times New Roman" pitchFamily="18" charset="0"/>
                <a:cs typeface="Times New Roman" pitchFamily="18" charset="0"/>
              </a:rPr>
              <a:t>characteristics.</a:t>
            </a:r>
            <a:endParaRPr lang="ru-RU"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r>
              <a:rPr lang="en-US" sz="2400" b="1" i="1" dirty="0">
                <a:latin typeface="Times New Roman" pitchFamily="18" charset="0"/>
                <a:cs typeface="Times New Roman" pitchFamily="18" charset="0"/>
              </a:rPr>
              <a:t>because:</a:t>
            </a:r>
            <a:r>
              <a:rPr lang="en-US" sz="2400" i="1" dirty="0">
                <a:latin typeface="Times New Roman" pitchFamily="18" charset="0"/>
                <a:cs typeface="Times New Roman" pitchFamily="18" charset="0"/>
              </a:rPr>
              <a:t> First of all, gold has a lustrous beauty that is resistant to corrosion. </a:t>
            </a:r>
            <a:endParaRPr lang="ru-RU" sz="2400" i="1" dirty="0">
              <a:latin typeface="Times New Roman" pitchFamily="18" charset="0"/>
              <a:cs typeface="Times New Roman" pitchFamily="18" charset="0"/>
            </a:endParaRPr>
          </a:p>
          <a:p>
            <a:r>
              <a:rPr lang="en-US" sz="2400" i="1" dirty="0">
                <a:latin typeface="Times New Roman" pitchFamily="18" charset="0"/>
                <a:cs typeface="Times New Roman" pitchFamily="18" charset="0"/>
              </a:rPr>
              <a:t> </a:t>
            </a:r>
            <a:endParaRPr lang="ru-RU" sz="2400" i="1" dirty="0">
              <a:latin typeface="Times New Roman" pitchFamily="18" charset="0"/>
              <a:cs typeface="Times New Roman" pitchFamily="18" charset="0"/>
            </a:endParaRPr>
          </a:p>
          <a:p>
            <a:r>
              <a:rPr lang="en-US" sz="2400" b="1" i="1" dirty="0">
                <a:latin typeface="Times New Roman" pitchFamily="18" charset="0"/>
                <a:cs typeface="Times New Roman" pitchFamily="18" charset="0"/>
              </a:rPr>
              <a:t>because:</a:t>
            </a:r>
            <a:r>
              <a:rPr lang="en-US" sz="2400" i="1" dirty="0">
                <a:latin typeface="Times New Roman" pitchFamily="18" charset="0"/>
                <a:cs typeface="Times New Roman" pitchFamily="18" charset="0"/>
              </a:rPr>
              <a:t> Another important characteristic of gold is its usefulness to industry and science.</a:t>
            </a:r>
            <a:endParaRPr lang="ru-RU" sz="2400"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746742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908" y="836712"/>
            <a:ext cx="8352928" cy="5016758"/>
          </a:xfrm>
          <a:prstGeom prst="rect">
            <a:avLst/>
          </a:prstGeom>
        </p:spPr>
        <p:txBody>
          <a:bodyPr wrap="square">
            <a:spAutoFit/>
          </a:bodyPr>
          <a:lstStyle/>
          <a:p>
            <a:pPr algn="just">
              <a:spcAft>
                <a:spcPts val="0"/>
              </a:spcAft>
            </a:pPr>
            <a:r>
              <a:rPr lang="en-US" sz="2000" b="1" i="1" dirty="0">
                <a:solidFill>
                  <a:srgbClr val="FF0000"/>
                </a:solidFill>
                <a:latin typeface="Times New Roman"/>
                <a:ea typeface="Times New Roman"/>
                <a:cs typeface="Times New Roman"/>
              </a:rPr>
              <a:t>The topic sentence:</a:t>
            </a:r>
            <a:r>
              <a:rPr lang="en-US" sz="2000" b="1" dirty="0">
                <a:solidFill>
                  <a:srgbClr val="FF0000"/>
                </a:solidFill>
                <a:latin typeface="Times New Roman"/>
                <a:ea typeface="Times New Roman"/>
                <a:cs typeface="Times New Roman"/>
              </a:rPr>
              <a:t> </a:t>
            </a:r>
            <a:r>
              <a:rPr lang="en-US" sz="2000" i="1" dirty="0">
                <a:latin typeface="Times New Roman"/>
                <a:ea typeface="Times New Roman"/>
                <a:cs typeface="Times New Roman"/>
              </a:rPr>
              <a:t>Gold, a precious metal, is prized for two important characteristics</a:t>
            </a:r>
            <a:r>
              <a:rPr lang="en-US" sz="2000" i="1" dirty="0" smtClean="0">
                <a:latin typeface="Times New Roman"/>
                <a:ea typeface="Times New Roman"/>
                <a:cs typeface="Times New Roman"/>
              </a:rPr>
              <a:t>.</a:t>
            </a:r>
            <a:endParaRPr lang="ru-RU" sz="2000" i="1" dirty="0" smtClean="0">
              <a:latin typeface="Times New Roman"/>
              <a:ea typeface="Times New Roman"/>
              <a:cs typeface="Times New Roman"/>
            </a:endParaRPr>
          </a:p>
          <a:p>
            <a:pPr algn="just">
              <a:spcAft>
                <a:spcPts val="0"/>
              </a:spcAft>
            </a:pPr>
            <a:endParaRPr lang="ru-RU" sz="2000" dirty="0">
              <a:ea typeface="Times New Roman"/>
              <a:cs typeface="Times New Roman"/>
            </a:endParaRPr>
          </a:p>
          <a:p>
            <a:pPr algn="just">
              <a:spcAft>
                <a:spcPts val="0"/>
              </a:spcAft>
            </a:pPr>
            <a:r>
              <a:rPr lang="en-US" sz="2000" b="1" i="1" dirty="0">
                <a:solidFill>
                  <a:srgbClr val="002060"/>
                </a:solidFill>
                <a:latin typeface="Times New Roman"/>
                <a:ea typeface="Times New Roman"/>
                <a:cs typeface="Times New Roman"/>
              </a:rPr>
              <a:t>Major support:</a:t>
            </a:r>
            <a:r>
              <a:rPr lang="en-US" sz="2000" i="1" dirty="0">
                <a:solidFill>
                  <a:srgbClr val="002060"/>
                </a:solidFill>
                <a:latin typeface="Times New Roman"/>
                <a:ea typeface="Times New Roman"/>
                <a:cs typeface="Times New Roman"/>
              </a:rPr>
              <a:t> </a:t>
            </a:r>
            <a:r>
              <a:rPr lang="en-US" sz="2000" i="1" dirty="0">
                <a:latin typeface="Times New Roman"/>
                <a:ea typeface="Times New Roman"/>
                <a:cs typeface="Times New Roman"/>
              </a:rPr>
              <a:t>First of all, gold has a lustrous beauty that is resistant to corrosion.</a:t>
            </a:r>
            <a:endParaRPr lang="ru-RU" sz="2000" dirty="0">
              <a:ea typeface="Times New Roman"/>
              <a:cs typeface="Times New Roman"/>
            </a:endParaRPr>
          </a:p>
          <a:p>
            <a:pPr algn="just">
              <a:spcAft>
                <a:spcPts val="0"/>
              </a:spcAft>
            </a:pPr>
            <a:r>
              <a:rPr lang="en-US" sz="2000" i="1" dirty="0">
                <a:latin typeface="Times New Roman"/>
                <a:ea typeface="Times New Roman"/>
                <a:cs typeface="Times New Roman"/>
              </a:rPr>
              <a:t>          </a:t>
            </a:r>
            <a:r>
              <a:rPr lang="en-US" sz="2000" b="1" i="1" dirty="0">
                <a:solidFill>
                  <a:srgbClr val="0070C0"/>
                </a:solidFill>
                <a:latin typeface="Times New Roman"/>
                <a:ea typeface="Times New Roman"/>
                <a:cs typeface="Times New Roman"/>
              </a:rPr>
              <a:t>Minor supports:</a:t>
            </a:r>
            <a:r>
              <a:rPr lang="en-US" sz="2000" i="1" dirty="0">
                <a:solidFill>
                  <a:srgbClr val="0070C0"/>
                </a:solidFill>
                <a:latin typeface="Times New Roman"/>
                <a:ea typeface="Times New Roman"/>
                <a:cs typeface="Times New Roman"/>
              </a:rPr>
              <a:t> </a:t>
            </a:r>
            <a:r>
              <a:rPr lang="en-US" sz="2000" i="1" dirty="0">
                <a:latin typeface="Times New Roman"/>
                <a:ea typeface="Times New Roman"/>
                <a:cs typeface="Times New Roman"/>
              </a:rPr>
              <a:t>Therefore, it is suitable for jewelry, coins, and ornamental purposes. Gold never needs to be polished and will remain beautiful forever. For example, a Macedonian coin remains as untarnished today as the day it was minted twenty-three centuries ago.</a:t>
            </a:r>
            <a:endParaRPr lang="ru-RU" sz="2000" dirty="0">
              <a:ea typeface="Times New Roman"/>
              <a:cs typeface="Times New Roman"/>
            </a:endParaRPr>
          </a:p>
          <a:p>
            <a:pPr algn="just">
              <a:spcAft>
                <a:spcPts val="0"/>
              </a:spcAft>
            </a:pPr>
            <a:r>
              <a:rPr lang="en-US" sz="2000" i="1" dirty="0">
                <a:latin typeface="Times New Roman"/>
                <a:ea typeface="Times New Roman"/>
                <a:cs typeface="Times New Roman"/>
              </a:rPr>
              <a:t> </a:t>
            </a:r>
            <a:r>
              <a:rPr lang="en-US" sz="2000" b="1" i="1" dirty="0">
                <a:solidFill>
                  <a:srgbClr val="002060"/>
                </a:solidFill>
                <a:latin typeface="Times New Roman"/>
                <a:ea typeface="Times New Roman"/>
                <a:cs typeface="Times New Roman"/>
              </a:rPr>
              <a:t>Major support:</a:t>
            </a:r>
            <a:r>
              <a:rPr lang="en-US" sz="2000" i="1" dirty="0">
                <a:solidFill>
                  <a:srgbClr val="002060"/>
                </a:solidFill>
                <a:latin typeface="Times New Roman"/>
                <a:ea typeface="Times New Roman"/>
                <a:cs typeface="Times New Roman"/>
              </a:rPr>
              <a:t> </a:t>
            </a:r>
            <a:r>
              <a:rPr lang="en-US" sz="2000" i="1" dirty="0">
                <a:latin typeface="Times New Roman"/>
                <a:ea typeface="Times New Roman"/>
                <a:cs typeface="Times New Roman"/>
              </a:rPr>
              <a:t>Another important characteristic of gold is its usefulness to industry and science.</a:t>
            </a:r>
            <a:endParaRPr lang="ru-RU" sz="2000" dirty="0">
              <a:ea typeface="Times New Roman"/>
              <a:cs typeface="Times New Roman"/>
            </a:endParaRPr>
          </a:p>
          <a:p>
            <a:pPr indent="449580" algn="just">
              <a:spcAft>
                <a:spcPts val="0"/>
              </a:spcAft>
            </a:pPr>
            <a:r>
              <a:rPr lang="en-US" sz="2000" b="1" i="1" dirty="0">
                <a:solidFill>
                  <a:srgbClr val="0070C0"/>
                </a:solidFill>
                <a:latin typeface="Times New Roman"/>
                <a:ea typeface="Times New Roman"/>
                <a:cs typeface="Times New Roman"/>
              </a:rPr>
              <a:t>Minor supports:</a:t>
            </a:r>
            <a:r>
              <a:rPr lang="en-US" sz="2000" i="1" dirty="0">
                <a:solidFill>
                  <a:srgbClr val="0070C0"/>
                </a:solidFill>
                <a:latin typeface="Times New Roman"/>
                <a:ea typeface="Times New Roman"/>
                <a:cs typeface="Times New Roman"/>
              </a:rPr>
              <a:t>  </a:t>
            </a:r>
            <a:r>
              <a:rPr lang="en-US" sz="2000" i="1" dirty="0">
                <a:latin typeface="Times New Roman"/>
                <a:ea typeface="Times New Roman"/>
                <a:cs typeface="Times New Roman"/>
              </a:rPr>
              <a:t>For many years, it has been used in hundreds of industrial applications. The most recent use of gold is in astronauts' suits. Astronauts wear gold-plated heat shields for protection outside spaceships. </a:t>
            </a:r>
            <a:endParaRPr lang="ru-RU" sz="2000" dirty="0">
              <a:ea typeface="Times New Roman"/>
              <a:cs typeface="Times New Roman"/>
            </a:endParaRPr>
          </a:p>
          <a:p>
            <a:pPr algn="just">
              <a:spcAft>
                <a:spcPts val="0"/>
              </a:spcAft>
            </a:pPr>
            <a:r>
              <a:rPr lang="en-US" sz="2000" b="1" i="1" dirty="0">
                <a:solidFill>
                  <a:srgbClr val="FF0000"/>
                </a:solidFill>
                <a:latin typeface="Times New Roman"/>
                <a:ea typeface="Times New Roman"/>
                <a:cs typeface="Times New Roman"/>
              </a:rPr>
              <a:t>The concluding sentence:</a:t>
            </a:r>
            <a:r>
              <a:rPr lang="en-US" sz="2000" i="1" dirty="0">
                <a:solidFill>
                  <a:srgbClr val="FF0000"/>
                </a:solidFill>
                <a:latin typeface="Times New Roman"/>
                <a:ea typeface="Times New Roman"/>
                <a:cs typeface="Times New Roman"/>
              </a:rPr>
              <a:t> </a:t>
            </a:r>
            <a:r>
              <a:rPr lang="en-US" sz="2000" i="1" dirty="0">
                <a:latin typeface="Times New Roman"/>
                <a:ea typeface="Times New Roman"/>
                <a:cs typeface="Times New Roman"/>
              </a:rPr>
              <a:t>In conclusion, gold is treasured not only for its beauty but also for its utility.</a:t>
            </a:r>
            <a:endParaRPr lang="ru-RU" sz="2000" dirty="0">
              <a:ea typeface="Times New Roman"/>
              <a:cs typeface="Times New Roman"/>
            </a:endParaRPr>
          </a:p>
        </p:txBody>
      </p:sp>
    </p:spTree>
    <p:extLst>
      <p:ext uri="{BB962C8B-B14F-4D97-AF65-F5344CB8AC3E}">
        <p14:creationId xmlns:p14="http://schemas.microsoft.com/office/powerpoint/2010/main" val="3334277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208912" cy="4524315"/>
          </a:xfrm>
          <a:prstGeom prst="rect">
            <a:avLst/>
          </a:prstGeom>
        </p:spPr>
        <p:txBody>
          <a:bodyPr wrap="square">
            <a:spAutoFit/>
          </a:bodyPr>
          <a:lstStyle/>
          <a:p>
            <a:pPr algn="just">
              <a:spcAft>
                <a:spcPts val="0"/>
              </a:spcAft>
            </a:pPr>
            <a:r>
              <a:rPr lang="en-US" sz="2400" i="1" dirty="0">
                <a:latin typeface="Times New Roman"/>
                <a:ea typeface="Times New Roman"/>
                <a:cs typeface="Times New Roman"/>
              </a:rPr>
              <a:t>	</a:t>
            </a:r>
            <a:r>
              <a:rPr lang="en-US" sz="2400" i="1" dirty="0" smtClean="0">
                <a:latin typeface="Times New Roman"/>
                <a:ea typeface="Times New Roman"/>
                <a:cs typeface="Times New Roman"/>
              </a:rPr>
              <a:t>Gold</a:t>
            </a:r>
            <a:r>
              <a:rPr lang="en-US" sz="2400" i="1" dirty="0">
                <a:latin typeface="Times New Roman"/>
                <a:ea typeface="Times New Roman"/>
                <a:cs typeface="Times New Roman"/>
              </a:rPr>
              <a:t>, a precious metal, is prized for two important </a:t>
            </a:r>
            <a:r>
              <a:rPr lang="en-US" sz="2400" i="1" dirty="0" smtClean="0">
                <a:latin typeface="Times New Roman"/>
                <a:ea typeface="Times New Roman"/>
                <a:cs typeface="Times New Roman"/>
              </a:rPr>
              <a:t>characteristics.</a:t>
            </a:r>
            <a:r>
              <a:rPr lang="ru-RU" sz="2400" i="1" dirty="0" smtClean="0">
                <a:latin typeface="Times New Roman"/>
                <a:ea typeface="Times New Roman"/>
                <a:cs typeface="Times New Roman"/>
              </a:rPr>
              <a:t> </a:t>
            </a:r>
            <a:r>
              <a:rPr lang="en-US" sz="2400" i="1" dirty="0" smtClean="0">
                <a:latin typeface="Times New Roman"/>
                <a:ea typeface="Times New Roman"/>
                <a:cs typeface="Times New Roman"/>
              </a:rPr>
              <a:t>First </a:t>
            </a:r>
            <a:r>
              <a:rPr lang="en-US" sz="2400" i="1" dirty="0">
                <a:latin typeface="Times New Roman"/>
                <a:ea typeface="Times New Roman"/>
                <a:cs typeface="Times New Roman"/>
              </a:rPr>
              <a:t>of all, gold has a lustrous beauty that is resistant to </a:t>
            </a:r>
            <a:r>
              <a:rPr lang="en-US" sz="2400" i="1" dirty="0" smtClean="0">
                <a:latin typeface="Times New Roman"/>
                <a:ea typeface="Times New Roman"/>
                <a:cs typeface="Times New Roman"/>
              </a:rPr>
              <a:t>corrosion.</a:t>
            </a:r>
            <a:r>
              <a:rPr lang="ru-RU" sz="2400" i="1" dirty="0" smtClean="0">
                <a:latin typeface="Times New Roman"/>
                <a:ea typeface="Times New Roman"/>
                <a:cs typeface="Times New Roman"/>
              </a:rPr>
              <a:t> </a:t>
            </a:r>
            <a:r>
              <a:rPr lang="en-US" sz="2400" i="1" dirty="0" smtClean="0">
                <a:latin typeface="Times New Roman"/>
                <a:ea typeface="Times New Roman"/>
                <a:cs typeface="Times New Roman"/>
              </a:rPr>
              <a:t>Therefore</a:t>
            </a:r>
            <a:r>
              <a:rPr lang="en-US" sz="2400" i="1" dirty="0">
                <a:latin typeface="Times New Roman"/>
                <a:ea typeface="Times New Roman"/>
                <a:cs typeface="Times New Roman"/>
              </a:rPr>
              <a:t>, it is suitable for jewelry, coins, and ornamental purposes. Gold never needs to be polished and will remain beautiful forever. For example, a Macedonian coin remains as untarnished today as the day it was minted twenty-three centuries </a:t>
            </a:r>
            <a:r>
              <a:rPr lang="en-US" sz="2400" i="1" dirty="0" smtClean="0">
                <a:latin typeface="Times New Roman"/>
                <a:ea typeface="Times New Roman"/>
                <a:cs typeface="Times New Roman"/>
              </a:rPr>
              <a:t>ago.</a:t>
            </a:r>
            <a:r>
              <a:rPr lang="ru-RU" sz="2400" i="1" dirty="0" smtClean="0">
                <a:latin typeface="Times New Roman"/>
                <a:ea typeface="Times New Roman"/>
                <a:cs typeface="Times New Roman"/>
              </a:rPr>
              <a:t> </a:t>
            </a:r>
            <a:r>
              <a:rPr lang="en-US" sz="2400" i="1" dirty="0" smtClean="0">
                <a:latin typeface="Times New Roman"/>
                <a:ea typeface="Times New Roman"/>
                <a:cs typeface="Times New Roman"/>
              </a:rPr>
              <a:t>Another </a:t>
            </a:r>
            <a:r>
              <a:rPr lang="en-US" sz="2400" i="1" dirty="0">
                <a:latin typeface="Times New Roman"/>
                <a:ea typeface="Times New Roman"/>
                <a:cs typeface="Times New Roman"/>
              </a:rPr>
              <a:t>important characteristic of gold is its usefulness to industry and </a:t>
            </a:r>
            <a:r>
              <a:rPr lang="en-US" sz="2400" i="1" dirty="0" smtClean="0">
                <a:latin typeface="Times New Roman"/>
                <a:ea typeface="Times New Roman"/>
                <a:cs typeface="Times New Roman"/>
              </a:rPr>
              <a:t>science.</a:t>
            </a:r>
            <a:r>
              <a:rPr lang="ru-RU" sz="2400" i="1" dirty="0" smtClean="0">
                <a:latin typeface="Times New Roman"/>
                <a:ea typeface="Times New Roman"/>
                <a:cs typeface="Times New Roman"/>
              </a:rPr>
              <a:t> </a:t>
            </a:r>
            <a:r>
              <a:rPr lang="en-US" sz="2400" i="1" dirty="0" smtClean="0">
                <a:latin typeface="Times New Roman"/>
                <a:ea typeface="Times New Roman"/>
                <a:cs typeface="Times New Roman"/>
              </a:rPr>
              <a:t>For </a:t>
            </a:r>
            <a:r>
              <a:rPr lang="en-US" sz="2400" i="1" dirty="0">
                <a:latin typeface="Times New Roman"/>
                <a:ea typeface="Times New Roman"/>
                <a:cs typeface="Times New Roman"/>
              </a:rPr>
              <a:t>many years, it has been used in hundreds of industrial applications. The most recent use of gold is in astronauts' suits. Astronauts wear gold-plated heat shields for protection outside spaceships. </a:t>
            </a:r>
            <a:r>
              <a:rPr lang="en-US" sz="2400" i="1" dirty="0" smtClean="0">
                <a:latin typeface="Times New Roman"/>
                <a:ea typeface="Times New Roman"/>
                <a:cs typeface="Times New Roman"/>
              </a:rPr>
              <a:t>In </a:t>
            </a:r>
            <a:r>
              <a:rPr lang="en-US" sz="2400" i="1" dirty="0">
                <a:latin typeface="Times New Roman"/>
                <a:ea typeface="Times New Roman"/>
                <a:cs typeface="Times New Roman"/>
              </a:rPr>
              <a:t>conclusion, gold is treasured not only for its beauty but also for its utility.</a:t>
            </a:r>
            <a:endParaRPr lang="ru-RU" sz="2400" dirty="0">
              <a:ea typeface="Times New Roman"/>
              <a:cs typeface="Times New Roman"/>
            </a:endParaRPr>
          </a:p>
        </p:txBody>
      </p:sp>
    </p:spTree>
    <p:extLst>
      <p:ext uri="{BB962C8B-B14F-4D97-AF65-F5344CB8AC3E}">
        <p14:creationId xmlns:p14="http://schemas.microsoft.com/office/powerpoint/2010/main" val="4163328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72A86A-A9D4-43E4-8A66-DC6DB34D9B0E}"/>
</file>

<file path=customXml/itemProps2.xml><?xml version="1.0" encoding="utf-8"?>
<ds:datastoreItem xmlns:ds="http://schemas.openxmlformats.org/officeDocument/2006/customXml" ds:itemID="{657E181E-FEB8-4091-8492-4C81C66DFAF8}"/>
</file>

<file path=customXml/itemProps3.xml><?xml version="1.0" encoding="utf-8"?>
<ds:datastoreItem xmlns:ds="http://schemas.openxmlformats.org/officeDocument/2006/customXml" ds:itemID="{4C459A13-FBB7-48E9-97F5-F69365799B34}"/>
</file>

<file path=docProps/app.xml><?xml version="1.0" encoding="utf-8"?>
<Properties xmlns="http://schemas.openxmlformats.org/officeDocument/2006/extended-properties" xmlns:vt="http://schemas.openxmlformats.org/officeDocument/2006/docPropsVTypes">
  <Template>Waveform</Template>
  <TotalTime>1906</TotalTime>
  <Words>1897</Words>
  <Application>Microsoft Office PowerPoint</Application>
  <PresentationFormat>Экран (4:3)</PresentationFormat>
  <Paragraphs>222</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134</cp:revision>
  <dcterms:created xsi:type="dcterms:W3CDTF">2012-12-02T15:27:24Z</dcterms:created>
  <dcterms:modified xsi:type="dcterms:W3CDTF">2017-02-28T19:12:30Z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