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0" r:id="rId4"/>
    <p:sldId id="263" r:id="rId5"/>
    <p:sldId id="285" r:id="rId6"/>
    <p:sldId id="291" r:id="rId7"/>
    <p:sldId id="286" r:id="rId8"/>
    <p:sldId id="287" r:id="rId9"/>
    <p:sldId id="293" r:id="rId10"/>
    <p:sldId id="292" r:id="rId11"/>
    <p:sldId id="294" r:id="rId12"/>
    <p:sldId id="295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Структура речевого акта</a:t>
            </a:r>
            <a:endParaRPr lang="ru-RU" sz="8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r>
              <a:rPr lang="ru-RU" sz="5000" dirty="0" smtClean="0"/>
              <a:t>(1): </a:t>
            </a:r>
            <a:r>
              <a:rPr lang="ru-RU" sz="5000" i="1" dirty="0" smtClean="0"/>
              <a:t>Вы считаете обоснованной третью инъекцию </a:t>
            </a:r>
            <a:r>
              <a:rPr lang="ru-RU" sz="5000" i="1" dirty="0" err="1" smtClean="0"/>
              <a:t>Экстенциллина</a:t>
            </a:r>
            <a:r>
              <a:rPr lang="ru-RU" sz="5000" i="1" dirty="0" smtClean="0"/>
              <a:t> больным с массой тела выше 85 кг?</a:t>
            </a:r>
            <a:endParaRPr lang="ru-RU" sz="5000" dirty="0" smtClean="0"/>
          </a:p>
          <a:p>
            <a:r>
              <a:rPr lang="ru-RU" sz="5000" dirty="0" smtClean="0"/>
              <a:t>(2): </a:t>
            </a:r>
            <a:r>
              <a:rPr lang="ru-RU" sz="5000" i="1" dirty="0" smtClean="0"/>
              <a:t>Можно обойтись и двумя.</a:t>
            </a:r>
            <a:endParaRPr lang="ru-RU" sz="5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000" dirty="0" smtClean="0"/>
              <a:t>(1): </a:t>
            </a:r>
            <a:r>
              <a:rPr lang="ru-RU" sz="5000" i="1" dirty="0" smtClean="0"/>
              <a:t>Больные находились в стационаре или лечение проводилось </a:t>
            </a:r>
            <a:r>
              <a:rPr lang="ru-RU" sz="5000" i="1" dirty="0" err="1" smtClean="0"/>
              <a:t>амбулаторно</a:t>
            </a:r>
            <a:r>
              <a:rPr lang="ru-RU" sz="5000" i="1" dirty="0" smtClean="0"/>
              <a:t>?</a:t>
            </a:r>
            <a:endParaRPr lang="ru-RU" sz="5000" dirty="0" smtClean="0"/>
          </a:p>
          <a:p>
            <a:r>
              <a:rPr lang="ru-RU" sz="5000" dirty="0" smtClean="0"/>
              <a:t>(2): </a:t>
            </a:r>
            <a:r>
              <a:rPr lang="ru-RU" sz="5000" i="1" dirty="0" smtClean="0"/>
              <a:t>И в стационаре, и </a:t>
            </a:r>
            <a:r>
              <a:rPr lang="ru-RU" sz="5000" i="1" dirty="0" err="1" smtClean="0"/>
              <a:t>амбулаторно</a:t>
            </a:r>
            <a:r>
              <a:rPr lang="ru-RU" sz="5000" i="1" dirty="0" smtClean="0"/>
              <a:t>. </a:t>
            </a:r>
            <a:endParaRPr lang="ru-RU" sz="5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(1):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все-таки хочу четко представить себе: в чем суть Вашей модели? Как удалось Вам повысить оценку информативности признаков? Вы представляете новый способ оценки информативности. Принципиально новый, отличный от способа Шеннона или кого угодно. В чем все-таки суть?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(2):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 имеете в виду модели количества информации или математические модели оценки признаков?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(3):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Нет, физически, на конкретном Вашем примере. То есть физическая ситуация и пример реализации Вашей модели.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(4):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ВЫВОДЫ:</a:t>
            </a:r>
          </a:p>
          <a:p>
            <a:pPr>
              <a:buNone/>
            </a:pPr>
            <a:r>
              <a:rPr lang="ru-RU" sz="4000" dirty="0" smtClean="0"/>
              <a:t>1</a:t>
            </a:r>
            <a:r>
              <a:rPr lang="ru-RU" sz="4000" dirty="0" smtClean="0"/>
              <a:t>. </a:t>
            </a:r>
            <a:r>
              <a:rPr lang="ru-RU" sz="4000" dirty="0" smtClean="0"/>
              <a:t>Речевой акт имеет сложную коммуникативную структуру.</a:t>
            </a:r>
          </a:p>
          <a:p>
            <a:pPr>
              <a:buNone/>
            </a:pPr>
            <a:r>
              <a:rPr lang="ru-RU" sz="4000" dirty="0" smtClean="0"/>
              <a:t>2</a:t>
            </a:r>
            <a:r>
              <a:rPr lang="ru-RU" sz="4000" dirty="0" smtClean="0"/>
              <a:t>. </a:t>
            </a:r>
            <a:r>
              <a:rPr lang="ru-RU" sz="4000" dirty="0" smtClean="0"/>
              <a:t>Главным компонентом коммуникативной структуры речевого акта является  </a:t>
            </a:r>
            <a:r>
              <a:rPr lang="ru-RU" sz="4000" dirty="0" err="1" smtClean="0"/>
              <a:t>иллокуция</a:t>
            </a:r>
            <a:r>
              <a:rPr lang="ru-RU" sz="4000" dirty="0" smtClean="0"/>
              <a:t>.</a:t>
            </a:r>
          </a:p>
          <a:p>
            <a:pPr>
              <a:buNone/>
            </a:pPr>
            <a:r>
              <a:rPr lang="ru-RU" sz="4000" dirty="0" smtClean="0"/>
              <a:t>3</a:t>
            </a:r>
            <a:r>
              <a:rPr lang="ru-RU" sz="4000" smtClean="0"/>
              <a:t>. </a:t>
            </a:r>
            <a:r>
              <a:rPr lang="ru-RU" sz="4000" dirty="0" smtClean="0"/>
              <a:t>Главный компонент </a:t>
            </a:r>
            <a:r>
              <a:rPr lang="ru-RU" sz="4000" dirty="0" err="1" smtClean="0"/>
              <a:t>иллокуции</a:t>
            </a:r>
            <a:r>
              <a:rPr lang="ru-RU" sz="4000" dirty="0" smtClean="0"/>
              <a:t> – коммуникативная цель.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Структура речевого акта</a:t>
            </a:r>
            <a:endParaRPr lang="en-US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Как здесь жарко!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Локуция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(пропозиция)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Здесь жарко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Иллокуция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Призыв открыть окно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Перлокуция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Окно открывают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indent="342900" algn="just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иллокуции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Коммуникативная цель РА</a:t>
            </a:r>
          </a:p>
          <a:p>
            <a:pPr indent="342900" algn="just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Условия успешности РА</a:t>
            </a:r>
          </a:p>
          <a:p>
            <a:pPr indent="342900" algn="just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Условия искренности</a:t>
            </a:r>
          </a:p>
          <a:p>
            <a:pPr indent="342900" algn="just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Социальный статус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коммуникантов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Способ достижения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коммуник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цели </a:t>
            </a:r>
          </a:p>
          <a:p>
            <a:pPr indent="342900" algn="just">
              <a:buFont typeface="Arial" pitchFamily="34" charset="0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Интенсивность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иллокутивной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силы</a:t>
            </a:r>
          </a:p>
          <a:p>
            <a:pPr indent="342900" algn="just">
              <a:buFont typeface="Arial" pitchFamily="34" charset="0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Условие пропозиционального содержания</a:t>
            </a:r>
          </a:p>
          <a:p>
            <a:pPr indent="342900" algn="just">
              <a:buFont typeface="Arial" pitchFamily="34" charset="0"/>
              <a:buAutoNum type="arabicPeriod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AutoNum type="arabicPeriod"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Вопрос 3</a:t>
            </a:r>
          </a:p>
          <a:p>
            <a:pPr algn="ctr">
              <a:buNone/>
            </a:pPr>
            <a:endParaRPr lang="ru-RU" sz="4000" b="1" i="1" dirty="0" smtClean="0"/>
          </a:p>
          <a:p>
            <a:pPr algn="ctr">
              <a:buNone/>
            </a:pPr>
            <a:r>
              <a:rPr lang="ru-RU" sz="6000" b="1" i="1" dirty="0" smtClean="0"/>
              <a:t>Другие коммуникативные единицы </a:t>
            </a:r>
            <a:r>
              <a:rPr lang="ru-RU" sz="6000" b="1" i="1" dirty="0" err="1" smtClean="0"/>
              <a:t>дискурса</a:t>
            </a:r>
            <a:endParaRPr lang="ru-RU" sz="60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6000" b="1" i="1" dirty="0" smtClean="0"/>
              <a:t>Коммуникативный ход 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indent="3429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Интересно, что он здесь делает? Наверное, ему что-то нужно от нас. Как ты думаешь? У тебя есть соображения по этому поводу?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b="1" i="1" dirty="0" smtClean="0"/>
          </a:p>
          <a:p>
            <a:pPr algn="just">
              <a:buNone/>
            </a:pPr>
            <a:endParaRPr lang="ru-RU" b="1" i="1" dirty="0" smtClean="0"/>
          </a:p>
          <a:p>
            <a:pPr algn="just">
              <a:buNone/>
            </a:pPr>
            <a:r>
              <a:rPr lang="ru-RU" sz="6000" b="1" i="1" dirty="0" smtClean="0"/>
              <a:t>Реплика (</a:t>
            </a:r>
            <a:r>
              <a:rPr lang="ru-RU" sz="6000" b="1" i="1" dirty="0" err="1" smtClean="0"/>
              <a:t>Репликовый</a:t>
            </a:r>
            <a:r>
              <a:rPr lang="ru-RU" sz="6000" b="1" i="1" dirty="0" smtClean="0"/>
              <a:t> шаг)</a:t>
            </a:r>
            <a:endParaRPr lang="ru-RU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(1): </a:t>
            </a:r>
            <a:r>
              <a:rPr lang="ru-RU" dirty="0" smtClean="0"/>
              <a:t>Во втором пункте я утверждаю, что ещё Аристотель различил </a:t>
            </a:r>
            <a:r>
              <a:rPr lang="ru-RU" i="1" dirty="0" err="1" smtClean="0"/>
              <a:t>фронезис</a:t>
            </a:r>
            <a:r>
              <a:rPr lang="ru-RU" dirty="0" smtClean="0"/>
              <a:t> как практическое знание вместе со способностью выделения его из опыта и применения – и </a:t>
            </a:r>
            <a:r>
              <a:rPr lang="ru-RU" i="1" dirty="0" err="1" smtClean="0"/>
              <a:t>эпистемé</a:t>
            </a:r>
            <a:r>
              <a:rPr lang="ru-RU" dirty="0" smtClean="0"/>
              <a:t> как теоретическое знание, происходящее из созерцания. </a:t>
            </a:r>
          </a:p>
          <a:p>
            <a:r>
              <a:rPr lang="ru-RU" b="1" i="1" dirty="0" smtClean="0"/>
              <a:t>(2): </a:t>
            </a:r>
            <a:r>
              <a:rPr lang="ru-RU" dirty="0" smtClean="0"/>
              <a:t>Это уже было у Аристотеля. Следовательно, подобное различение, повторённое в ММК, не является вкладом, а в лучшем случае является развитием уже имеющейся системы представлений. Но это не о мышлении, да? </a:t>
            </a:r>
          </a:p>
          <a:p>
            <a:r>
              <a:rPr lang="ru-RU" b="1" i="1" dirty="0" smtClean="0"/>
              <a:t>(1)</a:t>
            </a:r>
            <a:r>
              <a:rPr lang="ru-RU" dirty="0" smtClean="0"/>
              <a:t>: Через полшага. Я утверждаю во втором же тезисе, что </a:t>
            </a:r>
            <a:r>
              <a:rPr lang="ru-RU" i="1" dirty="0" smtClean="0"/>
              <a:t>оппозиция </a:t>
            </a:r>
            <a:r>
              <a:rPr lang="ru-RU" i="1" dirty="0" err="1" smtClean="0"/>
              <a:t>фронезис</a:t>
            </a:r>
            <a:r>
              <a:rPr lang="ru-RU" i="1" dirty="0" smtClean="0"/>
              <a:t> и </a:t>
            </a:r>
            <a:r>
              <a:rPr lang="ru-RU" i="1" dirty="0" err="1" smtClean="0"/>
              <a:t>эпистеме</a:t>
            </a:r>
            <a:r>
              <a:rPr lang="ru-RU" dirty="0" err="1" smtClean="0"/>
              <a:t>протянулась</a:t>
            </a:r>
            <a:r>
              <a:rPr lang="ru-RU" dirty="0" smtClean="0"/>
              <a:t> через всю европейскую рационалистическую философскую традицию и вылилась у Канта в </a:t>
            </a:r>
            <a:r>
              <a:rPr lang="ru-RU" i="1" dirty="0" smtClean="0"/>
              <a:t>оппозицию чистого и практического разума</a:t>
            </a:r>
            <a:r>
              <a:rPr lang="ru-RU" dirty="0" smtClean="0"/>
              <a:t>. Наверное, можно утверждать, что и у Аристотеля это уже была оппозиция </a:t>
            </a:r>
            <a:r>
              <a:rPr lang="ru-RU" i="1" dirty="0" smtClean="0"/>
              <a:t>по поводу мышления</a:t>
            </a:r>
            <a:r>
              <a:rPr lang="ru-RU" dirty="0" smtClean="0"/>
              <a:t>, хотя это, скорее, будет задним числом. Но у Канта [различение чистого и практического разума] уже точно было по поводу мышления.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6000" b="1" i="1" dirty="0" smtClean="0"/>
              <a:t>Диалогическое единство</a:t>
            </a:r>
            <a:endParaRPr lang="ru-RU" sz="60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6245D8-6603-4E27-978A-4015D3FB3C82}"/>
</file>

<file path=customXml/itemProps2.xml><?xml version="1.0" encoding="utf-8"?>
<ds:datastoreItem xmlns:ds="http://schemas.openxmlformats.org/officeDocument/2006/customXml" ds:itemID="{D26EADE2-8195-48C9-A773-C93B9D18460A}"/>
</file>

<file path=customXml/itemProps3.xml><?xml version="1.0" encoding="utf-8"?>
<ds:datastoreItem xmlns:ds="http://schemas.openxmlformats.org/officeDocument/2006/customXml" ds:itemID="{6CFBCD85-11DA-4667-B823-C98BF25D3291}"/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385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44</cp:revision>
  <dcterms:created xsi:type="dcterms:W3CDTF">2019-09-01T08:37:24Z</dcterms:created>
  <dcterms:modified xsi:type="dcterms:W3CDTF">2020-04-21T19:53:28Z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