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332" r:id="rId3"/>
    <p:sldId id="330" r:id="rId4"/>
    <p:sldId id="328" r:id="rId5"/>
    <p:sldId id="331" r:id="rId6"/>
    <p:sldId id="333" r:id="rId7"/>
    <p:sldId id="334" r:id="rId8"/>
    <p:sldId id="335" r:id="rId9"/>
    <p:sldId id="337" r:id="rId10"/>
    <p:sldId id="336" r:id="rId11"/>
    <p:sldId id="329" r:id="rId12"/>
    <p:sldId id="367" r:id="rId13"/>
    <p:sldId id="348" r:id="rId14"/>
    <p:sldId id="3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33"/>
    <a:srgbClr val="FFFF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91F9-F925-43BC-AF23-CCA1EEF6118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9BDDE-E167-47BE-8281-D47171C4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1484784"/>
            <a:ext cx="7715304" cy="2500330"/>
          </a:xfrm>
          <a:prstGeom prst="roundRect">
            <a:avLst/>
          </a:prstGeom>
          <a:solidFill>
            <a:srgbClr val="FFFFFF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сравнения прилагательных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Degrees of Comparison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643050"/>
            <a:ext cx="7715304" cy="4524315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Прилагательные, состоящие из двух или более слогов, образуют степени сравнения прилагательных с помощью слов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(самый)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ставятся перед прилагательными.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употребляется перед прилагательными в сравнительной степени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красивый – красивее или более красивый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употребляется перед прилагательным в превосходной степени.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–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most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Красивый – самый красивый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785794"/>
            <a:ext cx="755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Многосложные прилагательные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0002" y="642894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4247317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–better – the best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little – less – the least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– more –the most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much – more – the most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 – worse – the worst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old – older – the oldest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возрасту)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old – elder – the eldest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старшинству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семье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 – farther –the farthest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далекий - дальше- самый далекий, о расстоянии)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 – further – the furthest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(далекий - далее – дальнейший, о времени)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 – later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(позже)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latest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(самый последний)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 – latter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(последний из ранее упомянутых)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last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(последний по порядку)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 – nearer – the nearest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ближайший, о расстоянии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 – nearer – the next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(следующий –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порядку)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785794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Исключения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357298"/>
            <a:ext cx="7715304" cy="513986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сравнении одного предмета с другим после прилагательного употребляется союз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чем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dog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bigger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Уменьшение и увеличение качества выражается с  помощью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tune 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one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785794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 сравнительные конструкции! 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643182"/>
            <a:ext cx="3357586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the…the…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ither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…or…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neither…nor…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both…and…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twice as long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half as wide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times as narrow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years younger than…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years elder than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643182"/>
            <a:ext cx="3875559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чем…тем..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либо…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 раза длиннее,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половину шире,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3 раза уже,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 года моложе,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года старше, чем…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369331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1.Ограничительные качественные прилагательные</a:t>
            </a: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left, dead, middle, previous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Относительные прилагательные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wooden, woolen</a:t>
            </a:r>
          </a:p>
          <a:p>
            <a:pPr lvl="1" algn="ctr">
              <a:lnSpc>
                <a:spcPct val="90000"/>
              </a:lnSpc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Прилагательные, которые происходят от латинского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inner, junior, former, minimal, optional</a:t>
            </a:r>
          </a:p>
          <a:p>
            <a:pPr lvl="1" algn="ctr">
              <a:lnSpc>
                <a:spcPct val="90000"/>
              </a:lnSpc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Прилагательные, которые уже обозначают некоторое разграничение по качеству</a:t>
            </a: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darkish, greenish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142984"/>
            <a:ext cx="899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Прилагательные, которые не имеют степеней сравнения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57364"/>
            <a:ext cx="7715304" cy="341016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в английском языке не изменяются по числам и падежам, но, как и  в русском языке имеют </a:t>
            </a:r>
          </a:p>
          <a:p>
            <a:pPr algn="ctr">
              <a:lnSpc>
                <a:spcPct val="90000"/>
              </a:lnSpc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положительную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(the Positive Degree),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сравнительную (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Comparative Degree)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превосходную (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Superlative Degree)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степень сравнения</a:t>
            </a:r>
          </a:p>
          <a:p>
            <a:pPr algn="ctr">
              <a:lnSpc>
                <a:spcPct val="90000"/>
              </a:lnSpc>
              <a:defRPr/>
            </a:pPr>
            <a:endParaRPr lang="ru-R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85926"/>
            <a:ext cx="7572428" cy="2677656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далеко не все прилагательные могут «сравниваться»: такая привилегия закреплена только за качественными – то есть, такими, которые обозначают определенные качества предмета: красоту, величину, ширину и так далее.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785926"/>
            <a:ext cx="7572428" cy="1384995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образования степеней сравнения в английском языке зависят от количества слогов в именах прилагательных.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507207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1062" y="3714752"/>
            <a:ext cx="7572428" cy="1754326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делятся на две группы: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 и двусложные (слово состоит из одного или двух слогов)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tall, small, hot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happy, clever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Многосложные (слово состоит из трёх и более слогов)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wonderful, beautiful, interesting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51520" y="642894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57364"/>
            <a:ext cx="7715304" cy="451200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2800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Сравнительная степень односложных и двусложных прилагательных с окончанием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-y,    -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-le, -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образуется  с помощью суффикса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8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</a:t>
            </a:r>
            <a:endParaRPr lang="en-US" sz="8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narrow-narrow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simple-simpl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high-high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clever-clever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bbsimg.ngfiles.com/1/22328000/ngbbs4d3109ac7a6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72008"/>
            <a:ext cx="1214446" cy="1063292"/>
          </a:xfrm>
          <a:prstGeom prst="rect">
            <a:avLst/>
          </a:prstGeom>
          <a:noFill/>
        </p:spPr>
      </p:pic>
      <p:pic>
        <p:nvPicPr>
          <p:cNvPr id="9" name="Picture 2" descr="http://bbsimg.ngfiles.com/1/22328000/ngbbs4d3109ac7a6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14818"/>
            <a:ext cx="1785950" cy="156366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857356" y="1071546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Сравнительная степень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398262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№1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Конечная гласная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(немое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опускается перед фиксами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еr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larg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larg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whit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whit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nic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nic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-the nic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wid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wid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lat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lat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  <a:defRPr/>
            </a:pPr>
            <a:endParaRPr lang="ru-RU" sz="32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071546"/>
            <a:ext cx="4426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  <a:endParaRPr lang="ru-RU" sz="4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241912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№2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слово оканчивается на одну согласную букву, а перед ней стоит одна гласная буква                 ( закрытый слог), то согласная буква удваивается: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ru-RU" sz="28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endParaRPr lang="en-US" sz="32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2806922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№3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оканчивается на букву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перед ней стоит согласная буква, то буква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меняется на –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занятой – более занятый – самый занятой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endParaRPr lang="ru-RU" sz="28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00232" y="1142984"/>
            <a:ext cx="70531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Превосходная степень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857365"/>
            <a:ext cx="7715304" cy="4025717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Превосходная  степень односложных и двусложных прилагательных образуется  с помощью суффикса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4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</a:t>
            </a:r>
            <a:endParaRPr lang="en-US" sz="48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 –  (the) cold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warm – (the) warm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 – (the) tall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7F2357-B9A9-430E-B08A-933D0A39EF86}"/>
</file>

<file path=customXml/itemProps2.xml><?xml version="1.0" encoding="utf-8"?>
<ds:datastoreItem xmlns:ds="http://schemas.openxmlformats.org/officeDocument/2006/customXml" ds:itemID="{E16C6FFE-B0B6-4906-B140-CFA85AE151DC}"/>
</file>

<file path=customXml/itemProps3.xml><?xml version="1.0" encoding="utf-8"?>
<ds:datastoreItem xmlns:ds="http://schemas.openxmlformats.org/officeDocument/2006/customXml" ds:itemID="{9E7F0C03-8713-4980-BF45-22E853E9BD6D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1003</TotalTime>
  <Words>762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111</cp:lastModifiedBy>
  <cp:revision>108</cp:revision>
  <dcterms:created xsi:type="dcterms:W3CDTF">2013-11-30T07:16:38Z</dcterms:created>
  <dcterms:modified xsi:type="dcterms:W3CDTF">2019-01-24T10:45:13Z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