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3"/>
  </p:notesMasterIdLst>
  <p:sldIdLst>
    <p:sldId id="256" r:id="rId2"/>
    <p:sldId id="268" r:id="rId3"/>
    <p:sldId id="258" r:id="rId4"/>
    <p:sldId id="263" r:id="rId5"/>
    <p:sldId id="259" r:id="rId6"/>
    <p:sldId id="260" r:id="rId7"/>
    <p:sldId id="262" r:id="rId8"/>
    <p:sldId id="264" r:id="rId9"/>
    <p:sldId id="265" r:id="rId10"/>
    <p:sldId id="266" r:id="rId11"/>
    <p:sldId id="269"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55CD34-027A-4A1F-AF53-23621C5469D9}" type="datetimeFigureOut">
              <a:rPr lang="ru-RU" smtClean="0"/>
              <a:pPr/>
              <a:t>01.09.2017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241474-F1FF-49CD-BAC7-FB0703D9794A}" type="slidenum">
              <a:rPr lang="ru-RU" smtClean="0"/>
              <a:pPr/>
              <a:t>‹#›</a:t>
            </a:fld>
            <a:endParaRPr lang="ru-RU"/>
          </a:p>
        </p:txBody>
      </p:sp>
    </p:spTree>
    <p:extLst>
      <p:ext uri="{BB962C8B-B14F-4D97-AF65-F5344CB8AC3E}">
        <p14:creationId xmlns:p14="http://schemas.microsoft.com/office/powerpoint/2010/main" val="1519586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9241474-F1FF-49CD-BAC7-FB0703D9794A}" type="slidenum">
              <a:rPr lang="ru-RU" smtClean="0"/>
              <a:pPr/>
              <a:t>9</a:t>
            </a:fld>
            <a:endParaRPr lang="ru-RU"/>
          </a:p>
        </p:txBody>
      </p:sp>
    </p:spTree>
    <p:extLst>
      <p:ext uri="{BB962C8B-B14F-4D97-AF65-F5344CB8AC3E}">
        <p14:creationId xmlns:p14="http://schemas.microsoft.com/office/powerpoint/2010/main" val="1766282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pPr/>
              <a:t>01.09.2017</a:t>
            </a:fld>
            <a:endParaRPr lang="ru-RU"/>
          </a:p>
        </p:txBody>
      </p:sp>
      <p:sp>
        <p:nvSpPr>
          <p:cNvPr id="20" name="Нижний колонтитул 19"/>
          <p:cNvSpPr>
            <a:spLocks noGrp="1"/>
          </p:cNvSpPr>
          <p:nvPr>
            <p:ph type="ftr" sz="quarter" idx="11"/>
          </p:nvPr>
        </p:nvSpPr>
        <p:spPr/>
        <p:txBody>
          <a:bodyPr/>
          <a:lstStyle/>
          <a:p>
            <a:endParaRPr lang="ru-RU"/>
          </a:p>
        </p:txBody>
      </p:sp>
      <p:sp>
        <p:nvSpPr>
          <p:cNvPr id="10" name="Номер слайда 9"/>
          <p:cNvSpPr>
            <a:spLocks noGrp="1"/>
          </p:cNvSpPr>
          <p:nvPr>
            <p:ph type="sldNum" sz="quarter" idx="12"/>
          </p:nvPr>
        </p:nvSpPr>
        <p:spPr/>
        <p:txBody>
          <a:bodyPr/>
          <a:lstStyle/>
          <a:p>
            <a:fld id="{B19B0651-EE4F-4900-A07F-96A6BFA9D0F0}"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01.09.2017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01.09.2017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01.09.2017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01.09.2017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pPr/>
              <a:t>01.09.2017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pPr/>
              <a:t>01.09.2017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4C71EC6-210F-42DE-9C53-41977AD35B3D}" type="datetimeFigureOut">
              <a:rPr lang="ru-RU" smtClean="0"/>
              <a:pPr/>
              <a:t>01.09.2017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Дата 1"/>
          <p:cNvSpPr>
            <a:spLocks noGrp="1"/>
          </p:cNvSpPr>
          <p:nvPr>
            <p:ph type="dt" sz="half" idx="10"/>
          </p:nvPr>
        </p:nvSpPr>
        <p:spPr/>
        <p:txBody>
          <a:bodyPr/>
          <a:lstStyle/>
          <a:p>
            <a:fld id="{B4C71EC6-210F-42DE-9C53-41977AD35B3D}" type="datetimeFigureOut">
              <a:rPr lang="ru-RU" smtClean="0"/>
              <a:pPr/>
              <a:t>01.09.2017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pPr/>
              <a:t>01.09.2017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pPr/>
              <a:t>01.09.2017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4C71EC6-210F-42DE-9C53-41977AD35B3D}" type="datetimeFigureOut">
              <a:rPr lang="ru-RU" smtClean="0"/>
              <a:pPr/>
              <a:t>01.09.2017</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19B0651-EE4F-4900-A07F-96A6BFA9D0F0}"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1432560" y="359898"/>
            <a:ext cx="7406640" cy="1196894"/>
          </a:xfrm>
        </p:spPr>
        <p:txBody>
          <a:bodyPr>
            <a:normAutofit/>
          </a:bodyPr>
          <a:lstStyle/>
          <a:p>
            <a:r>
              <a:rPr lang="ru-RU" sz="4800" b="1" dirty="0" smtClean="0">
                <a:effectLst/>
                <a:latin typeface="Times New Roman" pitchFamily="18" charset="0"/>
                <a:cs typeface="Times New Roman" pitchFamily="18" charset="0"/>
              </a:rPr>
              <a:t> </a:t>
            </a:r>
            <a:r>
              <a:rPr lang="en-GB" sz="4800" b="1" dirty="0" smtClean="0">
                <a:effectLst/>
                <a:latin typeface="Times New Roman" pitchFamily="18" charset="0"/>
                <a:cs typeface="Times New Roman" pitchFamily="18" charset="0"/>
              </a:rPr>
              <a:t>LEXICOLOGY</a:t>
            </a:r>
            <a:endParaRPr lang="ru-RU" sz="4800" b="1" dirty="0">
              <a:latin typeface="Times New Roman" pitchFamily="18" charset="0"/>
              <a:cs typeface="Times New Roman" pitchFamily="18" charset="0"/>
            </a:endParaRPr>
          </a:p>
        </p:txBody>
      </p:sp>
      <p:sp>
        <p:nvSpPr>
          <p:cNvPr id="5" name="Подзаголовок 4"/>
          <p:cNvSpPr>
            <a:spLocks noGrp="1"/>
          </p:cNvSpPr>
          <p:nvPr>
            <p:ph type="subTitle" idx="1"/>
          </p:nvPr>
        </p:nvSpPr>
        <p:spPr>
          <a:xfrm>
            <a:off x="1115616" y="1556792"/>
            <a:ext cx="7776864" cy="5040560"/>
          </a:xfrm>
        </p:spPr>
        <p:txBody>
          <a:bodyPr>
            <a:normAutofit lnSpcReduction="10000"/>
          </a:bodyPr>
          <a:lstStyle/>
          <a:p>
            <a:r>
              <a:rPr lang="en-US" sz="2400" b="1" dirty="0" smtClean="0">
                <a:latin typeface="Times New Roman" pitchFamily="18" charset="0"/>
                <a:cs typeface="Times New Roman" pitchFamily="18" charset="0"/>
              </a:rPr>
              <a:t>1. </a:t>
            </a:r>
            <a:r>
              <a:rPr lang="en-US" sz="2400" b="1" dirty="0">
                <a:latin typeface="Times New Roman" pitchFamily="18" charset="0"/>
                <a:cs typeface="Times New Roman" pitchFamily="18" charset="0"/>
              </a:rPr>
              <a:t>THE COURSE OF MODERN ENGLISH </a:t>
            </a:r>
            <a:r>
              <a:rPr lang="en-US" sz="2400" b="1" dirty="0" smtClean="0">
                <a:latin typeface="Times New Roman" pitchFamily="18" charset="0"/>
                <a:cs typeface="Times New Roman" pitchFamily="18" charset="0"/>
              </a:rPr>
              <a:t>LEXICOLOGY, ITS AIMS AND OBJECT OF STUDY</a:t>
            </a:r>
            <a:endParaRPr lang="ru-RU" sz="2400" b="1" dirty="0">
              <a:latin typeface="Times New Roman" pitchFamily="18" charset="0"/>
              <a:cs typeface="Times New Roman" pitchFamily="18" charset="0"/>
            </a:endParaRPr>
          </a:p>
          <a:p>
            <a:endParaRPr lang="ru-RU" sz="2400" b="1"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2</a:t>
            </a:r>
            <a:r>
              <a:rPr lang="en-US" sz="2400" b="1" dirty="0">
                <a:latin typeface="Times New Roman" pitchFamily="18" charset="0"/>
                <a:cs typeface="Times New Roman" pitchFamily="18" charset="0"/>
              </a:rPr>
              <a:t>. TYPES OF LEXICOLOGY</a:t>
            </a:r>
            <a:endParaRPr lang="ru-RU" sz="2400" b="1" dirty="0">
              <a:latin typeface="Times New Roman" pitchFamily="18" charset="0"/>
              <a:cs typeface="Times New Roman" pitchFamily="18" charset="0"/>
            </a:endParaRPr>
          </a:p>
          <a:p>
            <a:endParaRPr lang="ru-RU" sz="2400" b="1"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3</a:t>
            </a:r>
            <a:r>
              <a:rPr lang="en-US" sz="2400" b="1" dirty="0">
                <a:latin typeface="Times New Roman" pitchFamily="18" charset="0"/>
                <a:cs typeface="Times New Roman" pitchFamily="18" charset="0"/>
              </a:rPr>
              <a:t>. TWO APPROACHES  </a:t>
            </a:r>
            <a:r>
              <a:rPr lang="en-US" sz="2400" b="1" dirty="0" smtClean="0">
                <a:latin typeface="Times New Roman" pitchFamily="18" charset="0"/>
                <a:cs typeface="Times New Roman" pitchFamily="18" charset="0"/>
              </a:rPr>
              <a:t>TO STUDY THE LANGUAGE</a:t>
            </a:r>
            <a:endParaRPr lang="ru-RU" sz="2400" b="1" dirty="0">
              <a:latin typeface="Times New Roman" pitchFamily="18" charset="0"/>
              <a:cs typeface="Times New Roman" pitchFamily="18" charset="0"/>
            </a:endParaRPr>
          </a:p>
          <a:p>
            <a:endParaRPr lang="ru-RU" sz="2400" b="1"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4</a:t>
            </a:r>
            <a:r>
              <a:rPr lang="en-US" sz="2400" b="1" dirty="0">
                <a:latin typeface="Times New Roman" pitchFamily="18" charset="0"/>
                <a:cs typeface="Times New Roman" pitchFamily="18" charset="0"/>
              </a:rPr>
              <a:t>. THE THEORETICAL AND PRACTICAL VALUE OF ENGLISH LEXICOLOGY</a:t>
            </a:r>
            <a:endParaRPr lang="ru-RU" sz="2400" b="1" dirty="0">
              <a:latin typeface="Times New Roman" pitchFamily="18" charset="0"/>
              <a:cs typeface="Times New Roman" pitchFamily="18" charset="0"/>
            </a:endParaRPr>
          </a:p>
          <a:p>
            <a:endParaRPr lang="ru-RU" sz="2400" b="1"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5</a:t>
            </a:r>
            <a:r>
              <a:rPr lang="en-US" sz="2400" b="1" dirty="0">
                <a:latin typeface="Times New Roman" pitchFamily="18" charset="0"/>
                <a:cs typeface="Times New Roman" pitchFamily="18" charset="0"/>
              </a:rPr>
              <a:t>. THE CONNECTION OF LEXICOLOGY WITH PHONETICS, STYLISTICS, GRAMMAR AND OTHER BRANCHES OF LINGUISTICS</a:t>
            </a:r>
            <a:endParaRPr lang="ru-RU"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24037158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116632"/>
            <a:ext cx="8172400" cy="792088"/>
          </a:xfrm>
        </p:spPr>
        <p:txBody>
          <a:bodyPr>
            <a:noAutofit/>
          </a:bodyPr>
          <a:lstStyle/>
          <a:p>
            <a:r>
              <a:rPr lang="en-US" sz="2800" dirty="0">
                <a:solidFill>
                  <a:srgbClr val="000000"/>
                </a:solidFill>
                <a:effectLst>
                  <a:outerShdw blurRad="38100" dist="38100" dir="2700000" algn="tl">
                    <a:srgbClr val="000000">
                      <a:alpha val="43137"/>
                    </a:srgbClr>
                  </a:outerShdw>
                </a:effectLst>
              </a:rPr>
              <a:t>The theoretical and practical value of </a:t>
            </a:r>
            <a:r>
              <a:rPr lang="en-US" sz="2800" dirty="0" smtClean="0">
                <a:solidFill>
                  <a:srgbClr val="000000"/>
                </a:solidFill>
                <a:effectLst>
                  <a:outerShdw blurRad="38100" dist="38100" dir="2700000" algn="tl">
                    <a:srgbClr val="000000">
                      <a:alpha val="43137"/>
                    </a:srgbClr>
                  </a:outerShdw>
                </a:effectLst>
              </a:rPr>
              <a:t>English </a:t>
            </a:r>
            <a:r>
              <a:rPr lang="en-US" sz="2800" dirty="0">
                <a:solidFill>
                  <a:srgbClr val="000000"/>
                </a:solidFill>
                <a:effectLst>
                  <a:outerShdw blurRad="38100" dist="38100" dir="2700000" algn="tl">
                    <a:srgbClr val="000000">
                      <a:alpha val="43137"/>
                    </a:srgbClr>
                  </a:outerShdw>
                </a:effectLst>
              </a:rPr>
              <a:t>lexicology</a:t>
            </a:r>
            <a:br>
              <a:rPr lang="en-US" sz="2800" dirty="0">
                <a:solidFill>
                  <a:srgbClr val="000000"/>
                </a:solidFill>
                <a:effectLst>
                  <a:outerShdw blurRad="38100" dist="38100" dir="2700000" algn="tl">
                    <a:srgbClr val="000000">
                      <a:alpha val="43137"/>
                    </a:srgbClr>
                  </a:outerShdw>
                </a:effectLst>
              </a:rPr>
            </a:br>
            <a:endParaRPr lang="ru-RU" sz="2800"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971600" y="764704"/>
            <a:ext cx="8064896" cy="6093296"/>
          </a:xfrm>
        </p:spPr>
        <p:txBody>
          <a:bodyPr>
            <a:normAutofit fontScale="77500" lnSpcReduction="20000"/>
          </a:bodyPr>
          <a:lstStyle/>
          <a:p>
            <a:pPr marL="27432" lvl="0" indent="0">
              <a:buClr>
                <a:srgbClr val="629DD1"/>
              </a:buClr>
              <a:buNone/>
            </a:pPr>
            <a:r>
              <a:rPr lang="en-US" sz="3600" dirty="0">
                <a:solidFill>
                  <a:prstClr val="black"/>
                </a:solidFill>
              </a:rPr>
              <a:t>As a science it has both theoretical and practical </a:t>
            </a:r>
            <a:r>
              <a:rPr lang="en-US" sz="3600" dirty="0" smtClean="0">
                <a:solidFill>
                  <a:prstClr val="black"/>
                </a:solidFill>
              </a:rPr>
              <a:t>use:</a:t>
            </a:r>
            <a:endParaRPr lang="en-US" dirty="0" smtClean="0"/>
          </a:p>
          <a:p>
            <a:pPr marL="484632" indent="-457200">
              <a:buClr>
                <a:srgbClr val="629DD1"/>
              </a:buClr>
            </a:pPr>
            <a:r>
              <a:rPr lang="en-US" dirty="0" smtClean="0"/>
              <a:t> It investigates </a:t>
            </a:r>
            <a:r>
              <a:rPr lang="en-US" dirty="0"/>
              <a:t>the problem of word structure and word formation, the classification of vocabulary units, description of the relations between different lexical layers of English vocabulary. </a:t>
            </a:r>
            <a:endParaRPr lang="en-US" dirty="0" smtClean="0"/>
          </a:p>
          <a:p>
            <a:pPr marL="484632" indent="-457200">
              <a:buClr>
                <a:srgbClr val="629DD1"/>
              </a:buClr>
            </a:pPr>
            <a:r>
              <a:rPr lang="en-US" dirty="0" smtClean="0"/>
              <a:t>The </a:t>
            </a:r>
            <a:r>
              <a:rPr lang="en-US" dirty="0"/>
              <a:t>theoretical value of Lexicology stems from the theory of meaning which was originally developed within the philosophical science. The relationship between the name and the thing constitutes one of the key questions of Gnostic theories. </a:t>
            </a:r>
            <a:endParaRPr lang="en-US" dirty="0" smtClean="0"/>
          </a:p>
          <a:p>
            <a:pPr marL="484632" indent="-457200">
              <a:buClr>
                <a:srgbClr val="629DD1"/>
              </a:buClr>
            </a:pPr>
            <a:r>
              <a:rPr lang="en-US" dirty="0" smtClean="0"/>
              <a:t>The </a:t>
            </a:r>
            <a:r>
              <a:rPr lang="en-US" dirty="0"/>
              <a:t>research carried out in the frames of Lexicology meets the needs of many different sciences, such as lexicography, literary criticism, and foreign languages teaching. </a:t>
            </a:r>
            <a:endParaRPr lang="en-US" dirty="0" smtClean="0"/>
          </a:p>
          <a:p>
            <a:pPr marL="484632" indent="-457200">
              <a:buClr>
                <a:srgbClr val="629DD1"/>
              </a:buClr>
            </a:pPr>
            <a:r>
              <a:rPr lang="en-US" dirty="0" smtClean="0"/>
              <a:t>Modern </a:t>
            </a:r>
            <a:r>
              <a:rPr lang="en-US" dirty="0"/>
              <a:t>English Lexicology aims at giving a systematic description of the Modern English word-stock. </a:t>
            </a:r>
            <a:endParaRPr lang="en-US" dirty="0" smtClean="0"/>
          </a:p>
          <a:p>
            <a:pPr marL="484632" indent="-457200">
              <a:buClr>
                <a:srgbClr val="629DD1"/>
              </a:buClr>
            </a:pPr>
            <a:endParaRPr lang="ru-RU" dirty="0"/>
          </a:p>
        </p:txBody>
      </p:sp>
    </p:spTree>
    <p:extLst>
      <p:ext uri="{BB962C8B-B14F-4D97-AF65-F5344CB8AC3E}">
        <p14:creationId xmlns:p14="http://schemas.microsoft.com/office/powerpoint/2010/main" val="980424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1435608" y="188640"/>
            <a:ext cx="7498080" cy="85998"/>
          </a:xfrm>
        </p:spPr>
        <p:txBody>
          <a:bodyPr>
            <a:normAutofit fontScale="90000"/>
          </a:bodyPr>
          <a:lstStyle/>
          <a:p>
            <a:endParaRPr lang="ru-RU" dirty="0"/>
          </a:p>
        </p:txBody>
      </p:sp>
      <p:sp>
        <p:nvSpPr>
          <p:cNvPr id="3" name="Объект 2"/>
          <p:cNvSpPr>
            <a:spLocks noGrp="1"/>
          </p:cNvSpPr>
          <p:nvPr>
            <p:ph idx="1"/>
          </p:nvPr>
        </p:nvSpPr>
        <p:spPr>
          <a:xfrm>
            <a:off x="1115616" y="274638"/>
            <a:ext cx="8028384" cy="6682754"/>
          </a:xfrm>
        </p:spPr>
        <p:txBody>
          <a:bodyPr>
            <a:noAutofit/>
          </a:bodyPr>
          <a:lstStyle/>
          <a:p>
            <a:r>
              <a:rPr lang="en-US" sz="2400" dirty="0">
                <a:solidFill>
                  <a:prstClr val="black"/>
                </a:solidFill>
              </a:rPr>
              <a:t>Modern English Lexicology investigates the problems of word structure and word formation in Modern English, the semantic structure of English words, the main principles underlying the classification of vocabulary units into various groupings, the laws governing the replenishment of the vocabulary with new vocabulary units. </a:t>
            </a:r>
            <a:endParaRPr lang="en-US" sz="2400" dirty="0" smtClean="0">
              <a:solidFill>
                <a:prstClr val="black"/>
              </a:solidFill>
            </a:endParaRPr>
          </a:p>
          <a:p>
            <a:r>
              <a:rPr lang="en-US" sz="2400" dirty="0" smtClean="0">
                <a:solidFill>
                  <a:prstClr val="black"/>
                </a:solidFill>
              </a:rPr>
              <a:t>Modern </a:t>
            </a:r>
            <a:r>
              <a:rPr lang="en-US" sz="2400" dirty="0">
                <a:solidFill>
                  <a:prstClr val="black"/>
                </a:solidFill>
              </a:rPr>
              <a:t>English Lexicology forms part of the Theoretical Course of Modern English. It is inseparable from its other component parts, i.e., Grammar, Phonetics, Stylistics, the Course of History of the English Language</a:t>
            </a:r>
            <a:r>
              <a:rPr lang="en-US" sz="2400">
                <a:solidFill>
                  <a:prstClr val="black"/>
                </a:solidFill>
              </a:rPr>
              <a:t>. </a:t>
            </a:r>
            <a:endParaRPr lang="en-US" sz="2400" smtClean="0">
              <a:solidFill>
                <a:prstClr val="black"/>
              </a:solidFill>
            </a:endParaRPr>
          </a:p>
          <a:p>
            <a:r>
              <a:rPr lang="en-US" sz="2400" smtClean="0">
                <a:solidFill>
                  <a:prstClr val="black"/>
                </a:solidFill>
              </a:rPr>
              <a:t>Moreover</a:t>
            </a:r>
            <a:r>
              <a:rPr lang="en-US" sz="2400" dirty="0">
                <a:solidFill>
                  <a:prstClr val="black"/>
                </a:solidFill>
              </a:rPr>
              <a:t>, the Course of Modern English Lexicology is of great practical importance because it is aimed both at </a:t>
            </a:r>
            <a:r>
              <a:rPr lang="en-US" sz="2400" dirty="0" err="1">
                <a:solidFill>
                  <a:prstClr val="black"/>
                </a:solidFill>
              </a:rPr>
              <a:t>summarising</a:t>
            </a:r>
            <a:r>
              <a:rPr lang="en-US" sz="2400" dirty="0">
                <a:solidFill>
                  <a:prstClr val="black"/>
                </a:solidFill>
              </a:rPr>
              <a:t> the practical material already familiar to the students from foreign language classes and at helping the students to develop the skills and habits of </a:t>
            </a:r>
            <a:r>
              <a:rPr lang="en-US" sz="2400" dirty="0" err="1">
                <a:solidFill>
                  <a:prstClr val="black"/>
                </a:solidFill>
              </a:rPr>
              <a:t>generalising</a:t>
            </a:r>
            <a:r>
              <a:rPr lang="en-US" sz="2400" dirty="0">
                <a:solidFill>
                  <a:prstClr val="black"/>
                </a:solidFill>
              </a:rPr>
              <a:t> the linguistic phenomena</a:t>
            </a:r>
            <a:endParaRPr lang="ru-RU" sz="2400" dirty="0"/>
          </a:p>
        </p:txBody>
      </p:sp>
    </p:spTree>
    <p:extLst>
      <p:ext uri="{BB962C8B-B14F-4D97-AF65-F5344CB8AC3E}">
        <p14:creationId xmlns:p14="http://schemas.microsoft.com/office/powerpoint/2010/main" val="1868703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274638"/>
            <a:ext cx="7890080" cy="778098"/>
          </a:xfrm>
        </p:spPr>
        <p:txBody>
          <a:bodyPr/>
          <a:lstStyle/>
          <a:p>
            <a:r>
              <a:rPr lang="ru-RU" dirty="0" smtClean="0"/>
              <a:t>Литература</a:t>
            </a:r>
            <a:endParaRPr lang="ru-RU" dirty="0"/>
          </a:p>
        </p:txBody>
      </p:sp>
      <p:sp>
        <p:nvSpPr>
          <p:cNvPr id="3" name="Объект 2"/>
          <p:cNvSpPr>
            <a:spLocks noGrp="1"/>
          </p:cNvSpPr>
          <p:nvPr>
            <p:ph idx="1"/>
          </p:nvPr>
        </p:nvSpPr>
        <p:spPr>
          <a:xfrm>
            <a:off x="1043608" y="1052736"/>
            <a:ext cx="8100392" cy="5805264"/>
          </a:xfrm>
        </p:spPr>
        <p:txBody>
          <a:bodyPr>
            <a:normAutofit/>
          </a:bodyPr>
          <a:lstStyle/>
          <a:p>
            <a:pPr indent="228600" algn="just">
              <a:spcAft>
                <a:spcPts val="0"/>
              </a:spcAft>
            </a:pPr>
            <a:r>
              <a:rPr lang="ru-RU" sz="2000" dirty="0">
                <a:latin typeface="Times New Roman" panose="02020603050405020304" pitchFamily="18" charset="0"/>
                <a:ea typeface="Times New Roman" panose="02020603050405020304" pitchFamily="18" charset="0"/>
              </a:rPr>
              <a:t>1 Арнольд, И.В. Лексикология современного английского языка / И.В. Арнольд - М., 1974.- 341с.</a:t>
            </a:r>
          </a:p>
          <a:p>
            <a:pPr indent="228600" algn="just">
              <a:spcAft>
                <a:spcPts val="0"/>
              </a:spcAft>
            </a:pPr>
            <a:r>
              <a:rPr lang="ru-RU" sz="2000" dirty="0">
                <a:latin typeface="Times New Roman" panose="02020603050405020304" pitchFamily="18" charset="0"/>
                <a:ea typeface="Times New Roman" panose="02020603050405020304" pitchFamily="18" charset="0"/>
              </a:rPr>
              <a:t>2 Антрушина, Г.Б. Лексикология английского языка / Г.Б. Антрушина - М., 2000.-288</a:t>
            </a:r>
            <a:r>
              <a:rPr lang="en-GB" sz="2000" dirty="0">
                <a:latin typeface="Times New Roman" panose="02020603050405020304" pitchFamily="18" charset="0"/>
                <a:ea typeface="Times New Roman" panose="02020603050405020304" pitchFamily="18" charset="0"/>
              </a:rPr>
              <a:t>c</a:t>
            </a:r>
            <a:r>
              <a:rPr lang="ru-RU" sz="2000" dirty="0">
                <a:latin typeface="Times New Roman" panose="02020603050405020304" pitchFamily="18" charset="0"/>
                <a:ea typeface="Times New Roman" panose="02020603050405020304" pitchFamily="18" charset="0"/>
              </a:rPr>
              <a:t>.</a:t>
            </a:r>
          </a:p>
          <a:p>
            <a:pPr indent="270510" algn="just">
              <a:spcAft>
                <a:spcPts val="0"/>
              </a:spcAft>
            </a:pPr>
            <a:r>
              <a:rPr lang="ru-RU" sz="2000" dirty="0" smtClean="0">
                <a:latin typeface="Times New Roman" panose="02020603050405020304" pitchFamily="18" charset="0"/>
                <a:ea typeface="Times New Roman" panose="02020603050405020304" pitchFamily="18" charset="0"/>
              </a:rPr>
              <a:t>3 </a:t>
            </a:r>
            <a:r>
              <a:rPr lang="ru-RU" sz="2000" dirty="0">
                <a:latin typeface="Times New Roman" panose="02020603050405020304" pitchFamily="18" charset="0"/>
                <a:ea typeface="Times New Roman" panose="02020603050405020304" pitchFamily="18" charset="0"/>
              </a:rPr>
              <a:t>Гинзбург, Р.З. Лексикология английского языка / Р.З. Гинзбург - М., 1979.-345 с.</a:t>
            </a:r>
            <a:endParaRPr lang="ru-RU" sz="1800" dirty="0">
              <a:latin typeface="Times New Roman" panose="02020603050405020304" pitchFamily="18" charset="0"/>
              <a:ea typeface="Times New Roman" panose="02020603050405020304" pitchFamily="18" charset="0"/>
            </a:endParaRPr>
          </a:p>
          <a:p>
            <a:pPr indent="270510" algn="just">
              <a:spcAft>
                <a:spcPts val="0"/>
              </a:spcAft>
            </a:pPr>
            <a:r>
              <a:rPr lang="ru-RU" sz="2000" dirty="0" smtClean="0">
                <a:latin typeface="Times New Roman" panose="02020603050405020304" pitchFamily="18" charset="0"/>
                <a:ea typeface="Times New Roman" panose="02020603050405020304" pitchFamily="18" charset="0"/>
              </a:rPr>
              <a:t>4 </a:t>
            </a:r>
            <a:r>
              <a:rPr lang="ru-RU" sz="2000" dirty="0" err="1">
                <a:latin typeface="Times New Roman" panose="02020603050405020304" pitchFamily="18" charset="0"/>
                <a:ea typeface="Times New Roman" panose="02020603050405020304" pitchFamily="18" charset="0"/>
              </a:rPr>
              <a:t>Дубенец</a:t>
            </a:r>
            <a:r>
              <a:rPr lang="ru-RU" sz="2000" dirty="0">
                <a:latin typeface="Times New Roman" panose="02020603050405020304" pitchFamily="18" charset="0"/>
                <a:ea typeface="Times New Roman" panose="02020603050405020304" pitchFamily="18" charset="0"/>
              </a:rPr>
              <a:t>, Э.М. Лексикология современного английского языка: лекции и семинары. Пособие для студентов гуманитарных вузов / Э.М. </a:t>
            </a:r>
            <a:r>
              <a:rPr lang="ru-RU" sz="2000" dirty="0" err="1">
                <a:latin typeface="Times New Roman" panose="02020603050405020304" pitchFamily="18" charset="0"/>
                <a:ea typeface="Times New Roman" panose="02020603050405020304" pitchFamily="18" charset="0"/>
              </a:rPr>
              <a:t>Дубенец</a:t>
            </a:r>
            <a:r>
              <a:rPr lang="ru-RU" sz="2000" dirty="0">
                <a:latin typeface="Times New Roman" panose="02020603050405020304" pitchFamily="18" charset="0"/>
                <a:ea typeface="Times New Roman" panose="02020603050405020304" pitchFamily="18" charset="0"/>
              </a:rPr>
              <a:t> – М.: «Глосса-Пресс», 2002. – 192 с.</a:t>
            </a:r>
            <a:endParaRPr lang="ru-RU" sz="1800" dirty="0">
              <a:latin typeface="Times New Roman" panose="02020603050405020304" pitchFamily="18" charset="0"/>
              <a:ea typeface="Times New Roman" panose="02020603050405020304" pitchFamily="18" charset="0"/>
            </a:endParaRPr>
          </a:p>
          <a:p>
            <a:pPr indent="270510" algn="just">
              <a:spcAft>
                <a:spcPts val="0"/>
              </a:spcAft>
            </a:pPr>
            <a:r>
              <a:rPr lang="ru-RU" sz="2000" dirty="0">
                <a:latin typeface="Times New Roman" panose="02020603050405020304" pitchFamily="18" charset="0"/>
                <a:ea typeface="Times New Roman" panose="02020603050405020304" pitchFamily="18" charset="0"/>
              </a:rPr>
              <a:t>5</a:t>
            </a:r>
            <a:r>
              <a:rPr lang="ru-RU" sz="2000" dirty="0" smtClean="0">
                <a:latin typeface="Times New Roman" panose="02020603050405020304" pitchFamily="18" charset="0"/>
                <a:ea typeface="Times New Roman" panose="02020603050405020304" pitchFamily="18" charset="0"/>
              </a:rPr>
              <a:t> </a:t>
            </a:r>
            <a:r>
              <a:rPr lang="ru-RU" sz="2000" dirty="0">
                <a:latin typeface="Times New Roman" panose="02020603050405020304" pitchFamily="18" charset="0"/>
                <a:ea typeface="Times New Roman" panose="02020603050405020304" pitchFamily="18" charset="0"/>
              </a:rPr>
              <a:t>Зыкова, И.В. Практический курс английской лексикологии / И.В. Зыкова – М.: Издательский центр «Академия», 2007. – 288 с.</a:t>
            </a:r>
            <a:endParaRPr lang="ru-RU" sz="1800" dirty="0">
              <a:latin typeface="Times New Roman" panose="02020603050405020304" pitchFamily="18" charset="0"/>
              <a:ea typeface="Times New Roman" panose="02020603050405020304" pitchFamily="18" charset="0"/>
            </a:endParaRPr>
          </a:p>
          <a:p>
            <a:pPr indent="270510" algn="just">
              <a:spcAft>
                <a:spcPts val="0"/>
              </a:spcAft>
            </a:pPr>
            <a:r>
              <a:rPr lang="ru-RU" sz="2000" dirty="0">
                <a:latin typeface="Times New Roman" panose="02020603050405020304" pitchFamily="18" charset="0"/>
                <a:ea typeface="Times New Roman" panose="02020603050405020304" pitchFamily="18" charset="0"/>
              </a:rPr>
              <a:t>6</a:t>
            </a:r>
            <a:r>
              <a:rPr lang="ru-RU" sz="2000" dirty="0" smtClean="0">
                <a:latin typeface="Times New Roman" panose="02020603050405020304" pitchFamily="18" charset="0"/>
                <a:ea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rPr>
              <a:t>Кунин</a:t>
            </a:r>
            <a:r>
              <a:rPr lang="ru-RU" sz="2000" dirty="0">
                <a:latin typeface="Times New Roman" panose="02020603050405020304" pitchFamily="18" charset="0"/>
                <a:ea typeface="Times New Roman" panose="02020603050405020304" pitchFamily="18" charset="0"/>
              </a:rPr>
              <a:t>, А.Ф. Фразеология современного английского языка / А.Ф. </a:t>
            </a:r>
            <a:r>
              <a:rPr lang="ru-RU" sz="2000" dirty="0" err="1">
                <a:latin typeface="Times New Roman" panose="02020603050405020304" pitchFamily="18" charset="0"/>
                <a:ea typeface="Times New Roman" panose="02020603050405020304" pitchFamily="18" charset="0"/>
              </a:rPr>
              <a:t>Кунин</a:t>
            </a:r>
            <a:r>
              <a:rPr lang="ru-RU" sz="2000" dirty="0">
                <a:latin typeface="Times New Roman" panose="02020603050405020304" pitchFamily="18" charset="0"/>
                <a:ea typeface="Times New Roman" panose="02020603050405020304" pitchFamily="18" charset="0"/>
              </a:rPr>
              <a:t> - М., 1972.-289 с.</a:t>
            </a:r>
            <a:endParaRPr lang="ru-RU" sz="1800" dirty="0">
              <a:latin typeface="Times New Roman" panose="02020603050405020304" pitchFamily="18" charset="0"/>
              <a:ea typeface="Times New Roman" panose="02020603050405020304" pitchFamily="18" charset="0"/>
            </a:endParaRPr>
          </a:p>
          <a:p>
            <a:pPr indent="270510" algn="just">
              <a:spcAft>
                <a:spcPts val="0"/>
              </a:spcAft>
            </a:pPr>
            <a:r>
              <a:rPr lang="ru-RU" sz="2000" dirty="0">
                <a:latin typeface="Times New Roman" panose="02020603050405020304" pitchFamily="18" charset="0"/>
                <a:ea typeface="Times New Roman" panose="02020603050405020304" pitchFamily="18" charset="0"/>
              </a:rPr>
              <a:t>7</a:t>
            </a:r>
            <a:r>
              <a:rPr lang="ru-RU" sz="2000" dirty="0" smtClean="0">
                <a:latin typeface="Times New Roman" panose="02020603050405020304" pitchFamily="18" charset="0"/>
                <a:ea typeface="Times New Roman" panose="02020603050405020304" pitchFamily="18" charset="0"/>
              </a:rPr>
              <a:t> </a:t>
            </a:r>
            <a:r>
              <a:rPr lang="ru-RU" sz="2000" dirty="0">
                <a:latin typeface="Times New Roman" panose="02020603050405020304" pitchFamily="18" charset="0"/>
                <a:ea typeface="Times New Roman" panose="02020603050405020304" pitchFamily="18" charset="0"/>
              </a:rPr>
              <a:t>Смирницкий, А.И. Лексикология английского языка / А.И. Смирницкий - М., 1998.-260 с.</a:t>
            </a:r>
            <a:endParaRPr lang="ru-RU" sz="1800" dirty="0">
              <a:latin typeface="Times New Roman" panose="02020603050405020304" pitchFamily="18" charset="0"/>
              <a:ea typeface="Times New Roman" panose="02020603050405020304" pitchFamily="18" charset="0"/>
            </a:endParaRPr>
          </a:p>
          <a:p>
            <a:endParaRPr lang="ru-RU" sz="2000" dirty="0"/>
          </a:p>
        </p:txBody>
      </p:sp>
    </p:spTree>
    <p:extLst>
      <p:ext uri="{BB962C8B-B14F-4D97-AF65-F5344CB8AC3E}">
        <p14:creationId xmlns:p14="http://schemas.microsoft.com/office/powerpoint/2010/main" val="993443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404664"/>
            <a:ext cx="8172400" cy="6192688"/>
          </a:xfrm>
        </p:spPr>
        <p:txBody>
          <a:bodyPr/>
          <a:lstStyle/>
          <a:p>
            <a:r>
              <a:rPr lang="en-GB" dirty="0">
                <a:effectLst/>
                <a:latin typeface="Times New Roman" pitchFamily="18" charset="0"/>
                <a:cs typeface="Times New Roman" pitchFamily="18" charset="0"/>
              </a:rPr>
              <a:t>Lexicology (from Gr </a:t>
            </a:r>
            <a:r>
              <a:rPr lang="en-GB" i="1" dirty="0">
                <a:effectLst/>
                <a:latin typeface="Times New Roman" pitchFamily="18" charset="0"/>
                <a:cs typeface="Times New Roman" pitchFamily="18" charset="0"/>
              </a:rPr>
              <a:t>lexis </a:t>
            </a:r>
            <a:r>
              <a:rPr lang="en-GB" dirty="0">
                <a:effectLst/>
                <a:latin typeface="Times New Roman" pitchFamily="18" charset="0"/>
                <a:cs typeface="Times New Roman" pitchFamily="18" charset="0"/>
              </a:rPr>
              <a:t>‘word’ and </a:t>
            </a:r>
            <a:r>
              <a:rPr lang="en-GB" i="1" dirty="0">
                <a:effectLst/>
                <a:latin typeface="Times New Roman" pitchFamily="18" charset="0"/>
                <a:cs typeface="Times New Roman" pitchFamily="18" charset="0"/>
              </a:rPr>
              <a:t>logos </a:t>
            </a:r>
            <a:r>
              <a:rPr lang="en-GB" dirty="0">
                <a:effectLst/>
                <a:latin typeface="Times New Roman" pitchFamily="18" charset="0"/>
                <a:cs typeface="Times New Roman" pitchFamily="18" charset="0"/>
              </a:rPr>
              <a:t>‘learning’) is the part of linguistics dealing with the </a:t>
            </a:r>
            <a:r>
              <a:rPr lang="en-GB" dirty="0" smtClean="0">
                <a:effectLst/>
                <a:latin typeface="Times New Roman" pitchFamily="18" charset="0"/>
                <a:cs typeface="Times New Roman" pitchFamily="18" charset="0"/>
              </a:rPr>
              <a:t>vocabulary </a:t>
            </a:r>
            <a:r>
              <a:rPr lang="en-GB" dirty="0">
                <a:effectLst/>
                <a:latin typeface="Times New Roman" pitchFamily="18" charset="0"/>
                <a:cs typeface="Times New Roman" pitchFamily="18" charset="0"/>
              </a:rPr>
              <a:t>a</a:t>
            </a:r>
            <a:r>
              <a:rPr lang="en-GB" dirty="0" smtClean="0">
                <a:effectLst/>
                <a:latin typeface="Times New Roman" pitchFamily="18" charset="0"/>
                <a:cs typeface="Times New Roman" pitchFamily="18" charset="0"/>
              </a:rPr>
              <a:t>nd  characteristic features </a:t>
            </a:r>
            <a:r>
              <a:rPr lang="en-GB" dirty="0">
                <a:effectLst/>
                <a:latin typeface="Times New Roman" pitchFamily="18" charset="0"/>
                <a:cs typeface="Times New Roman" pitchFamily="18" charset="0"/>
              </a:rPr>
              <a:t>o</a:t>
            </a:r>
            <a:r>
              <a:rPr lang="en-GB" dirty="0" smtClean="0">
                <a:effectLst/>
                <a:latin typeface="Times New Roman" pitchFamily="18" charset="0"/>
                <a:cs typeface="Times New Roman" pitchFamily="18" charset="0"/>
              </a:rPr>
              <a:t>f words and word groups. </a:t>
            </a:r>
            <a:r>
              <a:rPr lang="ru-RU" dirty="0">
                <a:effectLst/>
                <a:latin typeface="Times New Roman" pitchFamily="18" charset="0"/>
                <a:cs typeface="Times New Roman" pitchFamily="18" charset="0"/>
              </a:rPr>
              <a:t/>
            </a:r>
            <a:br>
              <a:rPr lang="ru-RU" dirty="0">
                <a:effectLst/>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7117575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187624" y="332656"/>
            <a:ext cx="7956376" cy="6336704"/>
          </a:xfrm>
        </p:spPr>
        <p:txBody>
          <a:bodyPr>
            <a:normAutofit/>
          </a:bodyPr>
          <a:lstStyle/>
          <a:p>
            <a:r>
              <a:rPr lang="en-US" dirty="0" smtClean="0">
                <a:latin typeface="Times New Roman" pitchFamily="18" charset="0"/>
                <a:cs typeface="Times New Roman" pitchFamily="18" charset="0"/>
              </a:rPr>
              <a:t>Its </a:t>
            </a:r>
            <a:r>
              <a:rPr lang="en-US" dirty="0">
                <a:latin typeface="Times New Roman" pitchFamily="18" charset="0"/>
                <a:cs typeface="Times New Roman" pitchFamily="18" charset="0"/>
              </a:rPr>
              <a:t>basic task – being a study </a:t>
            </a:r>
            <a:r>
              <a:rPr lang="en-US" dirty="0" smtClean="0">
                <a:latin typeface="Times New Roman" pitchFamily="18" charset="0"/>
                <a:cs typeface="Times New Roman" pitchFamily="18" charset="0"/>
              </a:rPr>
              <a:t>and </a:t>
            </a:r>
            <a:r>
              <a:rPr lang="en-US" dirty="0">
                <a:latin typeface="Times New Roman" pitchFamily="18" charset="0"/>
                <a:cs typeface="Times New Roman" pitchFamily="18" charset="0"/>
              </a:rPr>
              <a:t>systematic description of vocabulary in respect to its origin, development </a:t>
            </a:r>
            <a:r>
              <a:rPr lang="en-US" dirty="0" smtClean="0">
                <a:latin typeface="Times New Roman" pitchFamily="18" charset="0"/>
                <a:cs typeface="Times New Roman" pitchFamily="18" charset="0"/>
              </a:rPr>
              <a:t>and </a:t>
            </a:r>
            <a:r>
              <a:rPr lang="en-US" dirty="0">
                <a:latin typeface="Times New Roman" pitchFamily="18" charset="0"/>
                <a:cs typeface="Times New Roman" pitchFamily="18" charset="0"/>
              </a:rPr>
              <a:t>its current use</a:t>
            </a:r>
            <a:r>
              <a:rPr lang="en-US"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Lexicology is concerned with words, variable word-groups, phraseological units &amp; morphemes which make up words.</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4553366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187624" y="116632"/>
            <a:ext cx="7714104" cy="6624736"/>
          </a:xfrm>
        </p:spPr>
        <p:txBody>
          <a:bodyPr>
            <a:noAutofit/>
          </a:bodyPr>
          <a:lstStyle/>
          <a:p>
            <a:r>
              <a:rPr lang="en-GB" sz="3600" dirty="0">
                <a:solidFill>
                  <a:schemeClr val="tx1"/>
                </a:solidFill>
                <a:effectLst/>
                <a:latin typeface="Times New Roman" pitchFamily="18" charset="0"/>
                <a:cs typeface="Times New Roman" pitchFamily="18" charset="0"/>
              </a:rPr>
              <a:t>This course treats the following basic </a:t>
            </a:r>
            <a:r>
              <a:rPr lang="en-GB" sz="3600" dirty="0" smtClean="0">
                <a:solidFill>
                  <a:schemeClr val="tx1"/>
                </a:solidFill>
                <a:effectLst/>
                <a:latin typeface="Times New Roman" pitchFamily="18" charset="0"/>
                <a:cs typeface="Times New Roman" pitchFamily="18" charset="0"/>
              </a:rPr>
              <a:t>problems of:</a:t>
            </a:r>
            <a:r>
              <a:rPr lang="ru-RU" sz="3600" dirty="0">
                <a:solidFill>
                  <a:schemeClr val="tx1"/>
                </a:solidFill>
                <a:effectLst/>
                <a:latin typeface="Times New Roman" pitchFamily="18" charset="0"/>
                <a:cs typeface="Times New Roman" pitchFamily="18" charset="0"/>
              </a:rPr>
              <a:t/>
            </a:r>
            <a:br>
              <a:rPr lang="ru-RU" sz="3600" dirty="0">
                <a:solidFill>
                  <a:schemeClr val="tx1"/>
                </a:solidFill>
                <a:effectLst/>
                <a:latin typeface="Times New Roman" pitchFamily="18" charset="0"/>
                <a:cs typeface="Times New Roman" pitchFamily="18" charset="0"/>
              </a:rPr>
            </a:br>
            <a:r>
              <a:rPr lang="en-GB" sz="3600" dirty="0">
                <a:solidFill>
                  <a:schemeClr val="tx1"/>
                </a:solidFill>
                <a:effectLst/>
                <a:latin typeface="Times New Roman" pitchFamily="18" charset="0"/>
                <a:cs typeface="Times New Roman" pitchFamily="18" charset="0"/>
              </a:rPr>
              <a:t>1.  </a:t>
            </a:r>
            <a:r>
              <a:rPr lang="en-GB" sz="3600" dirty="0" err="1" smtClean="0">
                <a:solidFill>
                  <a:schemeClr val="tx1"/>
                </a:solidFill>
                <a:effectLst/>
                <a:latin typeface="Times New Roman" pitchFamily="18" charset="0"/>
                <a:cs typeface="Times New Roman" pitchFamily="18" charset="0"/>
              </a:rPr>
              <a:t>Semasiology</a:t>
            </a:r>
            <a:r>
              <a:rPr lang="ru-RU" sz="3600" dirty="0">
                <a:solidFill>
                  <a:schemeClr val="tx1"/>
                </a:solidFill>
                <a:effectLst/>
                <a:latin typeface="Times New Roman" pitchFamily="18" charset="0"/>
                <a:cs typeface="Times New Roman" pitchFamily="18" charset="0"/>
              </a:rPr>
              <a:t/>
            </a:r>
            <a:br>
              <a:rPr lang="ru-RU" sz="3600" dirty="0">
                <a:solidFill>
                  <a:schemeClr val="tx1"/>
                </a:solidFill>
                <a:effectLst/>
                <a:latin typeface="Times New Roman" pitchFamily="18" charset="0"/>
                <a:cs typeface="Times New Roman" pitchFamily="18" charset="0"/>
              </a:rPr>
            </a:br>
            <a:r>
              <a:rPr lang="en-GB" sz="3600" dirty="0">
                <a:solidFill>
                  <a:schemeClr val="tx1"/>
                </a:solidFill>
                <a:effectLst/>
                <a:latin typeface="Times New Roman" pitchFamily="18" charset="0"/>
                <a:cs typeface="Times New Roman" pitchFamily="18" charset="0"/>
              </a:rPr>
              <a:t>2. </a:t>
            </a:r>
            <a:r>
              <a:rPr lang="en-GB" sz="3600" dirty="0" smtClean="0">
                <a:solidFill>
                  <a:schemeClr val="tx1"/>
                </a:solidFill>
                <a:effectLst/>
                <a:latin typeface="Times New Roman" pitchFamily="18" charset="0"/>
                <a:cs typeface="Times New Roman" pitchFamily="18" charset="0"/>
              </a:rPr>
              <a:t>Word-Structure</a:t>
            </a:r>
            <a:r>
              <a:rPr lang="ru-RU" sz="3600" dirty="0">
                <a:solidFill>
                  <a:schemeClr val="tx1"/>
                </a:solidFill>
                <a:effectLst/>
                <a:latin typeface="Times New Roman" pitchFamily="18" charset="0"/>
                <a:cs typeface="Times New Roman" pitchFamily="18" charset="0"/>
              </a:rPr>
              <a:t/>
            </a:r>
            <a:br>
              <a:rPr lang="ru-RU" sz="3600" dirty="0">
                <a:solidFill>
                  <a:schemeClr val="tx1"/>
                </a:solidFill>
                <a:effectLst/>
                <a:latin typeface="Times New Roman" pitchFamily="18" charset="0"/>
                <a:cs typeface="Times New Roman" pitchFamily="18" charset="0"/>
              </a:rPr>
            </a:br>
            <a:r>
              <a:rPr lang="en-GB" sz="3600" dirty="0">
                <a:solidFill>
                  <a:schemeClr val="tx1"/>
                </a:solidFill>
                <a:effectLst/>
                <a:latin typeface="Times New Roman" pitchFamily="18" charset="0"/>
                <a:cs typeface="Times New Roman" pitchFamily="18" charset="0"/>
              </a:rPr>
              <a:t>3. </a:t>
            </a:r>
            <a:r>
              <a:rPr lang="en-GB" sz="3600" dirty="0" smtClean="0">
                <a:solidFill>
                  <a:schemeClr val="tx1"/>
                </a:solidFill>
                <a:effectLst/>
                <a:latin typeface="Times New Roman" pitchFamily="18" charset="0"/>
                <a:cs typeface="Times New Roman" pitchFamily="18" charset="0"/>
              </a:rPr>
              <a:t>Word-Formation</a:t>
            </a:r>
            <a:r>
              <a:rPr lang="ru-RU" sz="3600" dirty="0">
                <a:solidFill>
                  <a:schemeClr val="tx1"/>
                </a:solidFill>
                <a:effectLst/>
                <a:latin typeface="Times New Roman" pitchFamily="18" charset="0"/>
                <a:cs typeface="Times New Roman" pitchFamily="18" charset="0"/>
              </a:rPr>
              <a:t/>
            </a:r>
            <a:br>
              <a:rPr lang="ru-RU" sz="3600" dirty="0">
                <a:solidFill>
                  <a:schemeClr val="tx1"/>
                </a:solidFill>
                <a:effectLst/>
                <a:latin typeface="Times New Roman" pitchFamily="18" charset="0"/>
                <a:cs typeface="Times New Roman" pitchFamily="18" charset="0"/>
              </a:rPr>
            </a:br>
            <a:r>
              <a:rPr lang="en-GB" sz="3600" dirty="0" smtClean="0">
                <a:solidFill>
                  <a:schemeClr val="tx1"/>
                </a:solidFill>
                <a:effectLst/>
                <a:latin typeface="Times New Roman" pitchFamily="18" charset="0"/>
                <a:cs typeface="Times New Roman" pitchFamily="18" charset="0"/>
              </a:rPr>
              <a:t>4</a:t>
            </a:r>
            <a:r>
              <a:rPr lang="ru-RU" sz="3600" dirty="0" smtClean="0">
                <a:solidFill>
                  <a:schemeClr val="tx1"/>
                </a:solidFill>
                <a:effectLst/>
                <a:latin typeface="Times New Roman" pitchFamily="18" charset="0"/>
                <a:cs typeface="Times New Roman" pitchFamily="18" charset="0"/>
              </a:rPr>
              <a:t>.</a:t>
            </a:r>
            <a:r>
              <a:rPr lang="en-GB" sz="3600" dirty="0" smtClean="0">
                <a:solidFill>
                  <a:schemeClr val="tx1"/>
                </a:solidFill>
                <a:effectLst/>
                <a:latin typeface="Times New Roman" pitchFamily="18" charset="0"/>
                <a:cs typeface="Times New Roman" pitchFamily="18" charset="0"/>
              </a:rPr>
              <a:t> </a:t>
            </a:r>
            <a:r>
              <a:rPr lang="en-GB" sz="3600" dirty="0">
                <a:solidFill>
                  <a:schemeClr val="tx1"/>
                </a:solidFill>
                <a:effectLst/>
                <a:latin typeface="Times New Roman" pitchFamily="18" charset="0"/>
                <a:cs typeface="Times New Roman" pitchFamily="18" charset="0"/>
              </a:rPr>
              <a:t>Etymology of the English </a:t>
            </a:r>
            <a:r>
              <a:rPr lang="en-GB" sz="3600" dirty="0" smtClean="0">
                <a:solidFill>
                  <a:schemeClr val="tx1"/>
                </a:solidFill>
                <a:effectLst/>
                <a:latin typeface="Times New Roman" pitchFamily="18" charset="0"/>
                <a:cs typeface="Times New Roman" pitchFamily="18" charset="0"/>
              </a:rPr>
              <a:t>Word-Stock</a:t>
            </a:r>
            <a:r>
              <a:rPr lang="ru-RU" sz="3600" dirty="0">
                <a:solidFill>
                  <a:schemeClr val="tx1"/>
                </a:solidFill>
                <a:effectLst/>
                <a:latin typeface="Times New Roman" pitchFamily="18" charset="0"/>
                <a:cs typeface="Times New Roman" pitchFamily="18" charset="0"/>
              </a:rPr>
              <a:t/>
            </a:r>
            <a:br>
              <a:rPr lang="ru-RU" sz="3600" dirty="0">
                <a:solidFill>
                  <a:schemeClr val="tx1"/>
                </a:solidFill>
                <a:effectLst/>
                <a:latin typeface="Times New Roman" pitchFamily="18" charset="0"/>
                <a:cs typeface="Times New Roman" pitchFamily="18" charset="0"/>
              </a:rPr>
            </a:br>
            <a:r>
              <a:rPr lang="en-GB" sz="3600" dirty="0">
                <a:solidFill>
                  <a:schemeClr val="tx1"/>
                </a:solidFill>
                <a:effectLst/>
                <a:latin typeface="Times New Roman" pitchFamily="18" charset="0"/>
                <a:cs typeface="Times New Roman" pitchFamily="18" charset="0"/>
              </a:rPr>
              <a:t>5. Word-Groups and </a:t>
            </a:r>
            <a:r>
              <a:rPr lang="en-GB" sz="3600" dirty="0" err="1">
                <a:solidFill>
                  <a:schemeClr val="tx1"/>
                </a:solidFill>
                <a:effectLst/>
                <a:latin typeface="Times New Roman" pitchFamily="18" charset="0"/>
                <a:cs typeface="Times New Roman" pitchFamily="18" charset="0"/>
              </a:rPr>
              <a:t>Phraseological</a:t>
            </a:r>
            <a:r>
              <a:rPr lang="en-GB" sz="3600" dirty="0">
                <a:solidFill>
                  <a:schemeClr val="tx1"/>
                </a:solidFill>
                <a:effectLst/>
                <a:latin typeface="Times New Roman" pitchFamily="18" charset="0"/>
                <a:cs typeface="Times New Roman" pitchFamily="18" charset="0"/>
              </a:rPr>
              <a:t> </a:t>
            </a:r>
            <a:r>
              <a:rPr lang="en-GB" sz="3600" dirty="0" smtClean="0">
                <a:solidFill>
                  <a:schemeClr val="tx1"/>
                </a:solidFill>
                <a:effectLst/>
                <a:latin typeface="Times New Roman" pitchFamily="18" charset="0"/>
                <a:cs typeface="Times New Roman" pitchFamily="18" charset="0"/>
              </a:rPr>
              <a:t>Units </a:t>
            </a:r>
            <a:r>
              <a:rPr lang="ru-RU" sz="3600" dirty="0">
                <a:solidFill>
                  <a:schemeClr val="tx1"/>
                </a:solidFill>
                <a:effectLst/>
                <a:latin typeface="Times New Roman" pitchFamily="18" charset="0"/>
                <a:cs typeface="Times New Roman" pitchFamily="18" charset="0"/>
              </a:rPr>
              <a:t/>
            </a:r>
            <a:br>
              <a:rPr lang="ru-RU" sz="3600" dirty="0">
                <a:solidFill>
                  <a:schemeClr val="tx1"/>
                </a:solidFill>
                <a:effectLst/>
                <a:latin typeface="Times New Roman" pitchFamily="18" charset="0"/>
                <a:cs typeface="Times New Roman" pitchFamily="18" charset="0"/>
              </a:rPr>
            </a:br>
            <a:r>
              <a:rPr lang="en-GB" sz="3600" dirty="0">
                <a:solidFill>
                  <a:schemeClr val="tx1"/>
                </a:solidFill>
                <a:effectLst/>
                <a:latin typeface="Times New Roman" pitchFamily="18" charset="0"/>
                <a:cs typeface="Times New Roman" pitchFamily="18" charset="0"/>
              </a:rPr>
              <a:t>6. Variants and Dialects of the English </a:t>
            </a:r>
            <a:r>
              <a:rPr lang="en-GB" sz="3600" dirty="0" smtClean="0">
                <a:solidFill>
                  <a:schemeClr val="tx1"/>
                </a:solidFill>
                <a:effectLst/>
                <a:latin typeface="Times New Roman" pitchFamily="18" charset="0"/>
                <a:cs typeface="Times New Roman" pitchFamily="18" charset="0"/>
              </a:rPr>
              <a:t>Language</a:t>
            </a:r>
            <a:r>
              <a:rPr lang="ru-RU" sz="3600" dirty="0">
                <a:solidFill>
                  <a:schemeClr val="tx1"/>
                </a:solidFill>
                <a:effectLst/>
                <a:latin typeface="Times New Roman" pitchFamily="18" charset="0"/>
                <a:cs typeface="Times New Roman" pitchFamily="18" charset="0"/>
              </a:rPr>
              <a:t/>
            </a:r>
            <a:br>
              <a:rPr lang="ru-RU" sz="3600" dirty="0">
                <a:solidFill>
                  <a:schemeClr val="tx1"/>
                </a:solidFill>
                <a:effectLst/>
                <a:latin typeface="Times New Roman" pitchFamily="18" charset="0"/>
                <a:cs typeface="Times New Roman" pitchFamily="18" charset="0"/>
              </a:rPr>
            </a:br>
            <a:r>
              <a:rPr lang="en-GB" sz="3600" dirty="0">
                <a:solidFill>
                  <a:schemeClr val="tx1"/>
                </a:solidFill>
                <a:effectLst/>
                <a:latin typeface="Times New Roman" pitchFamily="18" charset="0"/>
                <a:cs typeface="Times New Roman" pitchFamily="18" charset="0"/>
              </a:rPr>
              <a:t>7. English Lexicography.</a:t>
            </a:r>
            <a:r>
              <a:rPr lang="ru-RU" sz="3600" dirty="0">
                <a:solidFill>
                  <a:schemeClr val="tx1"/>
                </a:solidFill>
                <a:effectLst/>
                <a:latin typeface="Times New Roman" pitchFamily="18" charset="0"/>
                <a:cs typeface="Times New Roman" pitchFamily="18" charset="0"/>
              </a:rPr>
              <a:t/>
            </a:r>
            <a:br>
              <a:rPr lang="ru-RU" sz="3600" dirty="0">
                <a:solidFill>
                  <a:schemeClr val="tx1"/>
                </a:solidFill>
                <a:effectLst/>
                <a:latin typeface="Times New Roman" pitchFamily="18" charset="0"/>
                <a:cs typeface="Times New Roman" pitchFamily="18" charset="0"/>
              </a:rPr>
            </a:br>
            <a:endParaRPr lang="ru-RU" sz="36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8221308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1115616" y="116632"/>
            <a:ext cx="7723584" cy="648072"/>
          </a:xfrm>
        </p:spPr>
        <p:txBody>
          <a:bodyPr>
            <a:normAutofit fontScale="90000"/>
          </a:bodyPr>
          <a:lstStyle/>
          <a:p>
            <a:r>
              <a:rPr lang="en-US" dirty="0" smtClean="0"/>
              <a:t>Main terms</a:t>
            </a:r>
            <a:endParaRPr lang="ru-RU" dirty="0"/>
          </a:p>
        </p:txBody>
      </p:sp>
      <p:sp>
        <p:nvSpPr>
          <p:cNvPr id="4" name="Подзаголовок 3"/>
          <p:cNvSpPr>
            <a:spLocks noGrp="1"/>
          </p:cNvSpPr>
          <p:nvPr>
            <p:ph type="subTitle" idx="1"/>
          </p:nvPr>
        </p:nvSpPr>
        <p:spPr>
          <a:xfrm>
            <a:off x="1115616" y="764704"/>
            <a:ext cx="8028384" cy="6093296"/>
          </a:xfrm>
        </p:spPr>
        <p:txBody>
          <a:bodyPr>
            <a:normAutofit/>
          </a:bodyPr>
          <a:lstStyle/>
          <a:p>
            <a:pPr algn="just"/>
            <a:r>
              <a:rPr lang="en-GB" dirty="0">
                <a:latin typeface="Times New Roman" pitchFamily="18" charset="0"/>
                <a:cs typeface="Times New Roman" pitchFamily="18" charset="0"/>
              </a:rPr>
              <a:t> </a:t>
            </a:r>
            <a:r>
              <a:rPr lang="en-GB" dirty="0" smtClean="0">
                <a:latin typeface="Times New Roman" pitchFamily="18" charset="0"/>
                <a:cs typeface="Times New Roman" pitchFamily="18" charset="0"/>
              </a:rPr>
              <a:t>*</a:t>
            </a:r>
            <a:r>
              <a:rPr lang="en-GB" sz="2800" dirty="0" smtClean="0">
                <a:solidFill>
                  <a:schemeClr val="tx1"/>
                </a:solidFill>
                <a:latin typeface="Times New Roman" pitchFamily="18" charset="0"/>
                <a:cs typeface="Times New Roman" pitchFamily="18" charset="0"/>
              </a:rPr>
              <a:t>The </a:t>
            </a:r>
            <a:r>
              <a:rPr lang="en-GB" sz="2800" dirty="0">
                <a:solidFill>
                  <a:schemeClr val="tx1"/>
                </a:solidFill>
                <a:latin typeface="Times New Roman" pitchFamily="18" charset="0"/>
                <a:cs typeface="Times New Roman" pitchFamily="18" charset="0"/>
              </a:rPr>
              <a:t>term </a:t>
            </a:r>
            <a:r>
              <a:rPr lang="en-GB" sz="2800" b="1" i="1" u="sng" dirty="0">
                <a:solidFill>
                  <a:schemeClr val="tx1"/>
                </a:solidFill>
                <a:latin typeface="Times New Roman" pitchFamily="18" charset="0"/>
                <a:cs typeface="Times New Roman" pitchFamily="18" charset="0"/>
              </a:rPr>
              <a:t>vocabulary</a:t>
            </a:r>
            <a:r>
              <a:rPr lang="en-GB" sz="2800" dirty="0">
                <a:solidFill>
                  <a:schemeClr val="tx1"/>
                </a:solidFill>
                <a:latin typeface="Times New Roman" pitchFamily="18" charset="0"/>
                <a:cs typeface="Times New Roman" pitchFamily="18" charset="0"/>
              </a:rPr>
              <a:t> is used to denote the system formed by the sum total of all the words and word equivalents that the language </a:t>
            </a:r>
            <a:r>
              <a:rPr lang="en-GB" sz="2800" dirty="0" smtClean="0">
                <a:solidFill>
                  <a:schemeClr val="tx1"/>
                </a:solidFill>
                <a:latin typeface="Times New Roman" pitchFamily="18" charset="0"/>
                <a:cs typeface="Times New Roman" pitchFamily="18" charset="0"/>
              </a:rPr>
              <a:t>possesses.</a:t>
            </a:r>
          </a:p>
          <a:p>
            <a:pPr algn="just"/>
            <a:r>
              <a:rPr lang="en-GB" sz="2800" dirty="0">
                <a:solidFill>
                  <a:schemeClr val="tx1"/>
                </a:solidFill>
                <a:latin typeface="Times New Roman" pitchFamily="18" charset="0"/>
                <a:cs typeface="Times New Roman" pitchFamily="18" charset="0"/>
              </a:rPr>
              <a:t> </a:t>
            </a:r>
            <a:r>
              <a:rPr lang="en-GB" sz="2800" dirty="0" smtClean="0">
                <a:solidFill>
                  <a:schemeClr val="tx1"/>
                </a:solidFill>
                <a:latin typeface="Times New Roman" pitchFamily="18" charset="0"/>
                <a:cs typeface="Times New Roman" pitchFamily="18" charset="0"/>
              </a:rPr>
              <a:t>*The </a:t>
            </a:r>
            <a:r>
              <a:rPr lang="en-GB" sz="2800" dirty="0">
                <a:solidFill>
                  <a:schemeClr val="tx1"/>
                </a:solidFill>
                <a:latin typeface="Times New Roman" pitchFamily="18" charset="0"/>
                <a:cs typeface="Times New Roman" pitchFamily="18" charset="0"/>
              </a:rPr>
              <a:t>term </a:t>
            </a:r>
            <a:r>
              <a:rPr lang="en-GB" sz="2800" b="1" i="1" u="sng" dirty="0">
                <a:solidFill>
                  <a:schemeClr val="tx1"/>
                </a:solidFill>
                <a:latin typeface="Times New Roman" pitchFamily="18" charset="0"/>
                <a:cs typeface="Times New Roman" pitchFamily="18" charset="0"/>
              </a:rPr>
              <a:t>word </a:t>
            </a:r>
            <a:r>
              <a:rPr lang="en-GB" sz="2800" u="sng" dirty="0">
                <a:solidFill>
                  <a:schemeClr val="tx1"/>
                </a:solidFill>
                <a:latin typeface="Times New Roman" pitchFamily="18" charset="0"/>
                <a:cs typeface="Times New Roman" pitchFamily="18" charset="0"/>
              </a:rPr>
              <a:t>d</a:t>
            </a:r>
            <a:r>
              <a:rPr lang="en-GB" sz="2800" dirty="0">
                <a:solidFill>
                  <a:schemeClr val="tx1"/>
                </a:solidFill>
                <a:latin typeface="Times New Roman" pitchFamily="18" charset="0"/>
                <a:cs typeface="Times New Roman" pitchFamily="18" charset="0"/>
              </a:rPr>
              <a:t>enotes the basic unit of a given language resulting from the association of a particular meaning with a particular group of sounds capable of a particular </a:t>
            </a:r>
            <a:r>
              <a:rPr lang="en-GB" sz="2800" dirty="0" smtClean="0">
                <a:solidFill>
                  <a:schemeClr val="tx1"/>
                </a:solidFill>
                <a:latin typeface="Times New Roman" pitchFamily="18" charset="0"/>
                <a:cs typeface="Times New Roman" pitchFamily="18" charset="0"/>
              </a:rPr>
              <a:t>grammatical </a:t>
            </a:r>
            <a:r>
              <a:rPr lang="en-GB" sz="2800" dirty="0">
                <a:solidFill>
                  <a:schemeClr val="tx1"/>
                </a:solidFill>
                <a:latin typeface="Times New Roman" pitchFamily="18" charset="0"/>
                <a:cs typeface="Times New Roman" pitchFamily="18" charset="0"/>
              </a:rPr>
              <a:t>employment. </a:t>
            </a:r>
            <a:endParaRPr lang="en-GB" sz="2800" dirty="0" smtClean="0">
              <a:solidFill>
                <a:schemeClr val="tx1"/>
              </a:solidFill>
              <a:latin typeface="Times New Roman" pitchFamily="18" charset="0"/>
              <a:cs typeface="Times New Roman" pitchFamily="18" charset="0"/>
            </a:endParaRPr>
          </a:p>
          <a:p>
            <a:pPr algn="just"/>
            <a:r>
              <a:rPr lang="en-GB" sz="2800" b="1" i="1" u="sng" dirty="0" smtClean="0">
                <a:solidFill>
                  <a:schemeClr val="tx1"/>
                </a:solidFill>
                <a:latin typeface="Times New Roman" pitchFamily="18" charset="0"/>
                <a:cs typeface="Times New Roman" pitchFamily="18" charset="0"/>
              </a:rPr>
              <a:t>*morphemes</a:t>
            </a:r>
            <a:r>
              <a:rPr lang="en-GB" sz="2800" b="1" dirty="0" smtClean="0">
                <a:solidFill>
                  <a:schemeClr val="tx1"/>
                </a:solidFill>
                <a:latin typeface="Times New Roman" pitchFamily="18" charset="0"/>
                <a:cs typeface="Times New Roman" pitchFamily="18" charset="0"/>
              </a:rPr>
              <a:t> </a:t>
            </a:r>
            <a:r>
              <a:rPr lang="en-GB" sz="2800" dirty="0" smtClean="0">
                <a:solidFill>
                  <a:schemeClr val="tx1"/>
                </a:solidFill>
                <a:latin typeface="Times New Roman" pitchFamily="18" charset="0"/>
                <a:cs typeface="Times New Roman" pitchFamily="18" charset="0"/>
              </a:rPr>
              <a:t>are </a:t>
            </a:r>
            <a:r>
              <a:rPr lang="en-GB" sz="2800" dirty="0">
                <a:solidFill>
                  <a:schemeClr val="tx1"/>
                </a:solidFill>
                <a:latin typeface="Times New Roman" pitchFamily="18" charset="0"/>
                <a:cs typeface="Times New Roman" pitchFamily="18" charset="0"/>
              </a:rPr>
              <a:t>parts of words, into which words may be </a:t>
            </a:r>
            <a:r>
              <a:rPr lang="en-GB" sz="2800" dirty="0" smtClean="0">
                <a:solidFill>
                  <a:schemeClr val="tx1"/>
                </a:solidFill>
                <a:latin typeface="Times New Roman" pitchFamily="18" charset="0"/>
                <a:cs typeface="Times New Roman" pitchFamily="18" charset="0"/>
              </a:rPr>
              <a:t>analysed</a:t>
            </a:r>
          </a:p>
          <a:p>
            <a:pPr algn="just"/>
            <a:r>
              <a:rPr lang="en-GB" sz="2800" b="1" dirty="0">
                <a:solidFill>
                  <a:schemeClr val="tx1"/>
                </a:solidFill>
                <a:latin typeface="Times New Roman" pitchFamily="18" charset="0"/>
                <a:cs typeface="Times New Roman" pitchFamily="18" charset="0"/>
              </a:rPr>
              <a:t> </a:t>
            </a:r>
            <a:r>
              <a:rPr lang="en-GB" sz="2800" b="1" dirty="0" smtClean="0">
                <a:solidFill>
                  <a:schemeClr val="tx1"/>
                </a:solidFill>
                <a:latin typeface="Times New Roman" pitchFamily="18" charset="0"/>
                <a:cs typeface="Times New Roman" pitchFamily="18" charset="0"/>
              </a:rPr>
              <a:t>*</a:t>
            </a:r>
            <a:r>
              <a:rPr lang="en-GB" sz="2800" b="1" i="1" u="sng" dirty="0" smtClean="0">
                <a:solidFill>
                  <a:schemeClr val="tx1"/>
                </a:solidFill>
                <a:latin typeface="Times New Roman" pitchFamily="18" charset="0"/>
                <a:cs typeface="Times New Roman" pitchFamily="18" charset="0"/>
              </a:rPr>
              <a:t>word group  is </a:t>
            </a:r>
            <a:r>
              <a:rPr lang="en-GB" sz="2800" dirty="0" smtClean="0">
                <a:solidFill>
                  <a:schemeClr val="tx1"/>
                </a:solidFill>
                <a:latin typeface="Times New Roman" pitchFamily="18" charset="0"/>
                <a:cs typeface="Times New Roman" pitchFamily="18" charset="0"/>
              </a:rPr>
              <a:t>a</a:t>
            </a:r>
            <a:r>
              <a:rPr lang="en-GB" sz="2800" b="1" i="1" u="sng" dirty="0" smtClean="0">
                <a:solidFill>
                  <a:schemeClr val="tx1"/>
                </a:solidFill>
                <a:latin typeface="Times New Roman" pitchFamily="18" charset="0"/>
                <a:cs typeface="Times New Roman" pitchFamily="18" charset="0"/>
              </a:rPr>
              <a:t> </a:t>
            </a:r>
            <a:r>
              <a:rPr lang="en-GB" sz="2800" dirty="0" smtClean="0">
                <a:solidFill>
                  <a:schemeClr val="tx1"/>
                </a:solidFill>
                <a:latin typeface="Times New Roman" pitchFamily="18" charset="0"/>
                <a:cs typeface="Times New Roman" pitchFamily="18" charset="0"/>
              </a:rPr>
              <a:t>group of words that exists in the language as a ready- made unit, </a:t>
            </a:r>
            <a:r>
              <a:rPr lang="en-GB" sz="2800" dirty="0">
                <a:solidFill>
                  <a:schemeClr val="tx1"/>
                </a:solidFill>
                <a:latin typeface="Times New Roman" pitchFamily="18" charset="0"/>
                <a:cs typeface="Times New Roman" pitchFamily="18" charset="0"/>
              </a:rPr>
              <a:t>h</a:t>
            </a:r>
            <a:r>
              <a:rPr lang="en-GB" sz="2800" dirty="0" smtClean="0">
                <a:solidFill>
                  <a:schemeClr val="tx1"/>
                </a:solidFill>
                <a:latin typeface="Times New Roman" pitchFamily="18" charset="0"/>
                <a:cs typeface="Times New Roman" pitchFamily="18" charset="0"/>
              </a:rPr>
              <a:t>as the unity of meaning and of syntactical function</a:t>
            </a:r>
            <a:endParaRPr lang="ru-RU"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404833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1187624" y="0"/>
            <a:ext cx="7704856" cy="1124744"/>
          </a:xfrm>
        </p:spPr>
        <p:txBody>
          <a:bodyPr/>
          <a:lstStyle/>
          <a:p>
            <a:r>
              <a:rPr lang="en-US" b="1" dirty="0" smtClean="0">
                <a:effectLst/>
                <a:latin typeface="Arial Unicode MS" pitchFamily="34" charset="-128"/>
                <a:ea typeface="Arial Unicode MS" pitchFamily="34" charset="-128"/>
                <a:cs typeface="Arial Unicode MS" pitchFamily="34" charset="-128"/>
              </a:rPr>
              <a:t>TYPES OF LEXICOLOGY</a:t>
            </a:r>
            <a:endParaRPr lang="ru-RU" b="1" dirty="0">
              <a:effectLst/>
              <a:latin typeface="Arial Unicode MS" pitchFamily="34" charset="-128"/>
              <a:ea typeface="Arial Unicode MS" pitchFamily="34" charset="-128"/>
              <a:cs typeface="Arial Unicode MS" pitchFamily="34" charset="-128"/>
            </a:endParaRPr>
          </a:p>
        </p:txBody>
      </p:sp>
      <p:sp>
        <p:nvSpPr>
          <p:cNvPr id="5" name="Подзаголовок 4"/>
          <p:cNvSpPr>
            <a:spLocks noGrp="1"/>
          </p:cNvSpPr>
          <p:nvPr>
            <p:ph type="subTitle" idx="1"/>
          </p:nvPr>
        </p:nvSpPr>
        <p:spPr>
          <a:xfrm>
            <a:off x="1043608" y="1268760"/>
            <a:ext cx="8100392" cy="5328592"/>
          </a:xfrm>
        </p:spPr>
        <p:txBody>
          <a:bodyPr>
            <a:normAutofit/>
          </a:bodyPr>
          <a:lstStyle/>
          <a:p>
            <a:r>
              <a:rPr lang="en-US" sz="3200" dirty="0">
                <a:latin typeface="Times New Roman" pitchFamily="18" charset="0"/>
                <a:cs typeface="Times New Roman" pitchFamily="18" charset="0"/>
              </a:rPr>
              <a:t>Distinction is made between GENERAL LEXICOLOGY &amp; SPECIAL LEXICOLOGY. </a:t>
            </a:r>
            <a:endParaRPr lang="ru-RU"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General </a:t>
            </a:r>
            <a:r>
              <a:rPr lang="en-US" sz="3200" dirty="0">
                <a:latin typeface="Times New Roman" pitchFamily="18" charset="0"/>
                <a:cs typeface="Times New Roman" pitchFamily="18" charset="0"/>
              </a:rPr>
              <a:t>lexicology is a part of General linguistics . It is concerned with the study of vocabulary irrespective of the specific features of any particular language . </a:t>
            </a:r>
            <a:endParaRPr lang="ru-RU"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Special </a:t>
            </a:r>
            <a:r>
              <a:rPr lang="en-US" sz="3200" dirty="0">
                <a:latin typeface="Times New Roman" pitchFamily="18" charset="0"/>
                <a:cs typeface="Times New Roman" pitchFamily="18" charset="0"/>
              </a:rPr>
              <a:t>lexicology is the lexicology of a particular language ( Russian , German , French , etc</a:t>
            </a:r>
            <a:r>
              <a:rPr lang="en-US" sz="3200" dirty="0" smtClean="0">
                <a:latin typeface="Times New Roman" pitchFamily="18" charset="0"/>
                <a:cs typeface="Times New Roman" pitchFamily="18" charset="0"/>
              </a:rPr>
              <a:t>.).</a:t>
            </a:r>
            <a:endParaRPr lang="ru-RU" sz="3200" dirty="0">
              <a:latin typeface="Times New Roman" pitchFamily="18" charset="0"/>
              <a:cs typeface="Times New Roman" pitchFamily="18" charset="0"/>
            </a:endParaRPr>
          </a:p>
        </p:txBody>
      </p:sp>
    </p:spTree>
    <p:extLst>
      <p:ext uri="{BB962C8B-B14F-4D97-AF65-F5344CB8AC3E}">
        <p14:creationId xmlns:p14="http://schemas.microsoft.com/office/powerpoint/2010/main" val="30255685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043608" y="260648"/>
            <a:ext cx="8100392" cy="6480720"/>
          </a:xfrm>
        </p:spPr>
        <p:txBody>
          <a:bodyPr>
            <a:noAutofit/>
          </a:bodyPr>
          <a:lstStyle/>
          <a:p>
            <a:r>
              <a:rPr lang="en-US" sz="3200" dirty="0">
                <a:latin typeface="Times New Roman" pitchFamily="18" charset="0"/>
                <a:cs typeface="Times New Roman" pitchFamily="18" charset="0"/>
              </a:rPr>
              <a:t>There are two principle approaches in linguistic science to the study of language material : </a:t>
            </a:r>
            <a:r>
              <a:rPr lang="en-US" sz="3200" b="1" i="1" u="sng" dirty="0" smtClean="0">
                <a:latin typeface="Times New Roman" pitchFamily="18" charset="0"/>
                <a:cs typeface="Times New Roman" pitchFamily="18" charset="0"/>
              </a:rPr>
              <a:t>synchronic </a:t>
            </a:r>
            <a:r>
              <a:rPr lang="en-US" sz="3200" b="1" i="1" u="sng" dirty="0">
                <a:latin typeface="Times New Roman" pitchFamily="18" charset="0"/>
                <a:cs typeface="Times New Roman" pitchFamily="18" charset="0"/>
              </a:rPr>
              <a:t>&amp; diachronic </a:t>
            </a: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b="1" i="1" dirty="0" smtClean="0">
                <a:latin typeface="Times New Roman" pitchFamily="18" charset="0"/>
                <a:cs typeface="Times New Roman" pitchFamily="18" charset="0"/>
              </a:rPr>
              <a:t>T</a:t>
            </a:r>
            <a:r>
              <a:rPr lang="en-US" sz="3200" b="1" i="1" u="sng" dirty="0" smtClean="0">
                <a:latin typeface="Times New Roman" pitchFamily="18" charset="0"/>
                <a:cs typeface="Times New Roman" pitchFamily="18" charset="0"/>
              </a:rPr>
              <a:t>he </a:t>
            </a:r>
            <a:r>
              <a:rPr lang="en-US" sz="3200" b="1" i="1" u="sng" dirty="0">
                <a:latin typeface="Times New Roman" pitchFamily="18" charset="0"/>
                <a:cs typeface="Times New Roman" pitchFamily="18" charset="0"/>
              </a:rPr>
              <a:t>synchronic approach</a:t>
            </a:r>
            <a:r>
              <a:rPr lang="en-US" sz="3200" b="1" i="1" dirty="0">
                <a:latin typeface="Times New Roman" pitchFamily="18" charset="0"/>
                <a:cs typeface="Times New Roman" pitchFamily="18" charset="0"/>
              </a:rPr>
              <a:t> </a:t>
            </a:r>
            <a:r>
              <a:rPr lang="en-US" sz="3200" dirty="0">
                <a:latin typeface="Times New Roman" pitchFamily="18" charset="0"/>
                <a:cs typeface="Times New Roman" pitchFamily="18" charset="0"/>
              </a:rPr>
              <a:t>is concerned with the vocabulary of a language as it exists at a given </a:t>
            </a:r>
            <a:r>
              <a:rPr lang="en-US" sz="3200" dirty="0" smtClean="0">
                <a:latin typeface="Times New Roman" pitchFamily="18" charset="0"/>
                <a:cs typeface="Times New Roman" pitchFamily="18" charset="0"/>
              </a:rPr>
              <a:t>time</a:t>
            </a:r>
            <a:r>
              <a:rPr lang="en-US" sz="3200" b="1" dirty="0" smtClean="0">
                <a:latin typeface="Times New Roman" pitchFamily="18" charset="0"/>
                <a:cs typeface="Times New Roman" pitchFamily="18" charset="0"/>
              </a:rPr>
              <a:t>.</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 </a:t>
            </a:r>
            <a:br>
              <a:rPr lang="en-US" sz="3200" b="1" dirty="0" smtClean="0">
                <a:latin typeface="Times New Roman" pitchFamily="18" charset="0"/>
                <a:cs typeface="Times New Roman" pitchFamily="18" charset="0"/>
              </a:rPr>
            </a:br>
            <a:r>
              <a:rPr lang="en-US" sz="3200" b="1" i="1" u="sng" dirty="0" smtClean="0">
                <a:latin typeface="Times New Roman" pitchFamily="18" charset="0"/>
                <a:cs typeface="Times New Roman" pitchFamily="18" charset="0"/>
              </a:rPr>
              <a:t>The </a:t>
            </a:r>
            <a:r>
              <a:rPr lang="en-US" sz="3200" b="1" i="1" u="sng" dirty="0">
                <a:latin typeface="Times New Roman" pitchFamily="18" charset="0"/>
                <a:cs typeface="Times New Roman" pitchFamily="18" charset="0"/>
              </a:rPr>
              <a:t>diachronic approach </a:t>
            </a:r>
            <a:r>
              <a:rPr lang="en-US" sz="3200" dirty="0" smtClean="0">
                <a:latin typeface="Times New Roman" pitchFamily="18" charset="0"/>
                <a:cs typeface="Times New Roman" pitchFamily="18" charset="0"/>
              </a:rPr>
              <a:t>deals </a:t>
            </a:r>
            <a:r>
              <a:rPr lang="en-US" sz="3200" dirty="0">
                <a:latin typeface="Times New Roman" pitchFamily="18" charset="0"/>
                <a:cs typeface="Times New Roman" pitchFamily="18" charset="0"/>
              </a:rPr>
              <a:t>with the changes &amp; the development of vocabulary in the coarse of </a:t>
            </a:r>
            <a:r>
              <a:rPr lang="en-US" sz="3200" dirty="0" smtClean="0">
                <a:latin typeface="Times New Roman" pitchFamily="18" charset="0"/>
                <a:cs typeface="Times New Roman" pitchFamily="18" charset="0"/>
              </a:rPr>
              <a:t>time</a:t>
            </a:r>
            <a:endParaRPr lang="ru-RU" sz="3200" dirty="0">
              <a:latin typeface="Times New Roman" pitchFamily="18" charset="0"/>
              <a:cs typeface="Times New Roman" pitchFamily="18" charset="0"/>
            </a:endParaRPr>
          </a:p>
        </p:txBody>
      </p:sp>
    </p:spTree>
    <p:extLst>
      <p:ext uri="{BB962C8B-B14F-4D97-AF65-F5344CB8AC3E}">
        <p14:creationId xmlns:p14="http://schemas.microsoft.com/office/powerpoint/2010/main" val="6398240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043608" y="188640"/>
            <a:ext cx="7992888" cy="6552728"/>
          </a:xfrm>
        </p:spPr>
        <p:txBody>
          <a:bodyPr>
            <a:normAutofit/>
          </a:bodyPr>
          <a:lstStyle/>
          <a:p>
            <a:r>
              <a:rPr lang="en-US" sz="2800" dirty="0">
                <a:latin typeface="Times New Roman" pitchFamily="18" charset="0"/>
                <a:cs typeface="Times New Roman" pitchFamily="18" charset="0"/>
              </a:rPr>
              <a:t>Lexicology is closely connected with other branches of linguistics </a:t>
            </a:r>
            <a:r>
              <a:rPr lang="en-US" sz="2800" dirty="0" smtClean="0">
                <a:latin typeface="Times New Roman" pitchFamily="18" charset="0"/>
                <a:cs typeface="Times New Roman" pitchFamily="18" charset="0"/>
              </a:rPr>
              <a:t>:</a:t>
            </a:r>
            <a:br>
              <a:rPr lang="en-US" sz="2800" dirty="0" smtClean="0">
                <a:latin typeface="Times New Roman" pitchFamily="18" charset="0"/>
                <a:cs typeface="Times New Roman" pitchFamily="18" charset="0"/>
              </a:rPr>
            </a:br>
            <a:r>
              <a:rPr lang="en-US" sz="2800" i="1" u="sng" dirty="0" smtClean="0">
                <a:latin typeface="Times New Roman" pitchFamily="18" charset="0"/>
                <a:cs typeface="Times New Roman" pitchFamily="18" charset="0"/>
              </a:rPr>
              <a:t>phonetics</a:t>
            </a:r>
            <a:r>
              <a:rPr lang="en-US" sz="2800" dirty="0" smtClean="0">
                <a:latin typeface="Times New Roman" pitchFamily="18" charset="0"/>
                <a:cs typeface="Times New Roman" pitchFamily="18" charset="0"/>
              </a:rPr>
              <a:t> - </a:t>
            </a:r>
            <a:r>
              <a:rPr lang="en-US" sz="2800" dirty="0">
                <a:latin typeface="Times New Roman" pitchFamily="18" charset="0"/>
                <a:cs typeface="Times New Roman" pitchFamily="18" charset="0"/>
              </a:rPr>
              <a:t>investigates the phonetic structure of language </a:t>
            </a:r>
            <a:r>
              <a:rPr lang="en-US" sz="2800" dirty="0" smtClean="0">
                <a:latin typeface="Times New Roman" pitchFamily="18" charset="0"/>
                <a:cs typeface="Times New Roman" pitchFamily="18" charset="0"/>
              </a:rPr>
              <a:t>and </a:t>
            </a:r>
            <a:r>
              <a:rPr lang="en-US" sz="2800" dirty="0">
                <a:latin typeface="Times New Roman" pitchFamily="18" charset="0"/>
                <a:cs typeface="Times New Roman" pitchFamily="18" charset="0"/>
              </a:rPr>
              <a:t>is concerned with the study of the outer sound-form of the word </a:t>
            </a:r>
            <a:r>
              <a:rPr lang="en-US" sz="2800" dirty="0" smtClean="0">
                <a:latin typeface="Times New Roman" pitchFamily="18" charset="0"/>
                <a:cs typeface="Times New Roman" pitchFamily="18" charset="0"/>
              </a:rPr>
              <a:t>.</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t>
            </a:r>
            <a:r>
              <a:rPr lang="en-US" sz="2800" i="1" u="sng" dirty="0">
                <a:latin typeface="Times New Roman" pitchFamily="18" charset="0"/>
                <a:cs typeface="Times New Roman" pitchFamily="18" charset="0"/>
              </a:rPr>
              <a:t>g</a:t>
            </a:r>
            <a:r>
              <a:rPr lang="en-US" sz="2800" i="1" u="sng" dirty="0" smtClean="0">
                <a:latin typeface="Times New Roman" pitchFamily="18" charset="0"/>
                <a:cs typeface="Times New Roman" pitchFamily="18" charset="0"/>
              </a:rPr>
              <a:t>rammar</a:t>
            </a:r>
            <a:r>
              <a:rPr lang="en-US" sz="2800" dirty="0" smtClean="0">
                <a:latin typeface="Times New Roman" pitchFamily="18" charset="0"/>
                <a:cs typeface="Times New Roman" pitchFamily="18" charset="0"/>
              </a:rPr>
              <a:t>  studies  </a:t>
            </a:r>
            <a:r>
              <a:rPr lang="en-US" sz="2800" dirty="0">
                <a:latin typeface="Times New Roman" pitchFamily="18" charset="0"/>
                <a:cs typeface="Times New Roman" pitchFamily="18" charset="0"/>
              </a:rPr>
              <a:t>the grammatical structure of </a:t>
            </a:r>
            <a:r>
              <a:rPr lang="en-US" sz="2800" dirty="0" smtClean="0">
                <a:latin typeface="Times New Roman" pitchFamily="18" charset="0"/>
                <a:cs typeface="Times New Roman" pitchFamily="18" charset="0"/>
              </a:rPr>
              <a:t>language </a:t>
            </a:r>
            <a:r>
              <a:rPr lang="en-US" sz="2800" dirty="0">
                <a:latin typeface="Times New Roman" pitchFamily="18" charset="0"/>
                <a:cs typeface="Times New Roman" pitchFamily="18" charset="0"/>
              </a:rPr>
              <a:t>. It is concerned with the various means of expressing grammatical relations between words as well as with patterns after which words are combined into word-groups &amp; sentences . </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i="1" u="sng" dirty="0" smtClean="0">
                <a:latin typeface="Times New Roman" pitchFamily="18" charset="0"/>
                <a:cs typeface="Times New Roman" pitchFamily="18" charset="0"/>
              </a:rPr>
              <a:t>stylistics </a:t>
            </a:r>
            <a:r>
              <a:rPr lang="en-US" sz="2800" dirty="0">
                <a:latin typeface="Times New Roman" pitchFamily="18" charset="0"/>
                <a:cs typeface="Times New Roman" pitchFamily="18" charset="0"/>
              </a:rPr>
              <a:t>which is concerned with a study of a nature , functions &amp; styles of languages .</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39753011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Базовая">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7084814CD35F9E4FB9BEF72EB4339178" ma:contentTypeVersion="0" ma:contentTypeDescription="Создание документа." ma:contentTypeScope="" ma:versionID="39a715d14aaaf50f8ecea1512668234f">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FF9EDAD-A7CE-4F69-B6BC-138F3EB250E7}"/>
</file>

<file path=customXml/itemProps2.xml><?xml version="1.0" encoding="utf-8"?>
<ds:datastoreItem xmlns:ds="http://schemas.openxmlformats.org/officeDocument/2006/customXml" ds:itemID="{8E845DAE-EC0F-45EC-919C-F47A20666627}"/>
</file>

<file path=customXml/itemProps3.xml><?xml version="1.0" encoding="utf-8"?>
<ds:datastoreItem xmlns:ds="http://schemas.openxmlformats.org/officeDocument/2006/customXml" ds:itemID="{5BAD2DBD-5C51-4642-A667-5AFCE04031BE}"/>
</file>

<file path=docProps/app.xml><?xml version="1.0" encoding="utf-8"?>
<Properties xmlns="http://schemas.openxmlformats.org/officeDocument/2006/extended-properties" xmlns:vt="http://schemas.openxmlformats.org/officeDocument/2006/docPropsVTypes">
  <Template>Solstice</Template>
  <TotalTime>321</TotalTime>
  <Words>746</Words>
  <Application>Microsoft Office PowerPoint</Application>
  <PresentationFormat>Экран (4:3)</PresentationFormat>
  <Paragraphs>42</Paragraphs>
  <Slides>11</Slides>
  <Notes>1</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11</vt:i4>
      </vt:variant>
    </vt:vector>
  </HeadingPairs>
  <TitlesOfParts>
    <vt:vector size="19" baseType="lpstr">
      <vt:lpstr>Arial Unicode MS</vt:lpstr>
      <vt:lpstr>Calibri</vt:lpstr>
      <vt:lpstr>Corbel</vt:lpstr>
      <vt:lpstr>Gill Sans MT</vt:lpstr>
      <vt:lpstr>Times New Roman</vt:lpstr>
      <vt:lpstr>Verdana</vt:lpstr>
      <vt:lpstr>Wingdings 2</vt:lpstr>
      <vt:lpstr>Солнцестояние</vt:lpstr>
      <vt:lpstr> LEXICOLOGY</vt:lpstr>
      <vt:lpstr>Литература</vt:lpstr>
      <vt:lpstr>Lexicology (from Gr lexis ‘word’ and logos ‘learning’) is the part of linguistics dealing with the vocabulary and  characteristic features of words and word groups.  </vt:lpstr>
      <vt:lpstr>Its basic task – being a study and systematic description of vocabulary in respect to its origin, development and its current use.  Lexicology is concerned with words, variable word-groups, phraseological units &amp; morphemes which make up words.</vt:lpstr>
      <vt:lpstr>This course treats the following basic problems of: 1.  Semasiology 2. Word-Structure 3. Word-Formation 4. Etymology of the English Word-Stock 5. Word-Groups and Phraseological Units  6. Variants and Dialects of the English Language 7. English Lexicography. </vt:lpstr>
      <vt:lpstr>Main terms</vt:lpstr>
      <vt:lpstr>TYPES OF LEXICOLOGY</vt:lpstr>
      <vt:lpstr>There are two principle approaches in linguistic science to the study of language material : synchronic &amp; diachronic .   The synchronic approach is concerned with the vocabulary of a language as it exists at a given time.   The diachronic approach deals with the changes &amp; the development of vocabulary in the coarse of time</vt:lpstr>
      <vt:lpstr>Lexicology is closely connected with other branches of linguistics : phonetics - investigates the phonetic structure of language and is concerned with the study of the outer sound-form of the word .  grammar  studies  the grammatical structure of language . It is concerned with the various means of expressing grammatical relations between words as well as with patterns after which words are combined into word-groups &amp; sentences .  stylistics which is concerned with a study of a nature , functions &amp; styles of languages .</vt:lpstr>
      <vt:lpstr>The theoretical and practical value of English lexicology </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Светлана</dc:creator>
  <cp:lastModifiedBy>User</cp:lastModifiedBy>
  <cp:revision>21</cp:revision>
  <dcterms:created xsi:type="dcterms:W3CDTF">2013-01-25T06:32:36Z</dcterms:created>
  <dcterms:modified xsi:type="dcterms:W3CDTF">2017-09-01T08:19:54Z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0x0101007084814CD35F9E4FB9BEF72EB4339178</vt:lpwstr>
  </property>
</Properties>
</file>