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be-B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be-BY"/>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be-BY"/>
          </a:p>
        </p:txBody>
      </p:sp>
      <p:sp>
        <p:nvSpPr>
          <p:cNvPr id="4" name="Дата 3"/>
          <p:cNvSpPr>
            <a:spLocks noGrp="1"/>
          </p:cNvSpPr>
          <p:nvPr>
            <p:ph type="dt" sz="half" idx="10"/>
          </p:nvPr>
        </p:nvSpPr>
        <p:spPr/>
        <p:txBody>
          <a:bodyPr/>
          <a:lstStyle/>
          <a:p>
            <a:fld id="{C40D5EB8-68F5-4291-9228-F2C3C26F4ABC}" type="datetimeFigureOut">
              <a:rPr lang="be-BY" smtClean="0"/>
              <a:t>28.12.2016</a:t>
            </a:fld>
            <a:endParaRPr lang="be-BY"/>
          </a:p>
        </p:txBody>
      </p:sp>
      <p:sp>
        <p:nvSpPr>
          <p:cNvPr id="5" name="Нижний колонтитул 4"/>
          <p:cNvSpPr>
            <a:spLocks noGrp="1"/>
          </p:cNvSpPr>
          <p:nvPr>
            <p:ph type="ftr" sz="quarter" idx="11"/>
          </p:nvPr>
        </p:nvSpPr>
        <p:spPr/>
        <p:txBody>
          <a:bodyPr/>
          <a:lstStyle/>
          <a:p>
            <a:endParaRPr lang="be-BY"/>
          </a:p>
        </p:txBody>
      </p:sp>
      <p:sp>
        <p:nvSpPr>
          <p:cNvPr id="6" name="Номер слайда 5"/>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be-BY"/>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4" name="Дата 3"/>
          <p:cNvSpPr>
            <a:spLocks noGrp="1"/>
          </p:cNvSpPr>
          <p:nvPr>
            <p:ph type="dt" sz="half" idx="10"/>
          </p:nvPr>
        </p:nvSpPr>
        <p:spPr/>
        <p:txBody>
          <a:bodyPr/>
          <a:lstStyle/>
          <a:p>
            <a:fld id="{C40D5EB8-68F5-4291-9228-F2C3C26F4ABC}" type="datetimeFigureOut">
              <a:rPr lang="be-BY" smtClean="0"/>
              <a:t>28.12.2016</a:t>
            </a:fld>
            <a:endParaRPr lang="be-BY"/>
          </a:p>
        </p:txBody>
      </p:sp>
      <p:sp>
        <p:nvSpPr>
          <p:cNvPr id="5" name="Нижний колонтитул 4"/>
          <p:cNvSpPr>
            <a:spLocks noGrp="1"/>
          </p:cNvSpPr>
          <p:nvPr>
            <p:ph type="ftr" sz="quarter" idx="11"/>
          </p:nvPr>
        </p:nvSpPr>
        <p:spPr/>
        <p:txBody>
          <a:bodyPr/>
          <a:lstStyle/>
          <a:p>
            <a:endParaRPr lang="be-BY"/>
          </a:p>
        </p:txBody>
      </p:sp>
      <p:sp>
        <p:nvSpPr>
          <p:cNvPr id="6" name="Номер слайда 5"/>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be-BY"/>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4" name="Дата 3"/>
          <p:cNvSpPr>
            <a:spLocks noGrp="1"/>
          </p:cNvSpPr>
          <p:nvPr>
            <p:ph type="dt" sz="half" idx="10"/>
          </p:nvPr>
        </p:nvSpPr>
        <p:spPr/>
        <p:txBody>
          <a:bodyPr/>
          <a:lstStyle/>
          <a:p>
            <a:fld id="{C40D5EB8-68F5-4291-9228-F2C3C26F4ABC}" type="datetimeFigureOut">
              <a:rPr lang="be-BY" smtClean="0"/>
              <a:t>28.12.2016</a:t>
            </a:fld>
            <a:endParaRPr lang="be-BY"/>
          </a:p>
        </p:txBody>
      </p:sp>
      <p:sp>
        <p:nvSpPr>
          <p:cNvPr id="5" name="Нижний колонтитул 4"/>
          <p:cNvSpPr>
            <a:spLocks noGrp="1"/>
          </p:cNvSpPr>
          <p:nvPr>
            <p:ph type="ftr" sz="quarter" idx="11"/>
          </p:nvPr>
        </p:nvSpPr>
        <p:spPr/>
        <p:txBody>
          <a:bodyPr/>
          <a:lstStyle/>
          <a:p>
            <a:endParaRPr lang="be-BY"/>
          </a:p>
        </p:txBody>
      </p:sp>
      <p:sp>
        <p:nvSpPr>
          <p:cNvPr id="6" name="Номер слайда 5"/>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be-BY"/>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4" name="Дата 3"/>
          <p:cNvSpPr>
            <a:spLocks noGrp="1"/>
          </p:cNvSpPr>
          <p:nvPr>
            <p:ph type="dt" sz="half" idx="10"/>
          </p:nvPr>
        </p:nvSpPr>
        <p:spPr/>
        <p:txBody>
          <a:bodyPr/>
          <a:lstStyle/>
          <a:p>
            <a:fld id="{C40D5EB8-68F5-4291-9228-F2C3C26F4ABC}" type="datetimeFigureOut">
              <a:rPr lang="be-BY" smtClean="0"/>
              <a:t>28.12.2016</a:t>
            </a:fld>
            <a:endParaRPr lang="be-BY"/>
          </a:p>
        </p:txBody>
      </p:sp>
      <p:sp>
        <p:nvSpPr>
          <p:cNvPr id="5" name="Нижний колонтитул 4"/>
          <p:cNvSpPr>
            <a:spLocks noGrp="1"/>
          </p:cNvSpPr>
          <p:nvPr>
            <p:ph type="ftr" sz="quarter" idx="11"/>
          </p:nvPr>
        </p:nvSpPr>
        <p:spPr/>
        <p:txBody>
          <a:bodyPr/>
          <a:lstStyle/>
          <a:p>
            <a:endParaRPr lang="be-BY"/>
          </a:p>
        </p:txBody>
      </p:sp>
      <p:sp>
        <p:nvSpPr>
          <p:cNvPr id="6" name="Номер слайда 5"/>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be-BY"/>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40D5EB8-68F5-4291-9228-F2C3C26F4ABC}" type="datetimeFigureOut">
              <a:rPr lang="be-BY" smtClean="0"/>
              <a:t>28.12.2016</a:t>
            </a:fld>
            <a:endParaRPr lang="be-BY"/>
          </a:p>
        </p:txBody>
      </p:sp>
      <p:sp>
        <p:nvSpPr>
          <p:cNvPr id="5" name="Нижний колонтитул 4"/>
          <p:cNvSpPr>
            <a:spLocks noGrp="1"/>
          </p:cNvSpPr>
          <p:nvPr>
            <p:ph type="ftr" sz="quarter" idx="11"/>
          </p:nvPr>
        </p:nvSpPr>
        <p:spPr/>
        <p:txBody>
          <a:bodyPr/>
          <a:lstStyle/>
          <a:p>
            <a:endParaRPr lang="be-BY"/>
          </a:p>
        </p:txBody>
      </p:sp>
      <p:sp>
        <p:nvSpPr>
          <p:cNvPr id="6" name="Номер слайда 5"/>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be-BY"/>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5" name="Дата 4"/>
          <p:cNvSpPr>
            <a:spLocks noGrp="1"/>
          </p:cNvSpPr>
          <p:nvPr>
            <p:ph type="dt" sz="half" idx="10"/>
          </p:nvPr>
        </p:nvSpPr>
        <p:spPr/>
        <p:txBody>
          <a:bodyPr/>
          <a:lstStyle/>
          <a:p>
            <a:fld id="{C40D5EB8-68F5-4291-9228-F2C3C26F4ABC}" type="datetimeFigureOut">
              <a:rPr lang="be-BY" smtClean="0"/>
              <a:t>28.12.2016</a:t>
            </a:fld>
            <a:endParaRPr lang="be-BY"/>
          </a:p>
        </p:txBody>
      </p:sp>
      <p:sp>
        <p:nvSpPr>
          <p:cNvPr id="6" name="Нижний колонтитул 5"/>
          <p:cNvSpPr>
            <a:spLocks noGrp="1"/>
          </p:cNvSpPr>
          <p:nvPr>
            <p:ph type="ftr" sz="quarter" idx="11"/>
          </p:nvPr>
        </p:nvSpPr>
        <p:spPr/>
        <p:txBody>
          <a:bodyPr/>
          <a:lstStyle/>
          <a:p>
            <a:endParaRPr lang="be-BY"/>
          </a:p>
        </p:txBody>
      </p:sp>
      <p:sp>
        <p:nvSpPr>
          <p:cNvPr id="7" name="Номер слайда 6"/>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be-BY"/>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7" name="Дата 6"/>
          <p:cNvSpPr>
            <a:spLocks noGrp="1"/>
          </p:cNvSpPr>
          <p:nvPr>
            <p:ph type="dt" sz="half" idx="10"/>
          </p:nvPr>
        </p:nvSpPr>
        <p:spPr/>
        <p:txBody>
          <a:bodyPr/>
          <a:lstStyle/>
          <a:p>
            <a:fld id="{C40D5EB8-68F5-4291-9228-F2C3C26F4ABC}" type="datetimeFigureOut">
              <a:rPr lang="be-BY" smtClean="0"/>
              <a:t>28.12.2016</a:t>
            </a:fld>
            <a:endParaRPr lang="be-BY"/>
          </a:p>
        </p:txBody>
      </p:sp>
      <p:sp>
        <p:nvSpPr>
          <p:cNvPr id="8" name="Нижний колонтитул 7"/>
          <p:cNvSpPr>
            <a:spLocks noGrp="1"/>
          </p:cNvSpPr>
          <p:nvPr>
            <p:ph type="ftr" sz="quarter" idx="11"/>
          </p:nvPr>
        </p:nvSpPr>
        <p:spPr/>
        <p:txBody>
          <a:bodyPr/>
          <a:lstStyle/>
          <a:p>
            <a:endParaRPr lang="be-BY"/>
          </a:p>
        </p:txBody>
      </p:sp>
      <p:sp>
        <p:nvSpPr>
          <p:cNvPr id="9" name="Номер слайда 8"/>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be-BY"/>
          </a:p>
        </p:txBody>
      </p:sp>
      <p:sp>
        <p:nvSpPr>
          <p:cNvPr id="3" name="Дата 2"/>
          <p:cNvSpPr>
            <a:spLocks noGrp="1"/>
          </p:cNvSpPr>
          <p:nvPr>
            <p:ph type="dt" sz="half" idx="10"/>
          </p:nvPr>
        </p:nvSpPr>
        <p:spPr/>
        <p:txBody>
          <a:bodyPr/>
          <a:lstStyle/>
          <a:p>
            <a:fld id="{C40D5EB8-68F5-4291-9228-F2C3C26F4ABC}" type="datetimeFigureOut">
              <a:rPr lang="be-BY" smtClean="0"/>
              <a:t>28.12.2016</a:t>
            </a:fld>
            <a:endParaRPr lang="be-BY"/>
          </a:p>
        </p:txBody>
      </p:sp>
      <p:sp>
        <p:nvSpPr>
          <p:cNvPr id="4" name="Нижний колонтитул 3"/>
          <p:cNvSpPr>
            <a:spLocks noGrp="1"/>
          </p:cNvSpPr>
          <p:nvPr>
            <p:ph type="ftr" sz="quarter" idx="11"/>
          </p:nvPr>
        </p:nvSpPr>
        <p:spPr/>
        <p:txBody>
          <a:bodyPr/>
          <a:lstStyle/>
          <a:p>
            <a:endParaRPr lang="be-BY"/>
          </a:p>
        </p:txBody>
      </p:sp>
      <p:sp>
        <p:nvSpPr>
          <p:cNvPr id="5" name="Номер слайда 4"/>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0D5EB8-68F5-4291-9228-F2C3C26F4ABC}" type="datetimeFigureOut">
              <a:rPr lang="be-BY" smtClean="0"/>
              <a:t>28.12.2016</a:t>
            </a:fld>
            <a:endParaRPr lang="be-BY"/>
          </a:p>
        </p:txBody>
      </p:sp>
      <p:sp>
        <p:nvSpPr>
          <p:cNvPr id="3" name="Нижний колонтитул 2"/>
          <p:cNvSpPr>
            <a:spLocks noGrp="1"/>
          </p:cNvSpPr>
          <p:nvPr>
            <p:ph type="ftr" sz="quarter" idx="11"/>
          </p:nvPr>
        </p:nvSpPr>
        <p:spPr/>
        <p:txBody>
          <a:bodyPr/>
          <a:lstStyle/>
          <a:p>
            <a:endParaRPr lang="be-BY"/>
          </a:p>
        </p:txBody>
      </p:sp>
      <p:sp>
        <p:nvSpPr>
          <p:cNvPr id="4" name="Номер слайда 3"/>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be-BY"/>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0D5EB8-68F5-4291-9228-F2C3C26F4ABC}" type="datetimeFigureOut">
              <a:rPr lang="be-BY" smtClean="0"/>
              <a:t>28.12.2016</a:t>
            </a:fld>
            <a:endParaRPr lang="be-BY"/>
          </a:p>
        </p:txBody>
      </p:sp>
      <p:sp>
        <p:nvSpPr>
          <p:cNvPr id="6" name="Нижний колонтитул 5"/>
          <p:cNvSpPr>
            <a:spLocks noGrp="1"/>
          </p:cNvSpPr>
          <p:nvPr>
            <p:ph type="ftr" sz="quarter" idx="11"/>
          </p:nvPr>
        </p:nvSpPr>
        <p:spPr/>
        <p:txBody>
          <a:bodyPr/>
          <a:lstStyle/>
          <a:p>
            <a:endParaRPr lang="be-BY"/>
          </a:p>
        </p:txBody>
      </p:sp>
      <p:sp>
        <p:nvSpPr>
          <p:cNvPr id="7" name="Номер слайда 6"/>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be-BY"/>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e-BY"/>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0D5EB8-68F5-4291-9228-F2C3C26F4ABC}" type="datetimeFigureOut">
              <a:rPr lang="be-BY" smtClean="0"/>
              <a:t>28.12.2016</a:t>
            </a:fld>
            <a:endParaRPr lang="be-BY"/>
          </a:p>
        </p:txBody>
      </p:sp>
      <p:sp>
        <p:nvSpPr>
          <p:cNvPr id="6" name="Нижний колонтитул 5"/>
          <p:cNvSpPr>
            <a:spLocks noGrp="1"/>
          </p:cNvSpPr>
          <p:nvPr>
            <p:ph type="ftr" sz="quarter" idx="11"/>
          </p:nvPr>
        </p:nvSpPr>
        <p:spPr/>
        <p:txBody>
          <a:bodyPr/>
          <a:lstStyle/>
          <a:p>
            <a:endParaRPr lang="be-BY"/>
          </a:p>
        </p:txBody>
      </p:sp>
      <p:sp>
        <p:nvSpPr>
          <p:cNvPr id="7" name="Номер слайда 6"/>
          <p:cNvSpPr>
            <a:spLocks noGrp="1"/>
          </p:cNvSpPr>
          <p:nvPr>
            <p:ph type="sldNum" sz="quarter" idx="12"/>
          </p:nvPr>
        </p:nvSpPr>
        <p:spPr/>
        <p:txBody>
          <a:bodyPr/>
          <a:lstStyle/>
          <a:p>
            <a:fld id="{9A267ABA-E744-45D4-882F-88422177C279}" type="slidenum">
              <a:rPr lang="be-BY" smtClean="0"/>
              <a:t>‹#›</a:t>
            </a:fld>
            <a:endParaRPr lang="be-B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be-BY"/>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be-BY"/>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D5EB8-68F5-4291-9228-F2C3C26F4ABC}" type="datetimeFigureOut">
              <a:rPr lang="be-BY" smtClean="0"/>
              <a:t>28.12.2016</a:t>
            </a:fld>
            <a:endParaRPr lang="be-BY"/>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e-BY"/>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67ABA-E744-45D4-882F-88422177C279}" type="slidenum">
              <a:rPr lang="be-BY" smtClean="0"/>
              <a:t>‹#›</a:t>
            </a:fld>
            <a:endParaRPr lang="be-B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e-B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fr.wikipedia.org/wiki/Tropique_du_Capricorne" TargetMode="External"/><Relationship Id="rId3" Type="http://schemas.openxmlformats.org/officeDocument/2006/relationships/hyperlink" Target="https://fr.wikipedia.org/wiki/Archipel" TargetMode="External"/><Relationship Id="rId7" Type="http://schemas.openxmlformats.org/officeDocument/2006/relationships/hyperlink" Target="https://fr.wikipedia.org/wiki/Nouvelle-Z%C3%A9lande"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fr.wikipedia.org/wiki/Australie" TargetMode="External"/><Relationship Id="rId5" Type="http://schemas.openxmlformats.org/officeDocument/2006/relationships/hyperlink" Target="https://fr.wikipedia.org/wiki/Oc%C3%A9an_Pacifique" TargetMode="External"/><Relationship Id="rId4" Type="http://schemas.openxmlformats.org/officeDocument/2006/relationships/hyperlink" Target="https://fr.wikipedia.org/wiki/Oc%C3%A9ani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oyage.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785786" y="3286124"/>
            <a:ext cx="7772400" cy="1470025"/>
          </a:xfrm>
        </p:spPr>
        <p:txBody>
          <a:bodyPr>
            <a:noAutofit/>
          </a:bodyPr>
          <a:lstStyle/>
          <a:p>
            <a:r>
              <a:rPr lang="fr-FR" sz="9600" b="1" i="1" dirty="0">
                <a:latin typeface="Times New Roman" pitchFamily="18" charset="0"/>
                <a:cs typeface="Times New Roman" pitchFamily="18" charset="0"/>
              </a:rPr>
              <a:t>Nouvelle-Calédonie</a:t>
            </a:r>
            <a:endParaRPr lang="be-BY" sz="96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be-BY"/>
          </a:p>
        </p:txBody>
      </p:sp>
      <p:pic>
        <p:nvPicPr>
          <p:cNvPr id="4" name="Содержимое 3" descr="18829109nouvelle-caledonie-gif.gif"/>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64888_w-700_h-400_q-50_m-crop.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28596" y="785794"/>
            <a:ext cx="8229600" cy="5143536"/>
          </a:xfrm>
        </p:spPr>
        <p:txBody>
          <a:bodyPr>
            <a:noAutofit/>
          </a:bodyPr>
          <a:lstStyle/>
          <a:p>
            <a:pPr algn="just"/>
            <a:r>
              <a:rPr lang="fr-FR" sz="2400" dirty="0">
                <a:latin typeface="Times New Roman" pitchFamily="18" charset="0"/>
                <a:cs typeface="Times New Roman" pitchFamily="18" charset="0"/>
              </a:rPr>
              <a:t>La </a:t>
            </a:r>
            <a:r>
              <a:rPr lang="fr-FR" sz="2400" b="1" dirty="0">
                <a:latin typeface="Times New Roman" pitchFamily="18" charset="0"/>
                <a:cs typeface="Times New Roman" pitchFamily="18" charset="0"/>
              </a:rPr>
              <a:t>Nouvelle-Calédonie</a:t>
            </a:r>
            <a:r>
              <a:rPr lang="fr-FR" sz="2400" dirty="0">
                <a:latin typeface="Times New Roman" pitchFamily="18" charset="0"/>
                <a:cs typeface="Times New Roman" pitchFamily="18" charset="0"/>
              </a:rPr>
              <a:t> est un </a:t>
            </a:r>
            <a:r>
              <a:rPr lang="fr-FR" sz="2400" b="1" dirty="0">
                <a:latin typeface="Times New Roman" pitchFamily="18" charset="0"/>
                <a:cs typeface="Times New Roman" pitchFamily="18" charset="0"/>
                <a:hlinkClick r:id="rId3" tooltip="Archipel"/>
              </a:rPr>
              <a:t>archipel</a:t>
            </a:r>
            <a:r>
              <a:rPr lang="fr-FR" sz="2400" dirty="0">
                <a:latin typeface="Times New Roman" pitchFamily="18" charset="0"/>
                <a:cs typeface="Times New Roman" pitchFamily="18" charset="0"/>
              </a:rPr>
              <a:t> d'</a:t>
            </a:r>
            <a:r>
              <a:rPr lang="fr-FR" sz="2400" b="1" dirty="0">
                <a:latin typeface="Times New Roman" pitchFamily="18" charset="0"/>
                <a:cs typeface="Times New Roman" pitchFamily="18" charset="0"/>
                <a:hlinkClick r:id="rId4" tooltip="Océanie"/>
              </a:rPr>
              <a:t>Océanie</a:t>
            </a:r>
            <a:r>
              <a:rPr lang="fr-FR" sz="2400" dirty="0">
                <a:latin typeface="Times New Roman" pitchFamily="18" charset="0"/>
                <a:cs typeface="Times New Roman" pitchFamily="18" charset="0"/>
              </a:rPr>
              <a:t> situé dans </a:t>
            </a:r>
            <a:r>
              <a:rPr lang="fr-FR" sz="2400" b="1" dirty="0">
                <a:latin typeface="Times New Roman" pitchFamily="18" charset="0"/>
                <a:cs typeface="Times New Roman" pitchFamily="18" charset="0"/>
              </a:rPr>
              <a:t>l'</a:t>
            </a:r>
            <a:r>
              <a:rPr lang="fr-FR" sz="2400" b="1" dirty="0">
                <a:latin typeface="Times New Roman" pitchFamily="18" charset="0"/>
                <a:cs typeface="Times New Roman" pitchFamily="18" charset="0"/>
                <a:hlinkClick r:id="rId5" tooltip="Océan Pacifique"/>
              </a:rPr>
              <a:t>océan Pacifique</a:t>
            </a:r>
            <a:r>
              <a:rPr lang="fr-FR" sz="2400" dirty="0">
                <a:latin typeface="Times New Roman" pitchFamily="18" charset="0"/>
                <a:cs typeface="Times New Roman" pitchFamily="18" charset="0"/>
              </a:rPr>
              <a:t> à 1 500 km à l'est de l'</a:t>
            </a:r>
            <a:r>
              <a:rPr lang="fr-FR" sz="2400" b="1" dirty="0">
                <a:latin typeface="Times New Roman" pitchFamily="18" charset="0"/>
                <a:cs typeface="Times New Roman" pitchFamily="18" charset="0"/>
                <a:hlinkClick r:id="rId6" tooltip="Australie"/>
              </a:rPr>
              <a:t>Australie</a:t>
            </a:r>
            <a:r>
              <a:rPr lang="fr-FR" sz="2400" dirty="0">
                <a:latin typeface="Times New Roman" pitchFamily="18" charset="0"/>
                <a:cs typeface="Times New Roman" pitchFamily="18" charset="0"/>
              </a:rPr>
              <a:t> et à 2 000 km au nord de la </a:t>
            </a:r>
            <a:r>
              <a:rPr lang="fr-FR" sz="2400" b="1" dirty="0">
                <a:latin typeface="Times New Roman" pitchFamily="18" charset="0"/>
                <a:cs typeface="Times New Roman" pitchFamily="18" charset="0"/>
                <a:hlinkClick r:id="rId7" tooltip="Nouvelle-Zélande"/>
              </a:rPr>
              <a:t>Nouvelle-Zélande</a:t>
            </a:r>
            <a:r>
              <a:rPr lang="fr-FR" sz="2400" dirty="0">
                <a:latin typeface="Times New Roman" pitchFamily="18" charset="0"/>
                <a:cs typeface="Times New Roman" pitchFamily="18" charset="0"/>
              </a:rPr>
              <a:t>, à quelques degrés au nord du </a:t>
            </a:r>
            <a:r>
              <a:rPr lang="fr-FR" sz="2400" b="1" dirty="0">
                <a:latin typeface="Times New Roman" pitchFamily="18" charset="0"/>
                <a:cs typeface="Times New Roman" pitchFamily="18" charset="0"/>
                <a:hlinkClick r:id="rId8" tooltip="Tropique du Capricorne"/>
              </a:rPr>
              <a:t>tropique du Capricorne</a:t>
            </a:r>
            <a:r>
              <a:rPr lang="fr-FR" sz="2400" b="1" dirty="0" smtClean="0">
                <a:latin typeface="Times New Roman" pitchFamily="18" charset="0"/>
                <a:cs typeface="Times New Roman" pitchFamily="18" charset="0"/>
              </a:rPr>
              <a:t>.</a:t>
            </a:r>
            <a:br>
              <a:rPr lang="fr-FR" sz="2400" b="1" dirty="0" smtClean="0">
                <a:latin typeface="Times New Roman" pitchFamily="18" charset="0"/>
                <a:cs typeface="Times New Roman" pitchFamily="18" charset="0"/>
              </a:rPr>
            </a:b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smtClean="0">
                <a:latin typeface="Times New Roman" pitchFamily="18" charset="0"/>
                <a:cs typeface="Times New Roman" pitchFamily="18" charset="0"/>
              </a:rPr>
              <a:t>Connu pour ses paysages de carte postale, l'archipel de Nouvelle-Calédonie est un melting-pot dans le Pacifique. Les habitants s'appellent Kanaks, Caldoches et Métros. Autrement dit, Mélanésiens, Français implantés depuis un siècle et demi et métropolitains nouvellement arrivés. Auxquels s'ajoutent les immigrés asiatiques venus travailler dans les mines de nickel au XIXe siècle.</a:t>
            </a:r>
            <a:endParaRPr lang="be-BY"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723600-en-nouvelle-caledonie-le-plus-grand-lagon-du-monde.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571472" y="4500570"/>
            <a:ext cx="8229600" cy="1143000"/>
          </a:xfrm>
        </p:spPr>
        <p:txBody>
          <a:bodyPr>
            <a:normAutofit fontScale="90000"/>
          </a:bodyPr>
          <a:lstStyle/>
          <a:p>
            <a:pPr algn="just"/>
            <a:r>
              <a:rPr lang="fr-FR" sz="3200" dirty="0" smtClean="0">
                <a:latin typeface="Times New Roman" pitchFamily="18" charset="0"/>
                <a:cs typeface="Times New Roman" pitchFamily="18" charset="0"/>
              </a:rPr>
              <a:t>L'archipel se compose d'une poignée d'îles, aux superbes plages de sable blanc. Son énorme récif corallien baigne dans des eaux limpides et chaudes, d'un turquoise indicible : un cadre idéal pour la plongée. Nouméa, la capitale, est le centre nerveux. Ville multiculturelle, à l'atmosphère détendue, elle s'ouvre sur la mer de mille manières.</a:t>
            </a:r>
            <a:endParaRPr lang="be-BY"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fotolia_3712313_subscription_monthly_m.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571472" y="4572008"/>
            <a:ext cx="8229600" cy="1143000"/>
          </a:xfrm>
        </p:spPr>
        <p:txBody>
          <a:bodyPr>
            <a:noAutofit/>
          </a:bodyPr>
          <a:lstStyle/>
          <a:p>
            <a:pPr algn="just"/>
            <a:r>
              <a:rPr lang="fr-FR" sz="2800" dirty="0" smtClean="0">
                <a:latin typeface="Times New Roman" pitchFamily="18" charset="0"/>
                <a:cs typeface="Times New Roman" pitchFamily="18" charset="0"/>
              </a:rPr>
              <a:t>Les voyageurs se contentent souvent d'y séjourner. Laissez-vous tenter par la "brousse" : c'est ainsi que les Néo-Calédoniens désignent tout ce qui est extérieur à Nouméa, et loin des raffinements de la capitale. De quoi vivre des expériences inoubliables au coeur du Pacifique.</a:t>
            </a:r>
            <a:endParaRPr lang="be-BY"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45F9E3-0858-4BB0-8704-76D967EFCE49}"/>
</file>

<file path=customXml/itemProps2.xml><?xml version="1.0" encoding="utf-8"?>
<ds:datastoreItem xmlns:ds="http://schemas.openxmlformats.org/officeDocument/2006/customXml" ds:itemID="{E0DFBF89-0AE2-4DCB-8CDA-8C23D1002EF0}"/>
</file>

<file path=customXml/itemProps3.xml><?xml version="1.0" encoding="utf-8"?>
<ds:datastoreItem xmlns:ds="http://schemas.openxmlformats.org/officeDocument/2006/customXml" ds:itemID="{00D9AFE2-F226-43A7-8006-B3501871DF37}"/>
</file>

<file path=docProps/app.xml><?xml version="1.0" encoding="utf-8"?>
<Properties xmlns="http://schemas.openxmlformats.org/officeDocument/2006/extended-properties" xmlns:vt="http://schemas.openxmlformats.org/officeDocument/2006/docPropsVTypes">
  <TotalTime>30</TotalTime>
  <Words>114</Words>
  <Application>Microsoft Office PowerPoint</Application>
  <PresentationFormat>Экран (4:3)</PresentationFormat>
  <Paragraphs>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Nouvelle-Calédonie</vt:lpstr>
      <vt:lpstr>Слайд 2</vt:lpstr>
      <vt:lpstr>La Nouvelle-Calédonie est un archipel d'Océanie situé dans l'océan Pacifique à 1 500 km à l'est de l'Australie et à 2 000 km au nord de la Nouvelle-Zélande, à quelques degrés au nord du tropique du Capricorne.       Connu pour ses paysages de carte postale, l'archipel de Nouvelle-Calédonie est un melting-pot dans le Pacifique. Les habitants s'appellent Kanaks, Caldoches et Métros. Autrement dit, Mélanésiens, Français implantés depuis un siècle et demi et métropolitains nouvellement arrivés. Auxquels s'ajoutent les immigrés asiatiques venus travailler dans les mines de nickel au XIXe siècle.</vt:lpstr>
      <vt:lpstr>L'archipel se compose d'une poignée d'îles, aux superbes plages de sable blanc. Son énorme récif corallien baigne dans des eaux limpides et chaudes, d'un turquoise indicible : un cadre idéal pour la plongée. Nouméa, la capitale, est le centre nerveux. Ville multiculturelle, à l'atmosphère détendue, elle s'ouvre sur la mer de mille manières.</vt:lpstr>
      <vt:lpstr>Les voyageurs se contentent souvent d'y séjourner. Laissez-vous tenter par la "brousse" : c'est ainsi que les Néo-Calédoniens désignent tout ce qui est extérieur à Nouméa, et loin des raffinements de la capitale. De quoi vivre des expériences inoubliables au coeur du Pacifique.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Nouvelle-Calédonie</dc:title>
  <dc:creator>Яна</dc:creator>
  <cp:lastModifiedBy>Яна</cp:lastModifiedBy>
  <cp:revision>4</cp:revision>
  <dcterms:created xsi:type="dcterms:W3CDTF">2016-12-28T17:20:22Z</dcterms:created>
  <dcterms:modified xsi:type="dcterms:W3CDTF">2016-12-28T17:50:43Z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