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gradFill flip="none" rotWithShape="1">
          <a:gsLst>
            <a:gs pos="0">
              <a:srgbClr val="B1DDFF"/>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3" name="Rectangle 22"/>
          <p:cNvSpPr/>
          <p:nvPr/>
        </p:nvSpPr>
        <p:spPr>
          <a:xfrm>
            <a:off x="0" y="0"/>
            <a:ext cx="12192000" cy="6858000"/>
          </a:xfrm>
          <a:prstGeom prst="rect">
            <a:avLst/>
          </a:prstGeom>
          <a:blipFill dpi="0" rotWithShape="1">
            <a:blip r:embed="rId2">
              <a:alphaModFix amt="12000"/>
              <a:duotone>
                <a:schemeClr val="accent1">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10" name="Rectangle 9"/>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bg1"/>
                </a:solidFill>
                <a:effectLst/>
                <a:latin typeface="+mj-lt"/>
                <a:ea typeface="+mn-ea"/>
                <a:cs typeface="+mn-cs"/>
              </a:defRPr>
            </a:lvl1pPr>
          </a:lstStyle>
          <a:p>
            <a:r>
              <a:rPr lang="ru-RU" smtClean="0"/>
              <a:t>Образец заголовка</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bg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2AED8E5B-0D98-4FE1-9B26-D1041E3A89F9}" type="datetimeFigureOut">
              <a:rPr lang="en-US" dirty="0"/>
              <a:t>12/28/2016</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bg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bg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B4159CD-DA3A-463F-AFEF-A68838A6859B}" type="datetimeFigureOut">
              <a:rPr lang="en-US" dirty="0"/>
              <a:t>12/28/2016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312A925-E007-46C2-84AB-35EE10DCAD39}" type="datetimeFigureOut">
              <a:rPr lang="en-US" dirty="0"/>
              <a:t>12/28/2016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73C2DCB-466C-4061-8D51-D3254DD77FA1}" type="datetimeFigureOut">
              <a:rPr lang="en-US" dirty="0"/>
              <a:t>12/28/2016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gradFill flip="none" rotWithShape="1">
          <a:gsLst>
            <a:gs pos="0">
              <a:schemeClr val="bg2">
                <a:tint val="80000"/>
                <a:shade val="100000"/>
                <a:satMod val="300000"/>
              </a:schemeClr>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blipFill dpi="0" rotWithShape="1">
            <a:blip r:embed="rId2">
              <a:alphaModFix amt="12000"/>
              <a:duotone>
                <a:schemeClr val="accent2">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23" name="Rectangle 22"/>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bg1"/>
                </a:solidFill>
                <a:effectLst/>
                <a:latin typeface="+mj-lt"/>
                <a:ea typeface="+mn-ea"/>
                <a:cs typeface="+mn-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bg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8642357F-39F6-401C-9FF8-3072724998F3}" type="datetimeFigureOut">
              <a:rPr lang="en-US" dirty="0"/>
              <a:t>12/28/2016</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bg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bg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D5DB09B-D413-414E-B13F-B1984CD8FF65}" type="datetimeFigureOut">
              <a:rPr lang="en-US" dirty="0"/>
              <a:t>12/28/2016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238F992-55E7-4B2D-A6F1-8C9243CBFE1B}" type="datetimeFigureOut">
              <a:rPr lang="en-US" dirty="0"/>
              <a:t>12/28/2016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0298110-BAA6-4256-A2E5-BB66A47D2616}" type="datetimeFigureOut">
              <a:rPr lang="en-US" dirty="0"/>
              <a:t>12/28/2016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03892-3343-4E4E-B81B-70A099359AD2}" type="datetimeFigureOut">
              <a:rPr lang="en-US" dirty="0"/>
              <a:t>12/28/2016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ru-RU" smtClean="0"/>
              <a:t>Образец заголовка</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p:cNvSpPr>
            <a:spLocks noGrp="1"/>
          </p:cNvSpPr>
          <p:nvPr>
            <p:ph type="dt" sz="half" idx="10"/>
          </p:nvPr>
        </p:nvSpPr>
        <p:spPr/>
        <p:txBody>
          <a:bodyPr/>
          <a:lstStyle/>
          <a:p>
            <a:fld id="{00232F85-D33A-46AF-9088-5A7400C1018E}" type="datetimeFigureOut">
              <a:rPr lang="en-US" dirty="0"/>
              <a:t>12/28/2016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0" name="Rectangle 9"/>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28599" y="237744"/>
            <a:ext cx="8531352" cy="6382512"/>
          </a:xfrm>
          <a:solidFill>
            <a:srgbClr val="969696"/>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lvl1pPr>
              <a:defRPr>
                <a:effectLst>
                  <a:outerShdw blurRad="12700" dist="3810" dir="2700000" algn="tl" rotWithShape="0">
                    <a:prstClr val="black">
                      <a:alpha val="40000"/>
                    </a:prstClr>
                  </a:outerShdw>
                </a:effectLst>
              </a:defRPr>
            </a:lvl1pPr>
          </a:lstStyle>
          <a:p>
            <a:fld id="{3EB3A624-F501-46A9-B8CA-4949E24E27C8}" type="datetimeFigureOut">
              <a:rPr lang="en-US" dirty="0"/>
              <a:t>12/28/2016</a:t>
            </a:fld>
            <a:endParaRPr lang="en-US" dirty="0"/>
          </a:p>
        </p:txBody>
      </p:sp>
      <p:sp>
        <p:nvSpPr>
          <p:cNvPr id="12" name="Footer Placeholder 11"/>
          <p:cNvSpPr>
            <a:spLocks noGrp="1"/>
          </p:cNvSpPr>
          <p:nvPr>
            <p:ph type="ftr" sz="quarter" idx="11"/>
          </p:nvPr>
        </p:nvSpPr>
        <p:spPr/>
        <p:txBody>
          <a:bodyPr/>
          <a:lstStyle>
            <a:lvl1pPr algn="r">
              <a:defRPr lang="en-US" sz="1000" kern="1200" dirty="0">
                <a:solidFill>
                  <a:schemeClr val="tx1">
                    <a:lumMod val="75000"/>
                    <a:lumOff val="25000"/>
                  </a:schemeClr>
                </a:solidFill>
                <a:effectLst>
                  <a:outerShdw blurRad="12700" dist="3810" dir="2700000" algn="tl" rotWithShape="0">
                    <a:prstClr val="black">
                      <a:alpha val="40000"/>
                    </a:prstClr>
                  </a:outerShdw>
                </a:effectLst>
                <a:latin typeface="+mn-lt"/>
                <a:ea typeface="+mn-ea"/>
                <a:cs typeface="+mn-cs"/>
              </a:defRPr>
            </a:lvl1pPr>
          </a:lstStyle>
          <a:p>
            <a:endParaRPr lang="en-US" dirty="0"/>
          </a:p>
        </p:txBody>
      </p:sp>
      <p:sp>
        <p:nvSpPr>
          <p:cNvPr id="13" name="Slide Number Placeholder 12"/>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40C4D3C1-679D-44D8-8A9C-D402CE4EF569}" type="datetimeFigureOut">
              <a:rPr lang="en-US" dirty="0"/>
              <a:t>12/28/2016</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14667"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laguyanefrancaise.com/2015/12/30/vivre-en-guyane-la-guyane-france-guyane-cayenne-guyane-cayenne-guyane-francaise-guyane-carte-blada-blada-guyane-bon-coin-guyane-caf-guyane-crous-antilles-guyane-meteo-guyane-orange-guyane/" TargetMode="Externa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laguyanefrancaise.com/2016/01/03/saint-georges-de-loyapock-la-guyane-france-guyane-cayenne-guyane-cayenne-guyane-francaise-guyane-carte-blada-blada-guyane-bon-coin-guyane-caf-guyane-crous-antilles-guyane-meteo-guyane-orange-guyane/" TargetMode="Externa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laguyanefrancaise.com/2015/12/30/au-bord-de-leau-la-guyane-france-guyane-cayenne-guyane-cayenne-guyane-francaise-guyane-carte-blada-blada-guyane-bon-coin-guyane-caf-guyane-crous-antilles-guyane-meteo-guyane-orange-guyane/" TargetMode="External"/><Relationship Id="rId1" Type="http://schemas.openxmlformats.org/officeDocument/2006/relationships/slideLayout" Target="../slideLayouts/slideLayout7.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a:t>LA GUYANE FRANCAISE</a:t>
            </a:r>
            <a:endParaRPr lang="ru-RU" dirty="0"/>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3586442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059" y="1506828"/>
            <a:ext cx="5704723" cy="3803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2432" y="1506828"/>
            <a:ext cx="5547495" cy="3803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97959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83788" y="642801"/>
            <a:ext cx="2283510" cy="369332"/>
          </a:xfrm>
          <a:prstGeom prst="rect">
            <a:avLst/>
          </a:prstGeom>
        </p:spPr>
        <p:txBody>
          <a:bodyPr wrap="none">
            <a:spAutoFit/>
          </a:bodyPr>
          <a:lstStyle/>
          <a:p>
            <a:pPr fontAlgn="base"/>
            <a:r>
              <a:rPr lang="en-US" cap="all" dirty="0">
                <a:solidFill>
                  <a:srgbClr val="2B2B2B"/>
                </a:solidFill>
                <a:latin typeface="inherit"/>
                <a:hlinkClick r:id="rId2"/>
              </a:rPr>
              <a:t>VIVRE EN GUYANE</a:t>
            </a:r>
            <a:endParaRPr lang="en-US" b="0" i="0" cap="all" dirty="0">
              <a:solidFill>
                <a:srgbClr val="2B2B2B"/>
              </a:solidFill>
              <a:effectLst/>
              <a:latin typeface="Lato"/>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450" y="1661373"/>
            <a:ext cx="5569496" cy="3712999"/>
          </a:xfrm>
          <a:prstGeom prst="rect">
            <a:avLst/>
          </a:prstGeom>
          <a:ln>
            <a:noFill/>
          </a:ln>
          <a:effectLst>
            <a:softEdge rad="112500"/>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9177" y="1661373"/>
            <a:ext cx="5569496" cy="3712999"/>
          </a:xfrm>
          <a:prstGeom prst="rect">
            <a:avLst/>
          </a:prstGeom>
          <a:ln>
            <a:noFill/>
          </a:ln>
          <a:effectLst>
            <a:softEdge rad="112500"/>
          </a:effectLst>
        </p:spPr>
      </p:pic>
    </p:spTree>
    <p:extLst>
      <p:ext uri="{BB962C8B-B14F-4D97-AF65-F5344CB8AC3E}">
        <p14:creationId xmlns:p14="http://schemas.microsoft.com/office/powerpoint/2010/main" val="1121053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9822" y="443960"/>
            <a:ext cx="9037671" cy="6025116"/>
          </a:xfrm>
          <a:prstGeom prst="rect">
            <a:avLst/>
          </a:prstGeom>
          <a:ln>
            <a:noFill/>
          </a:ln>
          <a:effectLst>
            <a:softEdge rad="112500"/>
          </a:effectLst>
        </p:spPr>
      </p:pic>
    </p:spTree>
    <p:extLst>
      <p:ext uri="{BB962C8B-B14F-4D97-AF65-F5344CB8AC3E}">
        <p14:creationId xmlns:p14="http://schemas.microsoft.com/office/powerpoint/2010/main" val="2385918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6910" y="450077"/>
            <a:ext cx="8018307" cy="6020014"/>
          </a:xfrm>
          <a:prstGeom prst="rect">
            <a:avLst/>
          </a:prstGeom>
          <a:ln>
            <a:noFill/>
          </a:ln>
          <a:effectLst>
            <a:softEdge rad="112500"/>
          </a:effectLst>
        </p:spPr>
      </p:pic>
    </p:spTree>
    <p:extLst>
      <p:ext uri="{BB962C8B-B14F-4D97-AF65-F5344CB8AC3E}">
        <p14:creationId xmlns:p14="http://schemas.microsoft.com/office/powerpoint/2010/main" val="837196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009" y="1145146"/>
            <a:ext cx="4982180" cy="45836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5594" y="1206588"/>
            <a:ext cx="5783779" cy="45221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97254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2819" y="411400"/>
            <a:ext cx="8069821" cy="6058688"/>
          </a:xfrm>
          <a:prstGeom prst="rect">
            <a:avLst/>
          </a:prstGeom>
          <a:ln>
            <a:noFill/>
          </a:ln>
          <a:effectLst>
            <a:softEdge rad="112500"/>
          </a:effectLst>
        </p:spPr>
      </p:pic>
    </p:spTree>
    <p:extLst>
      <p:ext uri="{BB962C8B-B14F-4D97-AF65-F5344CB8AC3E}">
        <p14:creationId xmlns:p14="http://schemas.microsoft.com/office/powerpoint/2010/main" val="870953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757707" y="1287887"/>
            <a:ext cx="5153696" cy="4564273"/>
          </a:xfrm>
        </p:spPr>
        <p:txBody>
          <a:bodyPr>
            <a:noAutofit/>
          </a:bodyPr>
          <a:lstStyle/>
          <a:p>
            <a:pPr algn="ctr"/>
            <a:r>
              <a:rPr lang="fr-FR" sz="2000" i="1" dirty="0">
                <a:solidFill>
                  <a:schemeClr val="bg1"/>
                </a:solidFill>
              </a:rPr>
              <a:t>Le territoire guyanais fait partie des neuf régions ultrapériphériques (RUP) de l'Union européenne. C'est le seul territoire continental de l'Union européenne en Amérique du Sud. La limite de la partie du plateau continental sur laquelle la France dispose d'un droit exclusif d'exploitation y a été étendue à 350 milles marins des côtes en 2015 après l'avis favorable de l'Organisation des Nations </a:t>
            </a:r>
            <a:r>
              <a:rPr lang="fr-FR" sz="2000" i="1" dirty="0" smtClean="0">
                <a:solidFill>
                  <a:schemeClr val="bg1"/>
                </a:solidFill>
              </a:rPr>
              <a:t>unies, </a:t>
            </a:r>
            <a:r>
              <a:rPr lang="fr-FR" sz="2000" i="1" dirty="0">
                <a:solidFill>
                  <a:schemeClr val="bg1"/>
                </a:solidFill>
              </a:rPr>
              <a:t>la ZEE s'étendant toujours jusqu'à 200 milles nautiques concernant les ressources aquatiques et biologiques.</a:t>
            </a:r>
            <a:endParaRPr lang="ru-RU" sz="2000" i="1" dirty="0">
              <a:solidFill>
                <a:schemeClr val="bg1"/>
              </a:solidFill>
            </a:endParaRP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11403" y="1410603"/>
            <a:ext cx="5719608" cy="37264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95247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1305" y="466207"/>
            <a:ext cx="7979670" cy="5991006"/>
          </a:xfrm>
          <a:prstGeom prst="rect">
            <a:avLst/>
          </a:prstGeom>
          <a:ln>
            <a:noFill/>
          </a:ln>
          <a:effectLst>
            <a:softEdge rad="112500"/>
          </a:effectLst>
        </p:spPr>
      </p:pic>
    </p:spTree>
    <p:extLst>
      <p:ext uri="{BB962C8B-B14F-4D97-AF65-F5344CB8AC3E}">
        <p14:creationId xmlns:p14="http://schemas.microsoft.com/office/powerpoint/2010/main" val="2943413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4673" y="746974"/>
            <a:ext cx="4362640" cy="2671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687" y="650110"/>
            <a:ext cx="3720930" cy="55892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4673" y="3678569"/>
            <a:ext cx="4452792" cy="26766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27755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49538" y="707196"/>
            <a:ext cx="3835345" cy="369332"/>
          </a:xfrm>
          <a:prstGeom prst="rect">
            <a:avLst/>
          </a:prstGeom>
        </p:spPr>
        <p:txBody>
          <a:bodyPr wrap="none">
            <a:spAutoFit/>
          </a:bodyPr>
          <a:lstStyle/>
          <a:p>
            <a:pPr fontAlgn="base"/>
            <a:r>
              <a:rPr lang="en-US" cap="all" dirty="0">
                <a:solidFill>
                  <a:srgbClr val="2B2B2B"/>
                </a:solidFill>
                <a:latin typeface="inherit"/>
                <a:hlinkClick r:id="rId2"/>
              </a:rPr>
              <a:t>SAINT-GEORGES DE L’OYAPOCK</a:t>
            </a:r>
            <a:endParaRPr lang="en-US" b="0" i="0" cap="all" dirty="0">
              <a:solidFill>
                <a:srgbClr val="2B2B2B"/>
              </a:solidFill>
              <a:effectLst/>
              <a:latin typeface="Lato"/>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845" y="560568"/>
            <a:ext cx="3293693" cy="32311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2645" y="707196"/>
            <a:ext cx="3677130" cy="30845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1209" y="2034863"/>
            <a:ext cx="2813425" cy="41489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06165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14819" y="617044"/>
            <a:ext cx="2569934" cy="369332"/>
          </a:xfrm>
          <a:prstGeom prst="rect">
            <a:avLst/>
          </a:prstGeom>
        </p:spPr>
        <p:txBody>
          <a:bodyPr wrap="none">
            <a:spAutoFit/>
          </a:bodyPr>
          <a:lstStyle/>
          <a:p>
            <a:r>
              <a:rPr lang="en-US" u="sng" dirty="0">
                <a:solidFill>
                  <a:srgbClr val="00B050"/>
                </a:solidFill>
                <a:latin typeface="Lato"/>
              </a:rPr>
              <a:t>Le </a:t>
            </a:r>
            <a:r>
              <a:rPr lang="en-US" b="1" u="sng" dirty="0" err="1">
                <a:solidFill>
                  <a:srgbClr val="00B050"/>
                </a:solidFill>
                <a:latin typeface="inherit"/>
              </a:rPr>
              <a:t>carnaval</a:t>
            </a:r>
            <a:r>
              <a:rPr lang="en-US" b="1" u="sng" dirty="0">
                <a:solidFill>
                  <a:srgbClr val="00B050"/>
                </a:solidFill>
                <a:latin typeface="inherit"/>
              </a:rPr>
              <a:t> </a:t>
            </a:r>
            <a:r>
              <a:rPr lang="en-US" b="1" u="sng" dirty="0" err="1" smtClean="0">
                <a:solidFill>
                  <a:srgbClr val="00B050"/>
                </a:solidFill>
                <a:latin typeface="inherit"/>
              </a:rPr>
              <a:t>guyanais</a:t>
            </a:r>
            <a:endParaRPr lang="ru-RU" u="sng" dirty="0">
              <a:solidFill>
                <a:srgbClr val="00B050"/>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0558" y="3962140"/>
            <a:ext cx="4207246" cy="2381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9190" y="1299632"/>
            <a:ext cx="4309982" cy="23492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4810" y="1299632"/>
            <a:ext cx="3197342" cy="47892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19977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42677" y="539770"/>
            <a:ext cx="2326342" cy="369332"/>
          </a:xfrm>
          <a:prstGeom prst="rect">
            <a:avLst/>
          </a:prstGeom>
        </p:spPr>
        <p:txBody>
          <a:bodyPr wrap="none">
            <a:spAutoFit/>
          </a:bodyPr>
          <a:lstStyle/>
          <a:p>
            <a:pPr fontAlgn="base"/>
            <a:r>
              <a:rPr lang="en-US" cap="all" dirty="0">
                <a:solidFill>
                  <a:srgbClr val="2B2B2B"/>
                </a:solidFill>
                <a:latin typeface="inherit"/>
                <a:hlinkClick r:id="rId2"/>
              </a:rPr>
              <a:t>AU BORD DE L’EAU</a:t>
            </a:r>
            <a:endParaRPr lang="en-US" b="0" i="0" cap="all" dirty="0">
              <a:solidFill>
                <a:srgbClr val="2B2B2B"/>
              </a:solidFill>
              <a:effectLst/>
              <a:latin typeface="Lato"/>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957" y="1849705"/>
            <a:ext cx="5611891" cy="3729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2109" y="1849705"/>
            <a:ext cx="5607817" cy="37385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551870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373545"/>
      </a:dk2>
      <a:lt2>
        <a:srgbClr val="BCD0E0"/>
      </a:lt2>
      <a:accent1>
        <a:srgbClr val="3494BA"/>
      </a:accent1>
      <a:accent2>
        <a:srgbClr val="58B6C0"/>
      </a:accent2>
      <a:accent3>
        <a:srgbClr val="75BDA7"/>
      </a:accent3>
      <a:accent4>
        <a:srgbClr val="7A8C8E"/>
      </a:accent4>
      <a:accent5>
        <a:srgbClr val="84ACB6"/>
      </a:accent5>
      <a:accent6>
        <a:srgbClr val="6793CD"/>
      </a:accent6>
      <a:hlink>
        <a:srgbClr val="6B9F25"/>
      </a:hlink>
      <a:folHlink>
        <a:srgbClr val="9F6715"/>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913DB040-6816-4415-960D-8178C78575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7084814CD35F9E4FB9BEF72EB4339178" ma:contentTypeVersion="0" ma:contentTypeDescription="Создание документа." ma:contentTypeScope="" ma:versionID="39a715d14aaaf50f8ecea1512668234f">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C229EE2-3B88-4785-850E-8CEBF7C983F3}"/>
</file>

<file path=customXml/itemProps2.xml><?xml version="1.0" encoding="utf-8"?>
<ds:datastoreItem xmlns:ds="http://schemas.openxmlformats.org/officeDocument/2006/customXml" ds:itemID="{BF3BBE4C-8334-478F-95E0-6168A291E160}"/>
</file>

<file path=customXml/itemProps3.xml><?xml version="1.0" encoding="utf-8"?>
<ds:datastoreItem xmlns:ds="http://schemas.openxmlformats.org/officeDocument/2006/customXml" ds:itemID="{7ED000DC-3216-4C20-BFB2-8769F53985C8}"/>
</file>

<file path=docProps/app.xml><?xml version="1.0" encoding="utf-8"?>
<Properties xmlns="http://schemas.openxmlformats.org/officeDocument/2006/extended-properties" xmlns:vt="http://schemas.openxmlformats.org/officeDocument/2006/docPropsVTypes">
  <Template>TM03457510[[fn=Савон]]</Template>
  <TotalTime>83</TotalTime>
  <Words>21</Words>
  <Application>Microsoft Office PowerPoint</Application>
  <PresentationFormat>Широкоэкранный</PresentationFormat>
  <Paragraphs>6</Paragraphs>
  <Slides>13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Century Gothic</vt:lpstr>
      <vt:lpstr>inherit</vt:lpstr>
      <vt:lpstr>Lato</vt:lpstr>
      <vt:lpstr>Savon</vt:lpstr>
      <vt:lpstr>LA GUYANE FRANCAISE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GUYANE FRANCAISE</dc:title>
  <dc:creator>Анна Орлова</dc:creator>
  <cp:lastModifiedBy>Анна Орлова</cp:lastModifiedBy>
  <cp:revision>5</cp:revision>
  <dcterms:created xsi:type="dcterms:W3CDTF">2016-12-28T13:57:52Z</dcterms:created>
  <dcterms:modified xsi:type="dcterms:W3CDTF">2016-12-28T15:20:58Z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0x0101007084814CD35F9E4FB9BEF72EB4339178</vt:lpwstr>
  </property>
</Properties>
</file>