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8" r:id="rId3"/>
    <p:sldId id="257" r:id="rId4"/>
    <p:sldId id="256" r:id="rId5"/>
    <p:sldId id="259" r:id="rId6"/>
    <p:sldId id="274" r:id="rId7"/>
    <p:sldId id="273" r:id="rId8"/>
    <p:sldId id="262" r:id="rId9"/>
    <p:sldId id="264" r:id="rId10"/>
    <p:sldId id="263" r:id="rId11"/>
    <p:sldId id="265" r:id="rId12"/>
    <p:sldId id="275" r:id="rId13"/>
    <p:sldId id="266" r:id="rId14"/>
    <p:sldId id="267" r:id="rId15"/>
    <p:sldId id="268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5024"/>
    <a:srgbClr val="53D2FF"/>
    <a:srgbClr val="85DFFF"/>
    <a:srgbClr val="35F9AE"/>
    <a:srgbClr val="6666FF"/>
    <a:srgbClr val="9900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B56C-0411-44E8-966F-420C6C9E38FC}" type="datetimeFigureOut">
              <a:rPr lang="ru-RU" smtClean="0"/>
              <a:pPr/>
              <a:t>27.09.2011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0124-C213-44F8-A5D3-B13BE3C7F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57224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Лекция</a:t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ФИЗИОЛОГИЯ СПИННОГО МОЗГА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8" y="0"/>
            <a:ext cx="91939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286148" cy="1162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8 – Парасимпатический отдел вегетативной нервной системы спинного мозга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571612"/>
            <a:ext cx="3151189" cy="478634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Среднемозговой отдел – добавочное ядро (Якубовича)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глазодвигательного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нерва (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Бульбарный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отдел – верхнее и нижнее слюноотделительное ядро лицевого нерва (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V)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заднее ядро блуждающего нерва (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X)</a:t>
            </a:r>
          </a:p>
          <a:p>
            <a:endParaRPr lang="en-US" sz="1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Сакральный отдел – крестцовые парасимпатические ядра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47164" y="0"/>
            <a:ext cx="5596836" cy="684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928670"/>
          </a:xfrm>
        </p:spPr>
        <p:txBody>
          <a:bodyPr>
            <a:no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Рисунок 9 - Топография проводящих путей на поперечном срезе спинного мозга (передний канатик)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3008313" cy="4500594"/>
          </a:xfrm>
        </p:spPr>
        <p:txBody>
          <a:bodyPr>
            <a:normAutofit/>
          </a:bodyPr>
          <a:lstStyle/>
          <a:p>
            <a:pPr lvl="0"/>
            <a:r>
              <a:rPr lang="ru-RU" sz="180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Передний корково-спинномозговой (пирамидный)</a:t>
            </a:r>
          </a:p>
          <a:p>
            <a:pPr lvl="0">
              <a:lnSpc>
                <a:spcPct val="110000"/>
              </a:lnSpc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Ретикулярно-спинномозговой путь</a:t>
            </a:r>
          </a:p>
          <a:p>
            <a:pPr lvl="0"/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Покрышечно-спинномозговой путь</a:t>
            </a:r>
          </a:p>
          <a:p>
            <a:pPr lvl="0"/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Преддверно-спинномозговой путь</a:t>
            </a:r>
          </a:p>
          <a:p>
            <a:pPr lvl="0"/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Передний спинно-таламический путь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1580" y="1214422"/>
            <a:ext cx="63124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317"/>
            <a:ext cx="9144000" cy="6997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10 –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Спинноталамический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проводящий путь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85993"/>
            <a:ext cx="3500430" cy="3429024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Осязательные рецепторы в коже передают свои импульсы к коре головного мозга двумя путями: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передний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спинноталамический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задний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спинноталамический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0042" y="273050"/>
            <a:ext cx="5289676" cy="62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7270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Топография проводящих путей на поперечном срезе спинного мозга (боковой канатик)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3571868" cy="5643578"/>
          </a:xfrm>
        </p:spPr>
        <p:txBody>
          <a:bodyPr>
            <a:normAutofit fontScale="92500" lnSpcReduction="20000"/>
          </a:bodyPr>
          <a:lstStyle/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Восходящие пути</a:t>
            </a: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Задний спинно-мозжечковый путь (пучок </a:t>
            </a:r>
            <a:r>
              <a:rPr lang="ru-RU" sz="2100" dirty="0" err="1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Флексига</a:t>
            </a:r>
            <a:r>
              <a:rPr lang="ru-RU" sz="21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Передний спинно-мозжечковый путь (пучок </a:t>
            </a:r>
            <a:r>
              <a:rPr lang="ru-RU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Говерса</a:t>
            </a:r>
            <a:r>
              <a:rPr lang="ru-RU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Латеральный спинно-таламический путь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Нисходящие пути</a:t>
            </a: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Латеральный корково-спинномозговой (пирамидный) путь</a:t>
            </a:r>
          </a:p>
          <a:p>
            <a:pPr lvl="0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 ядерно-спинномозговой путь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000108"/>
            <a:ext cx="5500694" cy="588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901014" cy="10001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Топография проводящих путей на поперечном срезе спинного мозга (задний канатик)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714488"/>
            <a:ext cx="3008313" cy="3494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Тонкий пучок </a:t>
            </a:r>
            <a:r>
              <a:rPr lang="ru-RU" sz="1800" dirty="0" err="1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проприоцептивной</a:t>
            </a:r>
            <a:r>
              <a:rPr lang="ru-RU" sz="1800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чувствительности </a:t>
            </a:r>
          </a:p>
          <a:p>
            <a:r>
              <a:rPr lang="ru-RU" sz="1800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(пучок Голля)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Клиновидный пучок </a:t>
            </a:r>
            <a:r>
              <a:rPr lang="ru-RU" sz="18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проприоцептивной</a:t>
            </a:r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чувствительности </a:t>
            </a:r>
          </a:p>
          <a:p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(пучок </a:t>
            </a:r>
            <a:r>
              <a:rPr lang="ru-RU" sz="18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Бурдоха</a:t>
            </a:r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8022" y="1232882"/>
            <a:ext cx="6103314" cy="469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43966" cy="5715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Схема воспроизведения коленного рефлекса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моносинаптическая рефлекторная дуга)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64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Схема рефлекторная регуляция напряжения мышц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2000240"/>
            <a:ext cx="3357553" cy="30654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Нарастание напряжения в мышце при неизменной ее длине приводит к раздражению сухожильных рецепторов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активации афферентного нейрона, который уменьшает возбуждение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мотонейрона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помощью тормозного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интернейрона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406" y="1071546"/>
            <a:ext cx="56785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472518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Схема возникновения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сгибательного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рефлекса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3251231" cy="46910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действии болевого раздражителя, вызывающего рефлекторное сгибание ноги, на другой ноге повышается тонус мышц-разгибателей (+) и уменьшается тонус мышц-сгибателей (-), что позволяет опорной ноге удерживать массу тела.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Тормозные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интернейроны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схеме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темные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возбуждающие светлы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857232"/>
            <a:ext cx="47508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14287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овый рисунок (1)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10715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1 – Схема продольного среза спинного мозга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C1-C8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шейные сегменты спинного мозга (выделены зеленым цветом)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Th1-Th12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грудные сегменты спинного мозга (выделены синим цветом)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L1-L5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поясничные сегменты спинного мозга (выделены розовым цветом)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S1-S5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крестцовые сегменты спинного мозга 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Co1-Co3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копчиковые сегменты спинного мозга 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591" y="0"/>
            <a:ext cx="40854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3357586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2 - Области тела иннервируемые спинномозговыми нервами (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дерматомы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1452581"/>
            <a:ext cx="3008313" cy="4691063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C1-C8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шейные сегменты спинного мозга (выделены зеленым цветом)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Th1-Th12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грудные сегменты спинного мозга (выделены синим цветом)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L1-L5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поясничные сегменты спинного мозга (выделены розовым цветом)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S1-S5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крестцовые сегменты спинного мозга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Co1-Co3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копчиковые сегменты спинного мозга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5076" y="571203"/>
            <a:ext cx="5788924" cy="55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7000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8929718" cy="128586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3 – Схема поперечного среза спинного мозга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80676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06" y="1"/>
            <a:ext cx="9072594" cy="92867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1 - Классификация нейронов спинного мозга по назначению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5" y="833752"/>
          <a:ext cx="8858311" cy="553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296"/>
                <a:gridCol w="1189909"/>
                <a:gridCol w="1301508"/>
                <a:gridCol w="1413136"/>
                <a:gridCol w="3500462"/>
              </a:tblGrid>
              <a:tr h="959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Нейроны спинного мозга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Место локализации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Скорость проведения импульса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Иннервация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8554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Эфферентные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мотонейроны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Передние рога спинного мозга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Белые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мышечные волокна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экстрафузальные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мышечные волокна)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Calibri"/>
                          <a:cs typeface="Times New Roman"/>
                        </a:rPr>
                        <a:t>α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мотонейроны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10-15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Красные мышечные волокна 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экстарафузальные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мышечные волокна)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Calibri"/>
                          <a:cs typeface="Times New Roman"/>
                        </a:rPr>
                        <a:t>γ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мотонейроны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Мышечные рецепторы 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интрафузальные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мышечные волокна)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Афферентные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Спинальные ганглии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Мышечные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сухожилия, рецепторы кожи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208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Вставочные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рога спинного мозга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1000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мотонейронами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ядрами спинного мозга, ствола и КБМ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3470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Ассоциативные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рога спинного мозга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 между сегментами спинного мозга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8" y="0"/>
            <a:ext cx="91939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43306" cy="11620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4 – Строение нервно-мышечного веретена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3008313" cy="4929222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– нервно-мышечные 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эффекторные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окончания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экстафузарных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мышечных волокон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– нервно-мышечные 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эффекторные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окончания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интрофузальных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мышечных волокон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– соединительнотканная капсула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– скелетное мышечное волокно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6545" y="1214422"/>
            <a:ext cx="624745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8" y="0"/>
            <a:ext cx="92439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71858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5 – Схема рефлекторной дуги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шагательного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рефлекса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12"/>
            <a:ext cx="3008313" cy="455455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– сухожилия и их рецепторы (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рецепторы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мышечные рецепторы (мышечные веретена);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Symbol"/>
              <a:buChar char="­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афферентные пути от проприорецепторов;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­"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Symbol"/>
              <a:buChar char="­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эфферентные пути от центров сгибания (С) и разгибания (Р)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7" y="0"/>
            <a:ext cx="38576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8" y="0"/>
            <a:ext cx="91939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357718" cy="157163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6 - Схема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возвратного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(реципрокного) 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торможения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спинном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мозге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928934"/>
            <a:ext cx="3857652" cy="31972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Тормозной нейрон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Реншоу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возбуждается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коллатералью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мотонейрона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после этого уменьшает его активность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85926"/>
            <a:ext cx="46863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 рисунок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78" y="0"/>
            <a:ext cx="91939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3286116" cy="116205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Рисунок 7 – Симпатический отдел вегетативной нервной системы спинного мозга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00174"/>
            <a:ext cx="3328982" cy="4625989"/>
          </a:xfrm>
        </p:spPr>
        <p:txBody>
          <a:bodyPr/>
          <a:lstStyle/>
          <a:p>
            <a:endParaRPr lang="ru-RU" b="1" i="1" dirty="0" smtClean="0"/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Латеральное ядро расположено в боковых рогах спинного мозга, начинается от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шейного и достигает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поясничного сегмента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19369" y="0"/>
            <a:ext cx="58246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B64F75E-422C-4B9E-A84A-E62E14DE38D5}"/>
</file>

<file path=customXml/itemProps2.xml><?xml version="1.0" encoding="utf-8"?>
<ds:datastoreItem xmlns:ds="http://schemas.openxmlformats.org/officeDocument/2006/customXml" ds:itemID="{BFA9599C-6C92-4DFC-9C3F-99A45BCC8B08}"/>
</file>

<file path=customXml/itemProps3.xml><?xml version="1.0" encoding="utf-8"?>
<ds:datastoreItem xmlns:ds="http://schemas.openxmlformats.org/officeDocument/2006/customXml" ds:itemID="{2FA39B10-C2A1-49A9-82F2-5BF2D6087E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590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Лекция ФИЗИОЛОГИЯ СПИННОГО МОЗГА</vt:lpstr>
      <vt:lpstr>Рисунок 1 – Схема продольного среза спинного мозга</vt:lpstr>
      <vt:lpstr>Рисунок 2 - Области тела иннервируемые спинномозговыми нервами (дерматомы)</vt:lpstr>
      <vt:lpstr>Рисунок 3 – Схема поперечного среза спинного мозга </vt:lpstr>
      <vt:lpstr>Таблица 1 - Классификация нейронов спинного мозга по назначению</vt:lpstr>
      <vt:lpstr>Рисунок 4 – Строение нервно-мышечного веретена </vt:lpstr>
      <vt:lpstr>Рисунок 5 – Схема рефлекторной дуги шагательного рефлекса</vt:lpstr>
      <vt:lpstr>    Рисунок 6 - Схема возвратного  (реципрокного)  торможения в спинном мозге  </vt:lpstr>
      <vt:lpstr>Рисунок 7 – Симпатический отдел вегетативной нервной системы спинного мозга</vt:lpstr>
      <vt:lpstr>Рисунок 8 – Парасимпатический отдел вегетативной нервной системы спинного мозга</vt:lpstr>
      <vt:lpstr>Рисунок 9 - Топография проводящих путей на поперечном срезе спинного мозга (передний канатик)</vt:lpstr>
      <vt:lpstr>Рисунок 10 – Спинноталамический проводящий путь </vt:lpstr>
      <vt:lpstr>Рисунок 11 - Топография проводящих путей на поперечном срезе спинного мозга (боковой канатик)</vt:lpstr>
      <vt:lpstr>Рисунок 12 - Топография проводящих путей на поперечном срезе спинного мозга (задний канатик)</vt:lpstr>
      <vt:lpstr>Рисунок 13 - Схема воспроизведения коленного рефлекса (моносинаптическая рефлекторная дуга) </vt:lpstr>
      <vt:lpstr>Рисунок 14 - Схема рефлекторная регуляция напряжения мышц </vt:lpstr>
      <vt:lpstr>Рисунок 15 - Схема возникновения сгибательного рефлекса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1 – Схема поперечного среза спинного мозга </dc:title>
  <dc:creator>Денис</dc:creator>
  <cp:lastModifiedBy>Денис</cp:lastModifiedBy>
  <cp:revision>75</cp:revision>
  <dcterms:created xsi:type="dcterms:W3CDTF">2011-09-22T10:53:36Z</dcterms:created>
  <dcterms:modified xsi:type="dcterms:W3CDTF">2011-09-27T15:19:50Z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