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8" r:id="rId9"/>
    <p:sldId id="271" r:id="rId10"/>
    <p:sldId id="270" r:id="rId11"/>
    <p:sldId id="269" r:id="rId12"/>
    <p:sldId id="263" r:id="rId13"/>
    <p:sldId id="276" r:id="rId14"/>
    <p:sldId id="272" r:id="rId15"/>
    <p:sldId id="273" r:id="rId16"/>
    <p:sldId id="275" r:id="rId17"/>
    <p:sldId id="274" r:id="rId18"/>
    <p:sldId id="26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8B2652-5053-4E32-A19D-F225ADAB83CB}" type="datetimeFigureOut">
              <a:rPr lang="ru-RU" smtClean="0"/>
              <a:pPr/>
              <a:t>29.04.2013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03CAD4-C34A-4319-91D0-C3382A030B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8B2652-5053-4E32-A19D-F225ADAB83CB}" type="datetimeFigureOut">
              <a:rPr lang="ru-RU" smtClean="0"/>
              <a:pPr/>
              <a:t>29.04.2013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03CAD4-C34A-4319-91D0-C3382A030B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8B2652-5053-4E32-A19D-F225ADAB83CB}" type="datetimeFigureOut">
              <a:rPr lang="ru-RU" smtClean="0"/>
              <a:pPr/>
              <a:t>29.04.2013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03CAD4-C34A-4319-91D0-C3382A030B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8B2652-5053-4E32-A19D-F225ADAB83CB}" type="datetimeFigureOut">
              <a:rPr lang="ru-RU" smtClean="0"/>
              <a:pPr/>
              <a:t>29.04.2013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03CAD4-C34A-4319-91D0-C3382A030B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8B2652-5053-4E32-A19D-F225ADAB83CB}" type="datetimeFigureOut">
              <a:rPr lang="ru-RU" smtClean="0"/>
              <a:pPr/>
              <a:t>29.04.2013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03CAD4-C34A-4319-91D0-C3382A030B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8B2652-5053-4E32-A19D-F225ADAB83CB}" type="datetimeFigureOut">
              <a:rPr lang="ru-RU" smtClean="0"/>
              <a:pPr/>
              <a:t>29.04.2013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03CAD4-C34A-4319-91D0-C3382A030B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8B2652-5053-4E32-A19D-F225ADAB83CB}" type="datetimeFigureOut">
              <a:rPr lang="ru-RU" smtClean="0"/>
              <a:pPr/>
              <a:t>29.04.2013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03CAD4-C34A-4319-91D0-C3382A030B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8B2652-5053-4E32-A19D-F225ADAB83CB}" type="datetimeFigureOut">
              <a:rPr lang="ru-RU" smtClean="0"/>
              <a:pPr/>
              <a:t>29.04.2013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03CAD4-C34A-4319-91D0-C3382A030B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8B2652-5053-4E32-A19D-F225ADAB83CB}" type="datetimeFigureOut">
              <a:rPr lang="ru-RU" smtClean="0"/>
              <a:pPr/>
              <a:t>29.04.2013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03CAD4-C34A-4319-91D0-C3382A030B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8B2652-5053-4E32-A19D-F225ADAB83CB}" type="datetimeFigureOut">
              <a:rPr lang="ru-RU" smtClean="0"/>
              <a:pPr/>
              <a:t>29.04.2013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03CAD4-C34A-4319-91D0-C3382A030B1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8B2652-5053-4E32-A19D-F225ADAB83CB}" type="datetimeFigureOut">
              <a:rPr lang="ru-RU" smtClean="0"/>
              <a:pPr/>
              <a:t>29.04.2013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A03CAD4-C34A-4319-91D0-C3382A030B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B8B2652-5053-4E32-A19D-F225ADAB83CB}" type="datetimeFigureOut">
              <a:rPr lang="ru-RU" smtClean="0"/>
              <a:pPr/>
              <a:t>29.04.2013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EA03CAD4-C34A-4319-91D0-C3382A030B1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728" y="1214422"/>
            <a:ext cx="7406640" cy="1472184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Министерство образования Республики Беларусь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Учреждение образования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«Гомельский государственный университет имени Франциска Скорины»</a:t>
            </a: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 Кафедра «Физиология человека и животных»</a:t>
            </a:r>
            <a:endParaRPr lang="ru-RU" sz="20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2928934"/>
            <a:ext cx="7406640" cy="92869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ЛЕКЦИЯ №2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ОСТЕОЛОГИЯ – УЧЕНИЕ О КОСТЯХ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1 Состав и функции кости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2 Кость как орган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3 Формы костей 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4 Позвоночный столб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5 Ребра и грудина</a:t>
            </a:r>
          </a:p>
          <a:p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Формы костей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2786058"/>
            <a:ext cx="3707896" cy="1981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Короткие (губчатые) кости: гороховидная кость запястья</a:t>
            </a:r>
          </a:p>
          <a:p>
            <a:pPr marL="0" indent="0">
              <a:buNone/>
            </a:pPr>
            <a:endParaRPr lang="ru-RU" sz="2800" b="1" dirty="0" smtClean="0"/>
          </a:p>
          <a:p>
            <a:pPr marL="0" indent="0">
              <a:buNone/>
            </a:pPr>
            <a:r>
              <a:rPr lang="ru-RU" sz="2800" b="1" dirty="0" smtClean="0"/>
              <a:t>  </a:t>
            </a:r>
            <a:endParaRPr lang="ru-RU" sz="2800" dirty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4857752" y="1571612"/>
            <a:ext cx="4000528" cy="442915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 bwMode="auto">
          <a:xfrm>
            <a:off x="5072066" y="1928802"/>
            <a:ext cx="3705353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Формы костей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3707896" cy="480060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Смешанные кости: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позвонки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5286380" y="1571612"/>
            <a:ext cx="3707896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428604"/>
            <a:ext cx="2398009" cy="5915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142852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Позвоночный столб, </a:t>
            </a:r>
            <a:r>
              <a:rPr lang="en-US" sz="3600" b="1" i="1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columna</a:t>
            </a:r>
            <a:r>
              <a:rPr lang="en-US" sz="3600" b="1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vertebralis</a:t>
            </a:r>
            <a:endParaRPr lang="ru-RU" sz="3600" b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1500166" y="1571612"/>
            <a:ext cx="4922342" cy="450059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состоит из 32-34 позвонков: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7 шейных,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12 грудных,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5 поясничных,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5 крестцовых позвонков,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3-5 копчиковых позвонков.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[1]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1142984"/>
            <a:ext cx="2183695" cy="5386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Строение типичного позвонка</a:t>
            </a:r>
            <a:endParaRPr lang="ru-RU" sz="3600" b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тело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corpus vertebrae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дуга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arcus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vertebrae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позвоночное отверстие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voramen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vertebrale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дуге находится 7 отростков: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два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верхних суставных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processus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articulares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superiores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два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нижних суставных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processus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articulares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inferiores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два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поперечных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processus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transversus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один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остистый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processus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spinosus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85725" indent="-3175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основания дуги располагаются:</a:t>
            </a:r>
          </a:p>
          <a:p>
            <a:pPr marL="85725" indent="-3175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верхняя и нижняя позвоночные вырезки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incisurae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verlebrales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superior et inferior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85725" indent="-3175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смежные вырезки образуют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межпозвоночное отверстие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foramen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intervertebrale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357166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Строение типичного позвонка</a:t>
            </a:r>
            <a:endParaRPr lang="ru-RU" dirty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5500694" y="1571612"/>
            <a:ext cx="3422144" cy="255270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785926"/>
            <a:ext cx="3163946" cy="3847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2000240"/>
            <a:ext cx="3929090" cy="3397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Строение крестца </a:t>
            </a:r>
            <a:r>
              <a:rPr lang="en-US" sz="3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[3]</a:t>
            </a:r>
            <a:endParaRPr lang="ru-RU" sz="36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5286380" y="1571612"/>
            <a:ext cx="356502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643050"/>
            <a:ext cx="3565525" cy="4370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142984"/>
            <a:ext cx="4232866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Строение ребер </a:t>
            </a:r>
            <a:r>
              <a:rPr lang="en-US" sz="3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[3]</a:t>
            </a:r>
            <a:endParaRPr lang="ru-RU" sz="36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35100" y="1452995"/>
            <a:ext cx="7499350" cy="4790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Строение грудины</a:t>
            </a:r>
            <a:endParaRPr lang="ru-RU" sz="3600" b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71604" y="2000240"/>
            <a:ext cx="3779334" cy="32861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 – яремная вырезка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 – ключичная вырезка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 – рукоятка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 – угол грудины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 – тело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 – мечевидный отросток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7 – реберные вырезки</a:t>
            </a: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5364666" y="1571612"/>
            <a:ext cx="3779334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1142984"/>
            <a:ext cx="3427405" cy="50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0"/>
            <a:ext cx="5643602" cy="78579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Список</a:t>
            </a:r>
            <a:r>
              <a:rPr lang="ru-RU" sz="36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литературы</a:t>
            </a:r>
            <a:endParaRPr lang="ru-RU" sz="2800" b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928670"/>
            <a:ext cx="8143900" cy="5929330"/>
          </a:xfrm>
        </p:spPr>
        <p:txBody>
          <a:bodyPr>
            <a:normAutofit fontScale="32500" lnSpcReduction="20000"/>
          </a:bodyPr>
          <a:lstStyle/>
          <a:p>
            <a:pPr marL="596646" lvl="0" indent="-514350">
              <a:lnSpc>
                <a:spcPct val="120000"/>
              </a:lnSpc>
              <a:buClrTx/>
              <a:buFont typeface="+mj-lt"/>
              <a:buAutoNum type="arabicPeriod"/>
            </a:pPr>
            <a:r>
              <a:rPr lang="ru-RU" sz="6400" dirty="0" err="1" smtClean="0">
                <a:latin typeface="Times New Roman" pitchFamily="18" charset="0"/>
                <a:cs typeface="Times New Roman" pitchFamily="18" charset="0"/>
              </a:rPr>
              <a:t>Сапин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, М. Р. Анатомия человека. В 2-х томах. Том 1 / М. Р. </a:t>
            </a:r>
            <a:r>
              <a:rPr lang="ru-RU" sz="6400" dirty="0" err="1" smtClean="0">
                <a:latin typeface="Times New Roman" pitchFamily="18" charset="0"/>
                <a:cs typeface="Times New Roman" pitchFamily="18" charset="0"/>
              </a:rPr>
              <a:t>Сапин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, Г. Л. </a:t>
            </a:r>
            <a:r>
              <a:rPr lang="ru-RU" sz="6400" dirty="0" err="1" smtClean="0">
                <a:latin typeface="Times New Roman" pitchFamily="18" charset="0"/>
                <a:cs typeface="Times New Roman" pitchFamily="18" charset="0"/>
              </a:rPr>
              <a:t>Билич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. - М.: Оникс 21 век, 2003. – 407 с.</a:t>
            </a:r>
          </a:p>
          <a:p>
            <a:pPr marL="596646" lvl="0" indent="-514350">
              <a:lnSpc>
                <a:spcPct val="120000"/>
              </a:lnSpc>
              <a:buClrTx/>
              <a:buFont typeface="+mj-lt"/>
              <a:buAutoNum type="arabicPeriod"/>
            </a:pPr>
            <a:r>
              <a:rPr lang="ru-RU" sz="6400" dirty="0" err="1" smtClean="0">
                <a:latin typeface="Times New Roman" pitchFamily="18" charset="0"/>
                <a:cs typeface="Times New Roman" pitchFamily="18" charset="0"/>
              </a:rPr>
              <a:t>Сапин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, М. Р. Анатомия человека. В 2-х томах. Том 2 / М. Р. </a:t>
            </a:r>
            <a:r>
              <a:rPr lang="ru-RU" sz="6400" dirty="0" err="1" smtClean="0">
                <a:latin typeface="Times New Roman" pitchFamily="18" charset="0"/>
                <a:cs typeface="Times New Roman" pitchFamily="18" charset="0"/>
              </a:rPr>
              <a:t>Сапин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, Г. Л. </a:t>
            </a:r>
            <a:r>
              <a:rPr lang="ru-RU" sz="6400" dirty="0" err="1" smtClean="0">
                <a:latin typeface="Times New Roman" pitchFamily="18" charset="0"/>
                <a:cs typeface="Times New Roman" pitchFamily="18" charset="0"/>
              </a:rPr>
              <a:t>Билич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. - М.: Оникс 21 век, 2003. – 389 с.    </a:t>
            </a:r>
          </a:p>
          <a:p>
            <a:pPr marL="596646" indent="-514350">
              <a:lnSpc>
                <a:spcPct val="120000"/>
              </a:lnSpc>
              <a:buClrTx/>
              <a:buFont typeface="+mj-lt"/>
              <a:buAutoNum type="arabicPeriod"/>
            </a:pPr>
            <a:r>
              <a:rPr lang="ru-RU" sz="6400" dirty="0" err="1" smtClean="0">
                <a:latin typeface="Times New Roman" pitchFamily="18" charset="0"/>
                <a:cs typeface="Times New Roman" pitchFamily="18" charset="0"/>
              </a:rPr>
              <a:t>Фениш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. Карманный атлас анатомии человека на основе Международной номенклатуры / 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6400" dirty="0" err="1" smtClean="0">
                <a:latin typeface="Times New Roman" pitchFamily="18" charset="0"/>
                <a:cs typeface="Times New Roman" pitchFamily="18" charset="0"/>
              </a:rPr>
              <a:t>Фениш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, В. </a:t>
            </a:r>
            <a:r>
              <a:rPr lang="ru-RU" sz="6400" dirty="0" err="1" smtClean="0">
                <a:latin typeface="Times New Roman" pitchFamily="18" charset="0"/>
                <a:cs typeface="Times New Roman" pitchFamily="18" charset="0"/>
              </a:rPr>
              <a:t>Даубер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. - СПб.: Издательский дом </a:t>
            </a:r>
            <a:r>
              <a:rPr lang="ru-RU" sz="6400" dirty="0" err="1" smtClean="0">
                <a:latin typeface="Times New Roman" pitchFamily="18" charset="0"/>
                <a:cs typeface="Times New Roman" pitchFamily="18" charset="0"/>
              </a:rPr>
              <a:t>СПбМАПО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, 2004. - 464 с.</a:t>
            </a:r>
          </a:p>
          <a:p>
            <a:pPr marL="596646" lvl="0" indent="-514350">
              <a:lnSpc>
                <a:spcPct val="120000"/>
              </a:lnSpc>
              <a:buClrTx/>
              <a:buFont typeface="+mj-lt"/>
              <a:buAutoNum type="arabicPeriod"/>
            </a:pPr>
            <a:r>
              <a:rPr lang="ru-RU" sz="6400" dirty="0" err="1" smtClean="0">
                <a:latin typeface="Times New Roman" pitchFamily="18" charset="0"/>
                <a:cs typeface="Times New Roman" pitchFamily="18" charset="0"/>
              </a:rPr>
              <a:t>Сапин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, М. Р. Анатомия человека / М. Р. </a:t>
            </a:r>
            <a:r>
              <a:rPr lang="ru-RU" sz="6400" dirty="0" err="1" smtClean="0">
                <a:latin typeface="Times New Roman" pitchFamily="18" charset="0"/>
                <a:cs typeface="Times New Roman" pitchFamily="18" charset="0"/>
              </a:rPr>
              <a:t>Сапин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, Г. Л. </a:t>
            </a:r>
            <a:r>
              <a:rPr lang="ru-RU" sz="6400" dirty="0" err="1" smtClean="0">
                <a:latin typeface="Times New Roman" pitchFamily="18" charset="0"/>
                <a:cs typeface="Times New Roman" pitchFamily="18" charset="0"/>
              </a:rPr>
              <a:t>Билич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. - М.: Высшая школа, 1989. – 544 с.</a:t>
            </a:r>
          </a:p>
          <a:p>
            <a:pPr marL="596646" lvl="0" indent="-514350">
              <a:lnSpc>
                <a:spcPct val="120000"/>
              </a:lnSpc>
              <a:buClrTx/>
              <a:buFont typeface="+mj-lt"/>
              <a:buAutoNum type="arabicPeriod"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Синельников, Р. Д. Атлас анатомии человека. В 3-х томах. Том 1 / Р. Д. Синельников. - М.: Медицина, 1990. - 545 с.</a:t>
            </a:r>
          </a:p>
          <a:p>
            <a:pPr marL="596646" lvl="0" indent="-514350">
              <a:lnSpc>
                <a:spcPct val="120000"/>
              </a:lnSpc>
              <a:buClrTx/>
              <a:buFont typeface="+mj-lt"/>
              <a:buAutoNum type="arabicPeriod"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Синельников, Р. Д. Атлас анатомии человека. В 3-х томах. Том 2 / Р. Д. Синельников. - М.: Медицина, 1990. - 502 </a:t>
            </a: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96646" lvl="0" indent="-514350">
              <a:lnSpc>
                <a:spcPct val="120000"/>
              </a:lnSpc>
              <a:buClrTx/>
              <a:buFont typeface="+mj-lt"/>
              <a:buAutoNum type="arabicPeriod"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Синельников, Р. Д. Атлас анатомии человека. В 3-х томах. Том 3 / Р. Д. Синельников. - М.: Медицина, 1990. - 472 с.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1071546"/>
            <a:ext cx="7498080" cy="11430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Кости и их соединения образуют скелет (</a:t>
            </a:r>
            <a:r>
              <a:rPr lang="en-US" sz="3200" b="1" i="1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sceleton</a:t>
            </a:r>
            <a:r>
              <a:rPr lang="ru-RU" sz="32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3200" b="1" i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высушенный</a:t>
            </a:r>
            <a:r>
              <a:rPr lang="ru-RU" sz="32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85918" y="2071678"/>
            <a:ext cx="6786610" cy="3929090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скелеты выделяют:</a:t>
            </a:r>
          </a:p>
          <a:p>
            <a:pPr>
              <a:buNone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- осевой скелет: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- череп – 29 костей 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- туловище – 51 кость, </a:t>
            </a:r>
          </a:p>
          <a:p>
            <a:pPr>
              <a:buNone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- добавочный скелет:</a:t>
            </a:r>
            <a:br>
              <a:rPr lang="ru-RU" sz="2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верхние конечности – 64 кости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нижние конечности – 62 кости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428604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Состав кости</a:t>
            </a:r>
            <a:endParaRPr lang="ru-RU" sz="3600" b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14480" y="1857364"/>
            <a:ext cx="7000924" cy="255270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1/3 - органическое вещество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(белок оссеин – обеспечивает эластичность кости)</a:t>
            </a: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2/3 - неорганическое вещество (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гидроксилапатит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кальция Са</a:t>
            </a:r>
            <a:r>
              <a:rPr lang="ru-RU" sz="2800" baseline="-25000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[(РО</a:t>
            </a:r>
            <a:r>
              <a:rPr lang="ru-RU" sz="28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800" baseline="-250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(ОН)</a:t>
            </a:r>
            <a:r>
              <a:rPr lang="ru-RU" sz="28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– обеспечивает твердость кости)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Функции скелета</a:t>
            </a:r>
            <a:endParaRPr lang="ru-RU" sz="3600" b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1428736"/>
            <a:ext cx="7498080" cy="48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1) защитная (головной и спинной мозг, органы чувств, внутренние органы грудной клетки, брюшной полости и таза) 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2) движения (рычаги скорости, силы и равновесия) 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3) опорная (мягких тканей и органов) 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4) депо минеральных веществ 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5) участие в процессах кроветворения и иммунитета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285728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Внутреннее строение кости</a:t>
            </a:r>
            <a:endParaRPr lang="ru-RU" sz="3200" b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43042" y="1428736"/>
            <a:ext cx="7072362" cy="4786346"/>
          </a:xfrm>
        </p:spPr>
        <p:txBody>
          <a:bodyPr>
            <a:noAutofit/>
          </a:bodyPr>
          <a:lstStyle/>
          <a:p>
            <a:pPr marL="0" indent="0" algn="just">
              <a:buClrTx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Компактное вещество - плотным слоем располагается на периферии кости, основу его составляют костные пластинки</a:t>
            </a:r>
          </a:p>
          <a:p>
            <a:pPr marL="0" indent="0" algn="just">
              <a:buClrTx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	Губчатое вещество - находится внутри кости под компактным веществом, имеет пористую структуру, образовано отдельными костными перекладинами (трабекулами)</a:t>
            </a:r>
          </a:p>
          <a:p>
            <a:pPr marL="0" indent="0" algn="just">
              <a:buClrTx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Надкостница - тонкая двухслойная соединительнотканная пластинка, покрывающая кость снаружи</a:t>
            </a:r>
          </a:p>
          <a:p>
            <a:pPr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Внутреннее строение кости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285852" y="2571744"/>
            <a:ext cx="4000528" cy="262414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 – надкостница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 – компактное вещество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 – слой наружных пластинок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 – остеоны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 – слой внутренних пластинок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6 – костномозговая полость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7 – костные перекладины губчатой кости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1571612"/>
            <a:ext cx="3931412" cy="422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9690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Строение надкостницы</a:t>
            </a:r>
            <a:endParaRPr lang="ru-RU" sz="3600" b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71736" y="4429132"/>
            <a:ext cx="5357850" cy="221457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 – наружный (волокнистый слой)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 – внутренний (клеточный слой)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 –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остеогенные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клетки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 – костная ткань 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5214942" y="1571612"/>
            <a:ext cx="3565020" cy="412434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1285860"/>
            <a:ext cx="5458287" cy="2952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Формы костей</a:t>
            </a:r>
            <a:endParaRPr lang="ru-RU" sz="40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00166" y="1428736"/>
            <a:ext cx="3779334" cy="4800600"/>
          </a:xfrm>
        </p:spPr>
        <p:txBody>
          <a:bodyPr>
            <a:normAutofit/>
          </a:bodyPr>
          <a:lstStyle/>
          <a:p>
            <a:pPr marL="85725" indent="-3175">
              <a:buNone/>
            </a:pPr>
            <a:endParaRPr lang="ru-RU" sz="2800" dirty="0" smtClean="0"/>
          </a:p>
          <a:p>
            <a:pPr marL="85725" indent="-3175">
              <a:buNone/>
            </a:pPr>
            <a:endParaRPr lang="ru-RU" sz="2800" dirty="0" smtClean="0"/>
          </a:p>
          <a:p>
            <a:pPr marL="85725" indent="-3175">
              <a:buNone/>
            </a:pPr>
            <a:endParaRPr lang="ru-RU" sz="2800" dirty="0" smtClean="0"/>
          </a:p>
          <a:p>
            <a:pPr marL="85725" indent="-3175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Длинные трубчатые кости: плечевая кость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5143504" y="1428736"/>
            <a:ext cx="3279268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 bwMode="auto">
          <a:xfrm>
            <a:off x="6572264" y="1214422"/>
            <a:ext cx="1357322" cy="4990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Формы костей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715008" y="1428736"/>
            <a:ext cx="3207830" cy="4800600"/>
          </a:xfrm>
        </p:spPr>
        <p:txBody>
          <a:bodyPr/>
          <a:lstStyle/>
          <a:p>
            <a:endParaRPr lang="ru-RU" dirty="0" smtClean="0"/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Плоская кость: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лопатка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[2]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lum bright="8000"/>
          </a:blip>
          <a:srcRect/>
          <a:stretch>
            <a:fillRect/>
          </a:stretch>
        </p:blipFill>
        <p:spPr bwMode="auto">
          <a:xfrm>
            <a:off x="2000232" y="1714488"/>
            <a:ext cx="3214710" cy="4272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2EE498BE5ADD1444AF39A1B46B481471" ma:contentTypeVersion="0" ma:contentTypeDescription="Создание документа." ma:contentTypeScope="" ma:versionID="ab17a891c3fea1077d9a88d2436d3783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278A624B-2AD7-4C09-9FFC-6514071F3E8E}"/>
</file>

<file path=customXml/itemProps2.xml><?xml version="1.0" encoding="utf-8"?>
<ds:datastoreItem xmlns:ds="http://schemas.openxmlformats.org/officeDocument/2006/customXml" ds:itemID="{2BC29956-EE43-47BF-B199-A8670C507DD3}"/>
</file>

<file path=customXml/itemProps3.xml><?xml version="1.0" encoding="utf-8"?>
<ds:datastoreItem xmlns:ds="http://schemas.openxmlformats.org/officeDocument/2006/customXml" ds:itemID="{53AFBD28-0C00-471F-B0E7-51875CC0B2CE}"/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177</TotalTime>
  <Words>617</Words>
  <Application>Microsoft Office PowerPoint</Application>
  <PresentationFormat>Экран (4:3)</PresentationFormat>
  <Paragraphs>116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Солнцестояние</vt:lpstr>
      <vt:lpstr>Министерство образования Республики Беларусь   Учреждение образования «Гомельский государственный университет имени Франциска Скорины»     Кафедра «Физиология человека и животных»</vt:lpstr>
      <vt:lpstr>Кости и их соединения образуют скелет (sceleton – высушенный) </vt:lpstr>
      <vt:lpstr>Состав кости</vt:lpstr>
      <vt:lpstr>Функции скелета</vt:lpstr>
      <vt:lpstr>Внутреннее строение кости</vt:lpstr>
      <vt:lpstr>Внутреннее строение кости</vt:lpstr>
      <vt:lpstr>Строение надкостницы</vt:lpstr>
      <vt:lpstr>Формы костей</vt:lpstr>
      <vt:lpstr>Формы костей</vt:lpstr>
      <vt:lpstr>Формы костей</vt:lpstr>
      <vt:lpstr>Формы костей</vt:lpstr>
      <vt:lpstr>Позвоночный столб, columna vertebralis</vt:lpstr>
      <vt:lpstr>Строение типичного позвонка</vt:lpstr>
      <vt:lpstr>Строение типичного позвонка</vt:lpstr>
      <vt:lpstr>Строение крестца [3]</vt:lpstr>
      <vt:lpstr>Строение ребер [3]</vt:lpstr>
      <vt:lpstr>Строение грудины</vt:lpstr>
      <vt:lpstr>Список литературы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Министерство образования Республики Беларусь   Учреждение образования «Гомельский государственный университет имени Франциска Скорины»     Кафедра «Физиология человека и животных»</dc:title>
  <dc:creator>Дроздов Д.Н.</dc:creator>
  <cp:lastModifiedBy>Дроздов Д.Н.</cp:lastModifiedBy>
  <cp:revision>20</cp:revision>
  <dcterms:created xsi:type="dcterms:W3CDTF">2013-04-29T13:29:37Z</dcterms:created>
  <dcterms:modified xsi:type="dcterms:W3CDTF">2013-04-29T16:39:56Z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0x0101002EE498BE5ADD1444AF39A1B46B481471</vt:lpwstr>
  </property>
</Properties>
</file>