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0" r:id="rId2"/>
    <p:sldId id="258" r:id="rId3"/>
    <p:sldId id="257" r:id="rId4"/>
    <p:sldId id="256" r:id="rId5"/>
    <p:sldId id="259" r:id="rId6"/>
    <p:sldId id="274" r:id="rId7"/>
    <p:sldId id="273" r:id="rId8"/>
    <p:sldId id="262" r:id="rId9"/>
    <p:sldId id="264" r:id="rId10"/>
    <p:sldId id="263" r:id="rId11"/>
    <p:sldId id="265" r:id="rId12"/>
    <p:sldId id="275" r:id="rId13"/>
    <p:sldId id="266" r:id="rId14"/>
    <p:sldId id="267" r:id="rId15"/>
    <p:sldId id="268" r:id="rId16"/>
    <p:sldId id="269" r:id="rId17"/>
    <p:sldId id="271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5024"/>
    <a:srgbClr val="53D2FF"/>
    <a:srgbClr val="85DFFF"/>
    <a:srgbClr val="35F9AE"/>
    <a:srgbClr val="6666FF"/>
    <a:srgbClr val="990000"/>
    <a:srgbClr val="FF33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54" autoAdjust="0"/>
  </p:normalViewPr>
  <p:slideViewPr>
    <p:cSldViewPr>
      <p:cViewPr varScale="1">
        <p:scale>
          <a:sx n="100" d="100"/>
          <a:sy n="100" d="100"/>
        </p:scale>
        <p:origin x="-2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AB56C-0411-44E8-966F-420C6C9E38FC}" type="datetimeFigureOut">
              <a:rPr lang="ru-RU" smtClean="0"/>
              <a:pPr/>
              <a:t>27.09.2011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10124-C213-44F8-A5D3-B13BE3C7F2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AB56C-0411-44E8-966F-420C6C9E38FC}" type="datetimeFigureOut">
              <a:rPr lang="ru-RU" smtClean="0"/>
              <a:pPr/>
              <a:t>27.09.2011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10124-C213-44F8-A5D3-B13BE3C7F2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AB56C-0411-44E8-966F-420C6C9E38FC}" type="datetimeFigureOut">
              <a:rPr lang="ru-RU" smtClean="0"/>
              <a:pPr/>
              <a:t>27.09.2011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10124-C213-44F8-A5D3-B13BE3C7F2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AB56C-0411-44E8-966F-420C6C9E38FC}" type="datetimeFigureOut">
              <a:rPr lang="ru-RU" smtClean="0"/>
              <a:pPr/>
              <a:t>27.09.2011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10124-C213-44F8-A5D3-B13BE3C7F2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AB56C-0411-44E8-966F-420C6C9E38FC}" type="datetimeFigureOut">
              <a:rPr lang="ru-RU" smtClean="0"/>
              <a:pPr/>
              <a:t>27.09.2011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10124-C213-44F8-A5D3-B13BE3C7F2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AB56C-0411-44E8-966F-420C6C9E38FC}" type="datetimeFigureOut">
              <a:rPr lang="ru-RU" smtClean="0"/>
              <a:pPr/>
              <a:t>27.09.2011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10124-C213-44F8-A5D3-B13BE3C7F2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AB56C-0411-44E8-966F-420C6C9E38FC}" type="datetimeFigureOut">
              <a:rPr lang="ru-RU" smtClean="0"/>
              <a:pPr/>
              <a:t>27.09.2011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10124-C213-44F8-A5D3-B13BE3C7F2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AB56C-0411-44E8-966F-420C6C9E38FC}" type="datetimeFigureOut">
              <a:rPr lang="ru-RU" smtClean="0"/>
              <a:pPr/>
              <a:t>27.09.2011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10124-C213-44F8-A5D3-B13BE3C7F2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AB56C-0411-44E8-966F-420C6C9E38FC}" type="datetimeFigureOut">
              <a:rPr lang="ru-RU" smtClean="0"/>
              <a:pPr/>
              <a:t>27.09.2011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10124-C213-44F8-A5D3-B13BE3C7F2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AB56C-0411-44E8-966F-420C6C9E38FC}" type="datetimeFigureOut">
              <a:rPr lang="ru-RU" smtClean="0"/>
              <a:pPr/>
              <a:t>27.09.2011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10124-C213-44F8-A5D3-B13BE3C7F2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AB56C-0411-44E8-966F-420C6C9E38FC}" type="datetimeFigureOut">
              <a:rPr lang="ru-RU" smtClean="0"/>
              <a:pPr/>
              <a:t>27.09.2011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10124-C213-44F8-A5D3-B13BE3C7F2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AB56C-0411-44E8-966F-420C6C9E38FC}" type="datetimeFigureOut">
              <a:rPr lang="ru-RU" smtClean="0"/>
              <a:pPr/>
              <a:t>27.09.2011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910124-C213-44F8-A5D3-B13BE3C7F2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92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857224" y="2143116"/>
            <a:ext cx="7772400" cy="1470025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Лекция</a:t>
            </a:r>
            <a:b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ФИЗИОЛОГИЯ СПИННОГО МОЗГА</a:t>
            </a:r>
            <a:endParaRPr lang="ru-RU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Новый рисунок (1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9978" y="0"/>
            <a:ext cx="919397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3286148" cy="116205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Рисунок 8 – Парасимпатический отдел вегетативной нервной системы спинного мозга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282" y="1571612"/>
            <a:ext cx="3151189" cy="4786346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r>
              <a:rPr lang="ru-RU" sz="1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Среднемозговой отдел – добавочное ядро (Якубовича) </a:t>
            </a:r>
            <a:r>
              <a:rPr lang="ru-RU" sz="19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глазодвигательного</a:t>
            </a:r>
            <a:r>
              <a:rPr lang="ru-RU" sz="1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нерва (</a:t>
            </a:r>
            <a:r>
              <a:rPr lang="en-US" sz="1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1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ru-RU" sz="19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9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Бульбарный</a:t>
            </a:r>
            <a:r>
              <a:rPr lang="ru-RU" sz="1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отдел – верхнее и нижнее слюноотделительное ядро лицевого нерва (</a:t>
            </a:r>
            <a:r>
              <a:rPr lang="en-US" sz="1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V)</a:t>
            </a:r>
            <a:r>
              <a:rPr lang="ru-RU" sz="1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заднее ядро блуждающего нерва (</a:t>
            </a:r>
            <a:r>
              <a:rPr lang="en-US" sz="1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X)</a:t>
            </a:r>
          </a:p>
          <a:p>
            <a:endParaRPr lang="en-US" sz="19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Сакральный отдел – крестцовые парасимпатические ядра</a:t>
            </a:r>
            <a:endParaRPr lang="ru-RU" sz="19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47164" y="0"/>
            <a:ext cx="5596836" cy="6845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715404" cy="928670"/>
          </a:xfrm>
        </p:spPr>
        <p:txBody>
          <a:bodyPr>
            <a:noAutofit/>
          </a:bodyPr>
          <a:lstStyle/>
          <a:p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Рисунок 9 - Топография проводящих путей на поперечном срезе спинного мозга (передний канатик)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1142984"/>
            <a:ext cx="3008313" cy="4500594"/>
          </a:xfrm>
        </p:spPr>
        <p:txBody>
          <a:bodyPr>
            <a:normAutofit/>
          </a:bodyPr>
          <a:lstStyle/>
          <a:p>
            <a:pPr lvl="0"/>
            <a:r>
              <a:rPr lang="ru-RU" sz="1800" smtClean="0">
                <a:solidFill>
                  <a:srgbClr val="005024"/>
                </a:solidFill>
                <a:latin typeface="Times New Roman" pitchFamily="18" charset="0"/>
                <a:cs typeface="Times New Roman" pitchFamily="18" charset="0"/>
              </a:rPr>
              <a:t>Передний корково-спинномозговой (пирамидный)</a:t>
            </a:r>
          </a:p>
          <a:p>
            <a:pPr lvl="0">
              <a:lnSpc>
                <a:spcPct val="110000"/>
              </a:lnSpc>
            </a:pPr>
            <a:endParaRPr lang="ru-RU" sz="100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80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Ретикулярно-спинномозговой путь</a:t>
            </a:r>
          </a:p>
          <a:p>
            <a:pPr lvl="0"/>
            <a:endParaRPr lang="ru-RU" sz="100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100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80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Покрышечно-спинномозговой путь</a:t>
            </a:r>
          </a:p>
          <a:p>
            <a:pPr lvl="0"/>
            <a:endParaRPr lang="ru-RU" sz="100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80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Преддверно-спинномозговой путь</a:t>
            </a:r>
          </a:p>
          <a:p>
            <a:pPr lvl="0"/>
            <a:endParaRPr lang="ru-RU" sz="100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8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Передний спинно-таламический путь</a:t>
            </a: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31580" y="1214422"/>
            <a:ext cx="6312420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Новый рисунок (1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39317"/>
            <a:ext cx="9144000" cy="699731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3050"/>
            <a:ext cx="3465513" cy="116205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Рисунок 10 –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Спинноталамический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проводящий путь 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2285993"/>
            <a:ext cx="3500430" cy="3429024"/>
          </a:xfrm>
        </p:spPr>
        <p:txBody>
          <a:bodyPr/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Осязательные рецепторы в коже передают свои импульсы к коре головного мозга двумя путями: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передний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спинноталамический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задний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спинноталамический</a:t>
            </a:r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Содержимое 4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0042" y="273050"/>
            <a:ext cx="5289676" cy="622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8929718" cy="727058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Рисунок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Топография проводящих путей на поперечном срезе спинного мозга (боковой канатик)</a:t>
            </a:r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1214422"/>
            <a:ext cx="3571868" cy="5643578"/>
          </a:xfrm>
        </p:spPr>
        <p:txBody>
          <a:bodyPr>
            <a:normAutofit fontScale="92500" lnSpcReduction="20000"/>
          </a:bodyPr>
          <a:lstStyle/>
          <a:p>
            <a:r>
              <a:rPr lang="ru-RU" sz="2100" u="sng" dirty="0" smtClean="0">
                <a:latin typeface="Times New Roman" pitchFamily="18" charset="0"/>
                <a:cs typeface="Times New Roman" pitchFamily="18" charset="0"/>
              </a:rPr>
              <a:t>Восходящие пути</a:t>
            </a:r>
          </a:p>
          <a:p>
            <a:endParaRPr lang="ru-RU" sz="21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100" dirty="0" smtClean="0">
                <a:solidFill>
                  <a:srgbClr val="6666FF"/>
                </a:solidFill>
                <a:latin typeface="Times New Roman" pitchFamily="18" charset="0"/>
                <a:cs typeface="Times New Roman" pitchFamily="18" charset="0"/>
              </a:rPr>
              <a:t>Задний спинно-мозжечковый путь (пучок </a:t>
            </a:r>
            <a:r>
              <a:rPr lang="ru-RU" sz="2100" dirty="0" err="1" smtClean="0">
                <a:solidFill>
                  <a:srgbClr val="6666FF"/>
                </a:solidFill>
                <a:latin typeface="Times New Roman" pitchFamily="18" charset="0"/>
                <a:cs typeface="Times New Roman" pitchFamily="18" charset="0"/>
              </a:rPr>
              <a:t>Флексига</a:t>
            </a:r>
            <a:r>
              <a:rPr lang="ru-RU" sz="2100" dirty="0" smtClean="0">
                <a:solidFill>
                  <a:srgbClr val="6666FF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0"/>
            <a:endParaRPr lang="ru-RU" sz="21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1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Передний спинно-мозжечковый путь (пучок </a:t>
            </a:r>
            <a:r>
              <a:rPr lang="ru-RU" sz="21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Говерса</a:t>
            </a:r>
            <a:r>
              <a:rPr lang="ru-RU" sz="21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0"/>
            <a:endParaRPr lang="ru-RU" sz="21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1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Латеральный спинно-таламический путь</a:t>
            </a:r>
          </a:p>
          <a:p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100" u="sng" dirty="0" smtClean="0">
                <a:latin typeface="Times New Roman" pitchFamily="18" charset="0"/>
                <a:cs typeface="Times New Roman" pitchFamily="18" charset="0"/>
              </a:rPr>
              <a:t>Нисходящие пути</a:t>
            </a:r>
          </a:p>
          <a:p>
            <a:endParaRPr lang="ru-RU" sz="21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Латеральный корково-спинномозговой (пирамидный) путь</a:t>
            </a:r>
          </a:p>
          <a:p>
            <a:pPr lvl="0"/>
            <a:endParaRPr lang="ru-RU" sz="21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Красно ядерно-спинномозговой путь</a:t>
            </a:r>
          </a:p>
          <a:p>
            <a:endParaRPr lang="ru-RU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1000108"/>
            <a:ext cx="5500694" cy="5886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7901014" cy="1000132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Рисунок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Топография проводящих путей на поперечном срезе спинного мозга (задний канатик)</a:t>
            </a:r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0034" y="1714488"/>
            <a:ext cx="3008313" cy="3494098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005024"/>
                </a:solidFill>
                <a:latin typeface="Times New Roman" pitchFamily="18" charset="0"/>
                <a:cs typeface="Times New Roman" pitchFamily="18" charset="0"/>
              </a:rPr>
              <a:t>Тонкий пучок </a:t>
            </a:r>
            <a:r>
              <a:rPr lang="ru-RU" sz="1800" dirty="0" err="1" smtClean="0">
                <a:solidFill>
                  <a:srgbClr val="005024"/>
                </a:solidFill>
                <a:latin typeface="Times New Roman" pitchFamily="18" charset="0"/>
                <a:cs typeface="Times New Roman" pitchFamily="18" charset="0"/>
              </a:rPr>
              <a:t>проприоцептивной</a:t>
            </a:r>
            <a:r>
              <a:rPr lang="ru-RU" sz="1800" dirty="0" smtClean="0">
                <a:solidFill>
                  <a:srgbClr val="005024"/>
                </a:solidFill>
                <a:latin typeface="Times New Roman" pitchFamily="18" charset="0"/>
                <a:cs typeface="Times New Roman" pitchFamily="18" charset="0"/>
              </a:rPr>
              <a:t> чувствительности </a:t>
            </a:r>
          </a:p>
          <a:p>
            <a:r>
              <a:rPr lang="ru-RU" sz="1800" dirty="0" smtClean="0">
                <a:solidFill>
                  <a:srgbClr val="005024"/>
                </a:solidFill>
                <a:latin typeface="Times New Roman" pitchFamily="18" charset="0"/>
                <a:cs typeface="Times New Roman" pitchFamily="18" charset="0"/>
              </a:rPr>
              <a:t>(пучок Голля) </a:t>
            </a: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Клиновидный пучок </a:t>
            </a:r>
            <a:r>
              <a:rPr lang="ru-RU" sz="1800" dirty="0" err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проприоцептивной</a:t>
            </a:r>
            <a:r>
              <a:rPr lang="ru-RU" sz="1800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чувствительности </a:t>
            </a:r>
          </a:p>
          <a:p>
            <a:r>
              <a:rPr lang="ru-RU" sz="1800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(пучок </a:t>
            </a:r>
            <a:r>
              <a:rPr lang="ru-RU" sz="1800" dirty="0" err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Бурдоха</a:t>
            </a:r>
            <a:r>
              <a:rPr lang="ru-RU" sz="1800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800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18022" y="1232882"/>
            <a:ext cx="6103314" cy="4696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7166"/>
            <a:ext cx="8643966" cy="571504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Рисунок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13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Схема воспроизведения коленного рефлекса (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моносинаптическая рефлекторная дуга)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Рисунок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4422"/>
            <a:ext cx="9144000" cy="4649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794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Рисунок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14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Схема рефлекторная регуляция напряжения мышц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0" y="2000240"/>
            <a:ext cx="3357553" cy="3065470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Нарастание напряжения в мышце при неизменной ее длине приводит к раздражению сухожильных рецепторов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Гольджи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и активации афферентного нейрона, который уменьшает возбуждение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мотонейрона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с помощью тормозного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интернейрона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Рисунок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65406" y="1071546"/>
            <a:ext cx="5678594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8472518" cy="71438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Рисунок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15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Схема возникновения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сгибательного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рефлекса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282" y="1285860"/>
            <a:ext cx="3251231" cy="4691063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При действии болевого раздражителя, вызывающего рефлекторное сгибание ноги, на другой ноге повышается тонус мышц-разгибателей (+) и уменьшается тонус мышц-сгибателей (-), что позволяет опорной ноге удерживать массу тела. </a:t>
            </a: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Тормозные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интернейроны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на схеме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темные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возбуждающие светлы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857232"/>
            <a:ext cx="4750846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90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42910" y="2285992"/>
            <a:ext cx="7772400" cy="142876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Новый рисунок (1).pn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214290"/>
            <a:ext cx="3008313" cy="107157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Рисунок 1 – Схема продольного среза спинного мозга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28596" y="1643050"/>
            <a:ext cx="3008313" cy="4691063"/>
          </a:xfrm>
        </p:spPr>
        <p:txBody>
          <a:bodyPr>
            <a:normAutofit fontScale="92500" lnSpcReduction="10000"/>
          </a:bodyPr>
          <a:lstStyle/>
          <a:p>
            <a:r>
              <a:rPr lang="en-US" sz="1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C1-C8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шейные сегменты спинного мозга (выделены зеленым цветом)</a:t>
            </a: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Th1-Th12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грудные сегменты спинного мозга (выделены синим цветом)</a:t>
            </a: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L1-L5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поясничные сегменты спинного мозга (выделены розовым цветом)</a:t>
            </a: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S1-S5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крестцовые сегменты спинного мозга  </a:t>
            </a: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Co1-Co3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копчиковые сегменты спинного мозга </a:t>
            </a:r>
            <a:endParaRPr lang="ru-RU" sz="18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58591" y="0"/>
            <a:ext cx="408540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14282" y="500042"/>
            <a:ext cx="3357586" cy="1162050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Рисунок 2 - Области тела иннервируемые спинномозговыми нервами (</a:t>
            </a:r>
            <a:r>
              <a:rPr lang="ru-RU" sz="2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дерматомы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214282" y="1452581"/>
            <a:ext cx="3008313" cy="4691063"/>
          </a:xfrm>
        </p:spPr>
        <p:txBody>
          <a:bodyPr/>
          <a:lstStyle/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C1-C8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шейные сегменты спинного мозга (выделены зеленым цветом)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Th1-Th12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грудные сегменты спинного мозга (выделены синим цветом)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L1-L5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поясничные сегменты спинного мозга (выделены розовым цветом)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S1-S5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крестцовые сегменты спинного мозга  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Co1-Co3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копчиковые сегменты спинного мозга 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55076" y="571203"/>
            <a:ext cx="5788924" cy="5572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Новый рисунок (1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86844" cy="70008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0"/>
            <a:ext cx="8929718" cy="1285860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Рисунок 3 – Схема поперечного среза спинного мозга</a:t>
            </a:r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142984"/>
            <a:ext cx="8067675" cy="479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71406" y="1"/>
            <a:ext cx="9072594" cy="928670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Таблица 1 - Классификация нейронов спинного мозга по назначению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42845" y="833752"/>
          <a:ext cx="8858311" cy="55366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3296"/>
                <a:gridCol w="1189909"/>
                <a:gridCol w="1301508"/>
                <a:gridCol w="1413136"/>
                <a:gridCol w="3500462"/>
              </a:tblGrid>
              <a:tr h="959781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Нейроны спинного мозга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Место локализации</a:t>
                      </a:r>
                      <a:endParaRPr lang="ru-RU" sz="14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Скорость проведения импульса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Иннервация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18554">
                <a:tc row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Эфферентные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i="1" dirty="0">
                          <a:latin typeface="Times New Roman"/>
                          <a:ea typeface="Calibri"/>
                          <a:cs typeface="Times New Roman"/>
                        </a:rPr>
                        <a:t>α</a:t>
                      </a:r>
                      <a:r>
                        <a:rPr lang="ru-RU" sz="1400" b="1" i="1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мотонейроны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Передние рога спинного мозга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имп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/с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Белые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мышечные волокна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экстрафузальные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мышечные волокна)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185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i="1" dirty="0">
                          <a:latin typeface="Times New Roman"/>
                          <a:ea typeface="Calibri"/>
                          <a:cs typeface="Times New Roman"/>
                        </a:rPr>
                        <a:t>α</a:t>
                      </a:r>
                      <a:r>
                        <a:rPr lang="ru-RU" sz="1400" b="1" i="1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мотонейроны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10-15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имп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/с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Красные мышечные волокна (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экстарафузальные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мышечные волокна)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185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i="1" dirty="0">
                          <a:latin typeface="Times New Roman"/>
                          <a:ea typeface="Calibri"/>
                          <a:cs typeface="Times New Roman"/>
                        </a:rPr>
                        <a:t>γ</a:t>
                      </a: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мотонейроны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200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имп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/с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Мышечные рецепторы (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интрафузальные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мышечные волокна)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7620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Афферентные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Спинальные ганглии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50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имп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/с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Мышечные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сухожилия, рецепторы кожи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76208">
                <a:tc>
                  <a:txBody>
                    <a:bodyPr/>
                    <a:lstStyle/>
                    <a:p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Вставочные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Задние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рога спинного мозга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1000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имп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/с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Связь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 </a:t>
                      </a:r>
                      <a:r>
                        <a:rPr lang="ru-RU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мотонейронами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ядрами спинного мозга, ствола и КБМ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13470">
                <a:tc>
                  <a:txBody>
                    <a:bodyPr/>
                    <a:lstStyle/>
                    <a:p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Ассоциативные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Задние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рога спинного мозга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Связь между сегментами спинного мозга</a:t>
                      </a: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Новый рисунок (1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9978" y="0"/>
            <a:ext cx="919397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3643306" cy="116205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Рисунок 4 – Строение нервно-мышечного веретена</a:t>
            </a:r>
            <a:b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1214422"/>
            <a:ext cx="3008313" cy="4929222"/>
          </a:xfrm>
        </p:spPr>
        <p:txBody>
          <a:bodyPr/>
          <a:lstStyle/>
          <a:p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 – нервно-мышечные  </a:t>
            </a:r>
            <a:r>
              <a:rPr lang="ru-RU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эффекторные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окончания </a:t>
            </a:r>
            <a:r>
              <a:rPr lang="ru-RU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экстафузарных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мышечных волокон</a:t>
            </a:r>
          </a:p>
          <a:p>
            <a:endParaRPr 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 – нервно-мышечные  </a:t>
            </a:r>
            <a:r>
              <a:rPr lang="ru-RU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эффекторные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окончания </a:t>
            </a:r>
            <a:r>
              <a:rPr lang="ru-RU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интрофузальных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мышечных волокон</a:t>
            </a:r>
          </a:p>
          <a:p>
            <a:endParaRPr 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 – соединительнотканная капсула</a:t>
            </a:r>
          </a:p>
          <a:p>
            <a:endParaRPr 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 – скелетное мышечное волокно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6545" y="1214422"/>
            <a:ext cx="6247455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Новый рисунок (1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9978" y="0"/>
            <a:ext cx="9243957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471858" cy="116205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Рисунок 5 – Схема рефлекторной дуги </a:t>
            </a:r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шагательного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рефлекса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571612"/>
            <a:ext cx="3008313" cy="4554551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 – сухожилия и их рецепторы (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рецепторы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Гольджи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); </a:t>
            </a:r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мышечные рецепторы (мышечные веретена); </a:t>
            </a:r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>
              <a:buFont typeface="Symbol"/>
              <a:buChar char="­"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афферентные пути от проприорецепторов; </a:t>
            </a:r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Symbol"/>
              <a:buChar char="­"/>
            </a:pP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>
              <a:buFont typeface="Symbol"/>
              <a:buChar char="­"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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 эфферентные пути от центров сгибания (С) и разгибания (Р)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47" y="0"/>
            <a:ext cx="385765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Новый рисунок (1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9978" y="0"/>
            <a:ext cx="919397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428604"/>
            <a:ext cx="4357718" cy="1571636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Рисунок 6 - Схема </a:t>
            </a:r>
            <a:r>
              <a:rPr lang="ru-RU" sz="27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возвратного </a:t>
            </a:r>
            <a:r>
              <a:rPr lang="ru-RU" sz="2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(реципрокного) </a:t>
            </a:r>
            <a:br>
              <a:rPr lang="ru-RU" sz="2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торможения </a:t>
            </a:r>
            <a:r>
              <a:rPr lang="ru-RU" sz="27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спинном </a:t>
            </a:r>
            <a:r>
              <a:rPr lang="ru-RU" sz="2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мозге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282" y="2928934"/>
            <a:ext cx="3857652" cy="3197229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Тормозной нейрон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Реншоу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возбуждается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коллатералью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мотонейрона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 после этого уменьшает его активность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1785926"/>
            <a:ext cx="46863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Новый рисунок (1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9978" y="0"/>
            <a:ext cx="919397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3286116" cy="1162050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Рисунок 7 – Симпатический отдел вегетативной нервной системы спинного мозга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1500174"/>
            <a:ext cx="3328982" cy="4625989"/>
          </a:xfrm>
        </p:spPr>
        <p:txBody>
          <a:bodyPr/>
          <a:lstStyle/>
          <a:p>
            <a:endParaRPr lang="ru-RU" b="1" i="1" dirty="0" smtClean="0"/>
          </a:p>
          <a:p>
            <a:endParaRPr lang="ru-RU" b="1" i="1" dirty="0" smtClean="0">
              <a:solidFill>
                <a:schemeClr val="bg1"/>
              </a:solidFill>
            </a:endParaRPr>
          </a:p>
          <a:p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Латеральное ядро расположено в боковых рогах спинного мозга, начинается от 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VIII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шейного и достигает 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поясничного сегмента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319369" y="0"/>
            <a:ext cx="582463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2EE498BE5ADD1444AF39A1B46B481471" ma:contentTypeVersion="0" ma:contentTypeDescription="Создание документа." ma:contentTypeScope="" ma:versionID="ab17a891c3fea1077d9a88d2436d3783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95B89918-6C37-458D-B35D-566BADD7B94D}"/>
</file>

<file path=customXml/itemProps2.xml><?xml version="1.0" encoding="utf-8"?>
<ds:datastoreItem xmlns:ds="http://schemas.openxmlformats.org/officeDocument/2006/customXml" ds:itemID="{BFA9599C-6C92-4DFC-9C3F-99A45BCC8B08}"/>
</file>

<file path=customXml/itemProps3.xml><?xml version="1.0" encoding="utf-8"?>
<ds:datastoreItem xmlns:ds="http://schemas.openxmlformats.org/officeDocument/2006/customXml" ds:itemID="{2FA39B10-C2A1-49A9-82F2-5BF2D6087EF8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701</TotalTime>
  <Words>590</Words>
  <Application>Microsoft Office PowerPoint</Application>
  <PresentationFormat>Экран (4:3)</PresentationFormat>
  <Paragraphs>134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Лекция ФИЗИОЛОГИЯ СПИННОГО МОЗГА</vt:lpstr>
      <vt:lpstr>Рисунок 1 – Схема продольного среза спинного мозга</vt:lpstr>
      <vt:lpstr>Рисунок 2 - Области тела иннервируемые спинномозговыми нервами (дерматомы)</vt:lpstr>
      <vt:lpstr>Рисунок 3 – Схема поперечного среза спинного мозга </vt:lpstr>
      <vt:lpstr>Таблица 1 - Классификация нейронов спинного мозга по назначению</vt:lpstr>
      <vt:lpstr>Рисунок 4 – Строение нервно-мышечного веретена </vt:lpstr>
      <vt:lpstr>Рисунок 5 – Схема рефлекторной дуги шагательного рефлекса</vt:lpstr>
      <vt:lpstr>    Рисунок 6 - Схема возвратного  (реципрокного)  торможения в спинном мозге  </vt:lpstr>
      <vt:lpstr>Рисунок 7 – Симпатический отдел вегетативной нервной системы спинного мозга</vt:lpstr>
      <vt:lpstr>Рисунок 8 – Парасимпатический отдел вегетативной нервной системы спинного мозга</vt:lpstr>
      <vt:lpstr>Рисунок 9 - Топография проводящих путей на поперечном срезе спинного мозга (передний канатик)</vt:lpstr>
      <vt:lpstr>Рисунок 10 – Спинноталамический проводящий путь </vt:lpstr>
      <vt:lpstr>Рисунок 11 - Топография проводящих путей на поперечном срезе спинного мозга (боковой канатик)</vt:lpstr>
      <vt:lpstr>Рисунок 12 - Топография проводящих путей на поперечном срезе спинного мозга (задний канатик)</vt:lpstr>
      <vt:lpstr>Рисунок 13 - Схема воспроизведения коленного рефлекса (моносинаптическая рефлекторная дуга) </vt:lpstr>
      <vt:lpstr>Рисунок 14 - Схема рефлекторная регуляция напряжения мышц </vt:lpstr>
      <vt:lpstr>Рисунок 15 - Схема возникновения сгибательного рефлекса</vt:lpstr>
      <vt:lpstr>Спасибо за внимание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Рисунок 1 – Схема поперечного среза спинного мозга </dc:title>
  <dc:creator>Денис</dc:creator>
  <cp:lastModifiedBy>Денис</cp:lastModifiedBy>
  <cp:revision>75</cp:revision>
  <dcterms:created xsi:type="dcterms:W3CDTF">2011-09-22T10:53:36Z</dcterms:created>
  <dcterms:modified xsi:type="dcterms:W3CDTF">2011-09-27T15:19:50Z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0x0101002EE498BE5ADD1444AF39A1B46B481471</vt:lpwstr>
  </property>
</Properties>
</file>