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F8CE0B-D962-4AEC-BAA4-8D337AF3F4E3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80D50C-EC39-41C8-A41B-43AECC9C8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Предлоги со значением времени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Презентация по русскому языку как иностранному</a:t>
            </a:r>
          </a:p>
          <a:p>
            <a:r>
              <a:rPr lang="ru-RU" sz="1200" dirty="0" smtClean="0"/>
              <a:t>Предназначена для иностранных студентов, изучающих русский язык</a:t>
            </a:r>
            <a:endParaRPr lang="en-US" sz="1200" dirty="0" smtClean="0"/>
          </a:p>
          <a:p>
            <a:r>
              <a:rPr lang="ru-RU" sz="1200" dirty="0" smtClean="0"/>
              <a:t>Составитель: </a:t>
            </a:r>
            <a:r>
              <a:rPr lang="ru-RU" sz="1200" dirty="0" smtClean="0"/>
              <a:t>Кушнарёва К.В., </a:t>
            </a:r>
            <a:r>
              <a:rPr lang="ru-RU" sz="1200" dirty="0" smtClean="0"/>
              <a:t>ассистент кафедры </a:t>
            </a:r>
            <a:r>
              <a:rPr lang="ru-RU" sz="1200" dirty="0" err="1" smtClean="0"/>
              <a:t>довузовской</a:t>
            </a:r>
            <a:r>
              <a:rPr lang="ru-RU" sz="1200" dirty="0" smtClean="0"/>
              <a:t> подготовки и профориентации</a:t>
            </a:r>
            <a:endParaRPr lang="ru-RU" sz="1200" dirty="0"/>
          </a:p>
        </p:txBody>
      </p:sp>
      <p:pic>
        <p:nvPicPr>
          <p:cNvPr id="4" name="Рисунок 3" descr="часы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509120"/>
            <a:ext cx="24765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Предлоги со значением времени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Предлог указывает на событие, за некоторое время до которого произошло другое событие: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Андрей успел прийти ещё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ужина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Беседа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ужином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стала какой-то вялой. Мама попросила детей собраться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ужину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Мы с подругой договорились встретиться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накануне праздника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чтобы вместе купить подарки. Я никак не рассчитывала вернуться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вечер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Предлог указывает на событие, во время которого произошло другое событие: </a:t>
            </a:r>
          </a:p>
          <a:p>
            <a:pPr>
              <a:buNone/>
            </a:pP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Мои сёстры любят беседовать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чаепитием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обсуждая события дня. Сегодня утром я был неприятно поражён, услышав грохот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сквозь сон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Бабушка очень любит ужинать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время телепередач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планирую завтра проснуться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рассветом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очень приятно гулять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дождь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Сложно  встать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рассвете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заснул очень поздно.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Предлог указывает на событие, после которого произошло другое событие: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Миша предложил пойти гулять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обеда. 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нас получится увидеться только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месяц.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Сочетание предлогов указывают на начало действия и его конец: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брат предпочитает учёбе бездельничать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утра до вечера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Всем студентам приходится учиться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сентября по июнь.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договорились встретиться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двадцать минут до начала лекции.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Д) Предлог указывает на количество времени, затраченное на определённое действие или соотносящееся с определённым событием или объектом: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Эту работу можно выполнить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два часа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Мне удалось написать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три месяца 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курсовую работу. Этот рецепт был в журнале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апрель</a:t>
            </a:r>
            <a:r>
              <a:rPr lang="ru-RU" sz="1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Меня очень порадовали  итоги </a:t>
            </a:r>
            <a:r>
              <a:rPr lang="ru-RU" sz="1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второй семестр.</a:t>
            </a:r>
            <a:endParaRPr lang="ru-RU" sz="1400" b="1" i="1" dirty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75608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Предлог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близок по значению к предлогу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но в отличие от него указывает на предел, к моменту наступления которого должно произойти или завершиться действие.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Сравните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прийти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часам (за несколько минут до 10) – прийти до 10 часов (возможно также в 9 или в 8).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сочетании с существительными, обозначающими события или явления,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дополнительно указывает на значение цели: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этим соревнованиям мы готовились очень долго.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накануне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имеет значение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день до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предыдущий день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употребляется с существительными, которые потенциально сочетаются с существительными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день (дни):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свадьбы –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свадьбы, дни сдачи экзаменов –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экзаменов.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Накануне Рождества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родственники собирались в нашем доме.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является частотным в русском языке и встречается преимущественно в художественной литературе. По значению под близок к предлогу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но в отличие от него сочетается с узким кругом существительных: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вечер, утро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 названиями праздников и другими.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Новый год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наконец выпал снег.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Я смогла уснуть только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утро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ook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8196" y="4437112"/>
            <a:ext cx="1482835" cy="197966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contourW="12700">
            <a:extrusionClr>
              <a:srgbClr val="FFC000"/>
            </a:extrusionClr>
            <a:contourClr>
              <a:srgbClr val="FFC00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4168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При обозначении физического времени (со словами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час, день, месяц, 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а также при указании на сопутствующие природные явления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метель, гроза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употребляется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винительный падеж.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Запомните!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неделе, на закате, на рассвете.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дождь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стоит выходить из дома без зонтика.</a:t>
            </a:r>
          </a:p>
          <a:p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грозу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стоит прятаться под деревьями: это опасно.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экзамена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выглядеть свежим и выспавшимся.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указании на период времени (со словами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начало, середина, конец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так далее) используется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 родительный падеж: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конце мая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нас начнутся зачёты.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 словами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юность, молодость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так далее при указании на период времени используется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предложный падеж: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молодости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моя бабушка была потрясающей красавицей.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сочетании с днями недели при указании на регулярность действия употребляется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 дательный падеж: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 вторникам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 сочетании с глаголом несовершенного вида).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средам и пятницам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нас проводятся занятия по русскому языку.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ook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653136"/>
            <a:ext cx="1439467" cy="18507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ok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059" y="332656"/>
            <a:ext cx="1922686" cy="1440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548680"/>
            <a:ext cx="5328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При выражении времени в сочетании со словами, обозначающими события, употребляется предлог во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родительный падеж: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занятий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разговаривать и пользоваться мобильными телефонами.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Если предмет, выраженный главным словом, принимает участие в этом событии или связанное с ним действие имеет непосредственное к нему отношение, используется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 предложный падеж: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каникулах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 друзьями поедем в небольшое путешествие.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50100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Если действие не имеет непосредственного отношения к событию, происходит на его фоне или параллельно с ним, то невозможна замена одной конструкции другой: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Сравните: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Отвечать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(действие происходит во время занятия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войти в аудиторию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(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действие происходит параллельно с занятием).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ook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4103" y="4725144"/>
            <a:ext cx="1767115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46805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Предлог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указывает на событие, с наступлением которого происходит другое событие (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проснуться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рассветом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вбежал в аудиторию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звонком за несколько секунд до появления преподавателя.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Предлог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также указывает на ряд последовательных действий (отрезков времени), которые обуславливают последовательное развитие действия или состояния: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поумнеть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наступление холодов мы стали реже бывать на свежем воздухе.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Конструкции с предлогом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сочетают значение времени со значением причины.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возрастом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меняется не только внешность человека, но и его привычки.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рассв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193039" cy="27156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272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винительный падеж обозначает промежуток времени, в течение которого планируется осуществить действие;  или событие, для которого предназначен предмет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каша на завтрак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Возле деканата висит расписание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следующий семестр.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Я недавно купил тёплую куртку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зиму.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+ дательный падеж указывает на предел, к моменту наступления которого действие должно произойти или завершиться.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приходу гостей все блюда были расставлены на столе и празднично украшены.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Предлог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употребляется в сочетании с предлогом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октября по февраль, с третьего по пятое апреля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при обозначении даты: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числа, месяца, года, дня недели, века.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обозначении времени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времени суток, времени года и так далее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употребляется сочетание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 …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 трёх до пяти часов утра).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Завтра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восьми до четырёх часов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буду на занятиях.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России были присоединены территории Севера, Поволжья, Урала, Сибири и Дальнего Востока.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509120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Конструкция с предлогом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обозначении даты, как правило, употребляется в официальном стиле речи.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этом было написано в газете «Гомельский университет »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третьего мая.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ook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653136"/>
            <a:ext cx="2514600" cy="18192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8">
      <a:dk1>
        <a:srgbClr val="1B1C11"/>
      </a:dk1>
      <a:lt1>
        <a:srgbClr val="FFC000"/>
      </a:lt1>
      <a:dk2>
        <a:srgbClr val="002060"/>
      </a:dk2>
      <a:lt2>
        <a:srgbClr val="517E56"/>
      </a:lt2>
      <a:accent1>
        <a:srgbClr val="527D55"/>
      </a:accent1>
      <a:accent2>
        <a:srgbClr val="C6DAC8"/>
      </a:accent2>
      <a:accent3>
        <a:srgbClr val="66A7B8"/>
      </a:accent3>
      <a:accent4>
        <a:srgbClr val="EBE7D5"/>
      </a:accent4>
      <a:accent5>
        <a:srgbClr val="BB2727"/>
      </a:accent5>
      <a:accent6>
        <a:srgbClr val="E99797"/>
      </a:accent6>
      <a:hlink>
        <a:srgbClr val="BB2727"/>
      </a:hlink>
      <a:folHlink>
        <a:srgbClr val="7C1A1A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1C7C48-BC92-4103-9C09-704C885C1D6F}"/>
</file>

<file path=customXml/itemProps2.xml><?xml version="1.0" encoding="utf-8"?>
<ds:datastoreItem xmlns:ds="http://schemas.openxmlformats.org/officeDocument/2006/customXml" ds:itemID="{B801FD0B-5BD3-40F1-A856-16DD22ED0A23}"/>
</file>

<file path=customXml/itemProps3.xml><?xml version="1.0" encoding="utf-8"?>
<ds:datastoreItem xmlns:ds="http://schemas.openxmlformats.org/officeDocument/2006/customXml" ds:itemID="{E0433D82-1691-481B-96F8-BD28B1668B1D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1108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Предлоги со значением времени</vt:lpstr>
      <vt:lpstr>Предлоги со значением времени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со значением времени</dc:title>
  <dc:creator>Пользователь Windows</dc:creator>
  <cp:lastModifiedBy>Пользователь Windows</cp:lastModifiedBy>
  <cp:revision>20</cp:revision>
  <dcterms:created xsi:type="dcterms:W3CDTF">2015-03-24T16:25:03Z</dcterms:created>
  <dcterms:modified xsi:type="dcterms:W3CDTF">2015-04-10T18:39:43Z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