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F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8B96B3-79DA-47C1-8AE0-0967C9C83AE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6E733D-9874-4C96-8178-4116473F5C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управление без </a:t>
            </a:r>
            <a:r>
              <a:rPr lang="ru-RU" dirty="0" smtClean="0"/>
              <a:t>предлогов</a:t>
            </a:r>
          </a:p>
          <a:p>
            <a:endParaRPr lang="ru-RU" dirty="0" smtClean="0"/>
          </a:p>
          <a:p>
            <a:endParaRPr lang="en-US" dirty="0" smtClean="0"/>
          </a:p>
          <a:p>
            <a:pPr algn="l"/>
            <a:r>
              <a:rPr lang="ru-RU" sz="900" dirty="0" smtClean="0"/>
              <a:t>Презентация по русскому языку как иностранному</a:t>
            </a:r>
          </a:p>
          <a:p>
            <a:pPr algn="l"/>
            <a:r>
              <a:rPr lang="ru-RU" sz="900" dirty="0" smtClean="0"/>
              <a:t>Предназначена для иностранных студентов, изучающих русский язык</a:t>
            </a:r>
            <a:endParaRPr lang="ru-RU" sz="900" dirty="0" smtClean="0"/>
          </a:p>
          <a:p>
            <a:pPr algn="l"/>
            <a:r>
              <a:rPr lang="ru-RU" sz="900" dirty="0" smtClean="0"/>
              <a:t>составитель</a:t>
            </a:r>
            <a:r>
              <a:rPr lang="ru-RU" sz="1000" dirty="0" smtClean="0"/>
              <a:t>:</a:t>
            </a:r>
            <a:r>
              <a:rPr lang="ru-RU" sz="1000" dirty="0" smtClean="0"/>
              <a:t> </a:t>
            </a:r>
            <a:r>
              <a:rPr lang="ru-RU" sz="1000" cap="small" dirty="0" err="1" smtClean="0"/>
              <a:t>КушнарёваК.В</a:t>
            </a:r>
            <a:r>
              <a:rPr lang="ru-RU" sz="1000" cap="small" dirty="0" smtClean="0"/>
              <a:t>., ассистент кафедры </a:t>
            </a:r>
            <a:r>
              <a:rPr lang="ru-RU" sz="1000" cap="small" dirty="0" err="1" smtClean="0"/>
              <a:t>довузовской</a:t>
            </a:r>
            <a:r>
              <a:rPr lang="ru-RU" sz="1000" cap="small" dirty="0" smtClean="0"/>
              <a:t> подготовки и профориентации</a:t>
            </a:r>
            <a:endParaRPr lang="ru-RU" sz="1000" cap="small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Подчинительная связь: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20688"/>
            <a:ext cx="7920880" cy="619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 глаголов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          При  управлении зависимое слово стоит в форме косвенного падежа с предлогом или без предлога и не меняется в зависимости от формы главного слова. Например:</a:t>
            </a:r>
          </a:p>
          <a:p>
            <a:pPr algn="just"/>
            <a:r>
              <a:rPr lang="ru-RU" sz="135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Глагол + родительный падеж существительного: </a:t>
            </a:r>
            <a:r>
              <a:rPr lang="ru-RU" sz="1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хотеть/желать мира; достигать/достичь результата; просить/попросить прощения; требовать/потребовать справедливости; ждать/подождать каникул; бояться ответственности; опасаться/пугаться</a:t>
            </a:r>
          </a:p>
          <a:p>
            <a:pPr algn="just"/>
            <a:r>
              <a:rPr lang="ru-RU" sz="1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/испугаться трудностей.</a:t>
            </a:r>
          </a:p>
          <a:p>
            <a:pPr algn="just"/>
            <a:r>
              <a:rPr lang="ru-RU" sz="135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Глагол + дательный падеж существительного: </a:t>
            </a:r>
            <a:r>
              <a:rPr lang="ru-RU" sz="1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верить/поверить новостям; доверять друзьям; радоваться/обрадоваться свиданию; завидовать/позавидовать счастью; улыбаться/улыбнуться любимому; нравиться/понравиться друзьям; сочувствовать/ посочувствовать утрате; мешать/помешать тренировке; вредить/навредить здоровью; говорить/сказать однокурснице.</a:t>
            </a:r>
          </a:p>
          <a:p>
            <a:pPr algn="just"/>
            <a:r>
              <a:rPr lang="ru-RU" sz="1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35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Глагол + винительный падеж существительного: </a:t>
            </a:r>
            <a:r>
              <a:rPr lang="ru-RU" sz="1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читать/прочитать книгу;  просматривать/просмотреть фильм; писать/написать сочинение; сочинять/сочинить пьесу; любить/обожать родителей; жалеть животных; уважать учителя; ненавидеть врага; презирать труса; защищать свою позицию; учить/выучить стихотворение; изучать/изучить иностранный язык; делать/сделать упражнения; выполнять/выполнить работу; проверять/проверить домашнюю работу; брать/взять конспект;  покупать/купить ручку; продавать/продать тетрадь; иметь принципы.</a:t>
            </a:r>
          </a:p>
          <a:p>
            <a:pPr algn="just"/>
            <a:r>
              <a:rPr lang="ru-RU" sz="135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Глагол + творительный падеж существительного: </a:t>
            </a:r>
            <a:r>
              <a:rPr lang="ru-RU" sz="1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интересоваться/заинтересоваться литературой; увлекаться/увлечься спортом; наслаждаться отдыхом; восхищаться видом; дорожить здоровьем; гордиться успехами; хвастаться/похвастаться удачей; отличаться/ отличиться результатами; славиться/прославиться способностями; руководить/командовать студентами; болеть/заболеть гриппом; жертвовать/пожертвовать свободным временем; пользоваться/воспользоваться навигатором.</a:t>
            </a:r>
            <a:endParaRPr lang="ru-RU" sz="135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50" dirty="0" smtClean="0">
                <a:latin typeface="Times New Roman" pitchFamily="18" charset="0"/>
                <a:cs typeface="Times New Roman" pitchFamily="18" charset="0"/>
              </a:rPr>
              <a:t>          При управлении зависимое слово присоединяется к главному слову без предлога в случае, если оно выступает как непосредственный объект; если зависимое слово представляет собой ситуацию, оно употребляется в словосочетании с предлогом: </a:t>
            </a:r>
            <a:r>
              <a:rPr lang="ru-RU" sz="135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читать книгу – читать о животных (о том, как ведут себя животные)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 существительных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Существительное + родительный падеж существительного: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тысяча проблем; масса народа; дюжина вопросов; море счастья; часть пирога; четверть яблока; половина стакана; стакан молока; глоток сока; ложка сиропа; кусок мяса; мешок картошки; буханка хлеба; пачка сахара; пакет кефира; горсть орехов; толпа демонстрантов; куча народа; группа студентов; стая ворон; картина художника; книга сестры; диплом университета; прогноз погоды; расписание занятий.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Образованные от глаголов существительные чаще всего сохраняют варианты глагольного управления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желать удачи </a:t>
            </a:r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пожелание удачи; достигать успеха – достижение успеха; ждать ответа – ожидание ответа; бояться боли – боязнь боли.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Существительное + дательный падеж существительного: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слава героям; память предкам; кресло министру; почёт ветеранам; счёт деньгам; письмо родителям; подарок сестре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Существительное + творительный падеж существительного: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увлечение компьютерными играми; наслаждение природой; восхищение красотой; занятие вязанием; руководство отделом; заболевание простудой.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Существительное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чувство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также существительные, образованные от глаголов, управляющих винительным падежом без предлога (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= читать что?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нигу), сочетаются с зависимыми словами в родительном падеже: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чувство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голода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книги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зависимое слово выступает как объект действия или состояния, оно чаще всего употребляется в дательном падеже без предлога. При описании предмета в функции определения, как правило,  используется предлог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Врач выписал лекарство больному. Это лекарство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больного.</a:t>
            </a: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главное слово указывает на реальный предмет, в котором что-то содержится, родительный падеж можно заменить предложно-падежной формой с предлогом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тарелка супа – тарелка с супом; бокал вина – бокал с вином.</a:t>
            </a:r>
          </a:p>
          <a:p>
            <a:pPr algn="just"/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главное слово обозначает форму или систему организации объекта (объектов), такая замена невозможна</a:t>
            </a:r>
            <a:r>
              <a:rPr lang="ru-RU" sz="1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изгиб реки; набор фломастеров, буханка хлеба.</a:t>
            </a:r>
          </a:p>
          <a:p>
            <a:pPr algn="just"/>
            <a:endParaRPr lang="ru-RU" sz="1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существительных  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Ряд существительных со значением эмоционального состояния могут присоединять к себе зависимое слово, выраженное неодушевлённым существительным, без предлога или с предлогом. Предлог в этом случае определяется лексическим значением существительного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Он бурно переживал радость победы. Он чувствовал радость от успехов в учёбе.  (радость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чего?(от чего?);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Ему очень сложно свыкнуться с горечью поражений. Горечь от неожиданной утраты всё никак не проходила. (горечь чего?(от чего?);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Из-за неудобной обуви он весь день чувствовал боль. Боль от перелома давала о себе знать ещё очень долго. (боль чего?(от чего?);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Страх смерти свойственен всем живым существам. Страх перед экзаменом часто мешает сосредоточиться на подготовке к нему. (страх чего?(от чего?);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Посетители музея испытывали восхищение картинами голландских мастеров.  Восхищение перед красотой природы свойственно почти каждому человеку. (восхищение чем?(перед чем?)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Уважение прав и свобод другого человека отличает настоящую личность.  Мама воспитала во мне уважение к чужому труду.(уважение чего? (к чему?)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С существительными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причина, возможность, необходимость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конструкции с предлогами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для (в)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употребляются в предложениях со словами, выражающими существование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есть, нет, (не) было, (не) будет, существует, появится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другими. Сравните: 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Существует важная причина для отказа в вашей просьбе.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скором времени появится возможность для  осуществления вашей идеи.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Нет необходимости в создании комиссии для решения этой проблемы.    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04664"/>
            <a:ext cx="8496944" cy="594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Двойное управление</a:t>
            </a:r>
          </a:p>
          <a:p>
            <a:pPr algn="just"/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двойном управлении возможен любой порядок слов. В конце обычно стоит слово, которое содержит новую информацию: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дать дочери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куклу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дать куклу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дочери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дочери куклу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дать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куклу дать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дочери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Глагол + существительное в винительном падеже + существительное в дательном падеже: </a:t>
            </a:r>
          </a:p>
          <a:p>
            <a:pPr algn="just"/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Давать/дать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игрушку ребёнку; отдавать/отдать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конспект товарищу;  передавать/ передать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привет родным; дарить/подарить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цветы маме; оставлять/оставить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сообщение соседу; говорить/ сказать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комплимент девушке; сообщать/сообщить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информацию коллегам;  рассказать/рассказывать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последние происшествия знакомым; кричать/крикнуть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команду собаке; показывать/показать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презентацию однокурсникам; представлять/представить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свой проект начальству; рекомендовать/порекомендовать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сотрудника директору предприятия; посвящать/посвятить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стихотворение девушке; обещать/пообещать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  <a:r>
              <a:rPr lang="en-US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зарплаты сотрудникам.</a:t>
            </a:r>
          </a:p>
          <a:p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Глагол + существительное в родительном падеже + существительное в творительном падеже: </a:t>
            </a:r>
          </a:p>
          <a:p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Добиваться/добиться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чего? (чем?)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успеха серьёзным трудом; достигать/достичь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чего?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вершины славы годами работы.</a:t>
            </a:r>
          </a:p>
          <a:p>
            <a:pPr algn="just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0D3F1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4969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Двойное управление</a:t>
            </a:r>
          </a:p>
          <a:p>
            <a:pPr algn="just"/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Глагол + существительное в винительном падеже + существительное в творительном падеже:</a:t>
            </a:r>
          </a:p>
          <a:p>
            <a:pPr algn="just"/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Считать/посчитать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кого? (кем?)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маму лучшим другом,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лекцию бесполезной тратой времени; представлять/представить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кого? (кем?)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девушку невестой,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шалаш дворцом; называть/назвать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кого? (кем?)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приятеля чудаком,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каникулы праздником;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признавать/признать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кого? (кем?)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ребёнка вундеркиндом,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задачу невыполнимой миссией; делать/сделать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поделку своими руками,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кого? (кем?)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приятеля врагом; назначать/назначить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кого? (кем?)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соседа по парте дежурным; награждать/наградить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спортсмена кубком; заслужить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 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авторитет упорным трудом; открывать/открыть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 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соревнования торжественной речью; украшать/украсить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 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праздник своим присутствием;  удивлять/удивить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научного руководителя неожиданным выводом; соблазнять/соблазнить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подругу сладостями; кормить/накормить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птичек хлебными крошками; писать/написать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 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признание лепестками роз; рубить/нарубить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 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деревья топором; пилить/спилить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дерево бензопилой; поливать/полить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цветы водой; посыпать/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посыпать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что? ( 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салат сыром.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Глагол + существительное в дательном падеже + существительное в творительном падеже:</a:t>
            </a:r>
          </a:p>
          <a:p>
            <a:pPr algn="just"/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Надоедать/надоесть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кому? 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сотрудникам глупыми поручениями.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 прилагательных и причастий</a:t>
            </a:r>
          </a:p>
          <a:p>
            <a:pPr algn="just"/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Прилагательное + родительный падеж существительного:</a:t>
            </a:r>
          </a:p>
          <a:p>
            <a:pPr algn="just"/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Полный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(чего?)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глупых фантазий; достойный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(чего?)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победы в конкурсе.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Прилагательное + дательный падеж существительного:</a:t>
            </a:r>
          </a:p>
          <a:p>
            <a:pPr algn="just"/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Верный (чему?) традициям; знакомый (кому?) преданным фанатам; понятный (кому?) знатокам античности; приятный (кому?) родителям; симпатичный (кому?) коллегам по работе; полезный (кому?) спортсменам; ценный (кому?) родным и близким; нужный (кому?) соседям; противный (кому?) студентам; опасный (кому?) детям; вредный (кому?) малышам; обидный (кому?) друзьям; чуждый (чему?) обществу; доступный (кому?) пользователям интернета.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Прилагательное + творительный падеж существительного:</a:t>
            </a:r>
          </a:p>
          <a:p>
            <a:pPr algn="just"/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Довольный (чем?) своими оценками; гордый (чем?) победой в конкурсе; больной (чем?) простудой; богатый (чем?) талантами; бедный (чем?) полезными ископаемыми; известный (чем?) неуживчивым характером.</a:t>
            </a:r>
          </a:p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Прилагательные в краткой форме сохраняют варианты управления: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симпатичен коллегам по работе.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При выражении причины существительные сочетаются с полными и краткими причастиями в творительном падеже без предлогов. Исключение составляет причастие </a:t>
            </a:r>
            <a:r>
              <a:rPr lang="ru-RU" sz="1600" b="1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удивлён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которое сочетается как с творительным, так и с дательным падежом без предлога: удивлён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(чем?)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вашей реакцией – удивлён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(чему?)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вашей реакции.</a:t>
            </a:r>
          </a:p>
          <a:p>
            <a:pPr algn="just"/>
            <a:endParaRPr lang="ru-RU" sz="1600" b="1" i="1" dirty="0">
              <a:solidFill>
                <a:srgbClr val="0D3F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 прилагательных и причастий     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Конструкция 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знаком (знакома, знакомы)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кем? (с чем?) 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не употребляется, если в качестве субъекта выступает неодушевлённое существительное. В этом случае используется вариант с дательным падежом без предлога 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знакомо (кому?)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500" i="1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Этот метод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 мне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хорошо.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При уточнении значения признака зависимое слово может употребляться:</a:t>
            </a:r>
          </a:p>
          <a:p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а) с дательным падежом без предлога, если оно выражает объект отношения:</a:t>
            </a:r>
          </a:p>
          <a:p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Мой друг всегда оставался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верен своим принципам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б) в родительном падеже с предлогом 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, если сфера распространения прилагательного ограничена:</a:t>
            </a:r>
          </a:p>
          <a:p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 задача слишком сложная для первокурсников.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500" dirty="0" err="1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дательном падеже без предлога или в родительном падеже с предлогом для, если прилагательное имеет субъективное, ориентированное на определённого человека или группу людей, значение: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Маша и Медведь –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знакомые для детей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персонажи мультфильма.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Тренер использовал приём, хорошо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знакомый мне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прежней работе в команде.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В сочетании с прилагательным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нужный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в качестве субъекта – носителя признака употребляется дательный падеж существительного или местоимения без предлога:</a:t>
            </a:r>
          </a:p>
          <a:p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Анна долго искала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нужный ей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 в папке с бумагами.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Врач назначил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нужное больному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лекарство.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Если носитель признака имеет определительное значение, он может также употребляться в родительном падеже с предлогом 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проведения олимпиады необходима просторная аудитория (аудитория какая? для олимпиады).</a:t>
            </a:r>
          </a:p>
          <a:p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Для спортсмена необходим особый режим (</a:t>
            </a:r>
            <a:r>
              <a:rPr lang="ru-RU" sz="1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какой? для спортсмена).</a:t>
            </a:r>
          </a:p>
          <a:p>
            <a:r>
              <a:rPr lang="ru-RU" sz="15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1400" dirty="0">
              <a:solidFill>
                <a:srgbClr val="0D3F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Управление количественных числительных</a:t>
            </a:r>
          </a:p>
          <a:p>
            <a:r>
              <a:rPr lang="ru-RU" dirty="0" smtClean="0"/>
              <a:t>     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Существительные согласуются с числительными в числе и падеже: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 страница, пятью страницами, на семидесяти семи страницах.     </a:t>
            </a:r>
          </a:p>
          <a:p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 Числительные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два, три, четыре,… двадцать три, … сорок четыре, …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управляют существительными в родительном падеже единственного числа без предлога:</a:t>
            </a:r>
          </a:p>
          <a:p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столе лежат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яблока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Этой девушке всего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двадцать четыре года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Осталось решить еще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сорок три задания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 Числительные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пять, шесть, …, двадцать пять, …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- родительным падеже множественного числа без предлога: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На листке было написано всего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восемь слов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контрольной работе преподаватель заметил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двадцать семь ошибок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После числительных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два, три, четыре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в именительном и винительном падежах существительные имеют форму единственного числа:</a:t>
            </a:r>
          </a:p>
          <a:p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Вани есть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четыре сестры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В других падежах существительные после числительных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два, три, четыре 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имеют форму множественного числа:</a:t>
            </a:r>
          </a:p>
          <a:p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Четырём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сёстрам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нужно выйти на сцену за призами.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После числительных, стоящих в именительном и винительном падежах, согласованные определения мужского и среднего рода употребляются в родительном падеже множественного числа: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углу лежат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синих мяча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; женского рода – в именительном падеже множественного числа: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нашему двору лениво прохаживаются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две пушистые кошки</a:t>
            </a:r>
            <a:r>
              <a:rPr lang="ru-RU" sz="1600" dirty="0" smtClean="0">
                <a:solidFill>
                  <a:srgbClr val="0D3F1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9">
      <a:dk1>
        <a:srgbClr val="1B1C11"/>
      </a:dk1>
      <a:lt1>
        <a:srgbClr val="FFD965"/>
      </a:lt1>
      <a:dk2>
        <a:srgbClr val="002060"/>
      </a:dk2>
      <a:lt2>
        <a:srgbClr val="517E56"/>
      </a:lt2>
      <a:accent1>
        <a:srgbClr val="527D55"/>
      </a:accent1>
      <a:accent2>
        <a:srgbClr val="C6DAC8"/>
      </a:accent2>
      <a:accent3>
        <a:srgbClr val="66A7B8"/>
      </a:accent3>
      <a:accent4>
        <a:srgbClr val="EBE7D5"/>
      </a:accent4>
      <a:accent5>
        <a:srgbClr val="BB2727"/>
      </a:accent5>
      <a:accent6>
        <a:srgbClr val="E99797"/>
      </a:accent6>
      <a:hlink>
        <a:srgbClr val="BB2727"/>
      </a:hlink>
      <a:folHlink>
        <a:srgbClr val="7C1A1A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8C592FD-44B0-487A-B161-9A4BF093733C}"/>
</file>

<file path=customXml/itemProps2.xml><?xml version="1.0" encoding="utf-8"?>
<ds:datastoreItem xmlns:ds="http://schemas.openxmlformats.org/officeDocument/2006/customXml" ds:itemID="{18FE7300-C901-443C-9DD1-E3CB842499F0}"/>
</file>

<file path=customXml/itemProps3.xml><?xml version="1.0" encoding="utf-8"?>
<ds:datastoreItem xmlns:ds="http://schemas.openxmlformats.org/officeDocument/2006/customXml" ds:itemID="{6A21339D-7960-4BBE-A066-5D83B9606B5A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282</TotalTime>
  <Words>2080</Words>
  <Application>Microsoft Office PowerPoint</Application>
  <PresentationFormat>Экран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Подчинительная связь: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Подчинительная связь: управление без предлогов</dc:title>
  <dc:creator>Пользователь Windows</dc:creator>
  <cp:lastModifiedBy>Пользователь Windows</cp:lastModifiedBy>
  <cp:revision>36</cp:revision>
  <dcterms:created xsi:type="dcterms:W3CDTF">2015-03-01T16:26:29Z</dcterms:created>
  <dcterms:modified xsi:type="dcterms:W3CDTF">2015-04-10T18:45:34Z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