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8A7C7C6-3727-4C83-881E-57D5C03BDF9B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9C4D940-AD54-4BE6-829B-07A46AF351A4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A7C7C6-3727-4C83-881E-57D5C03BDF9B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4D940-AD54-4BE6-829B-07A46AF351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A7C7C6-3727-4C83-881E-57D5C03BDF9B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4D940-AD54-4BE6-829B-07A46AF351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A7C7C6-3727-4C83-881E-57D5C03BDF9B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4D940-AD54-4BE6-829B-07A46AF351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8A7C7C6-3727-4C83-881E-57D5C03BDF9B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9C4D940-AD54-4BE6-829B-07A46AF351A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A7C7C6-3727-4C83-881E-57D5C03BDF9B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9C4D940-AD54-4BE6-829B-07A46AF351A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A7C7C6-3727-4C83-881E-57D5C03BDF9B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9C4D940-AD54-4BE6-829B-07A46AF351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A7C7C6-3727-4C83-881E-57D5C03BDF9B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4D940-AD54-4BE6-829B-07A46AF351A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A7C7C6-3727-4C83-881E-57D5C03BDF9B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4D940-AD54-4BE6-829B-07A46AF351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8A7C7C6-3727-4C83-881E-57D5C03BDF9B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9C4D940-AD54-4BE6-829B-07A46AF351A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8A7C7C6-3727-4C83-881E-57D5C03BDF9B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9C4D940-AD54-4BE6-829B-07A46AF351A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8A7C7C6-3727-4C83-881E-57D5C03BDF9B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9C4D940-AD54-4BE6-829B-07A46AF351A4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Выражение условия в сложном предложении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Общие сведения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548680"/>
            <a:ext cx="7848872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Вводные предложения </a:t>
            </a:r>
            <a:r>
              <a:rPr lang="ru-RU" sz="1500" dirty="0" smtClean="0"/>
              <a:t>с союзом </a:t>
            </a:r>
            <a:r>
              <a:rPr lang="ru-RU" sz="15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если</a:t>
            </a:r>
            <a:r>
              <a:rPr lang="ru-RU" sz="1500" dirty="0" smtClean="0"/>
              <a:t>:</a:t>
            </a:r>
          </a:p>
          <a:p>
            <a:r>
              <a:rPr lang="ru-RU" sz="1500" i="1" dirty="0" smtClean="0"/>
              <a:t>Если можно так выразиться, если я вас/тебя правильно понял, если мне не изменяет память, если говорить серьёзно, если смотреть правде в глаза, если честно, если говорить прямо, если откровенно, если хотите знать, если быть объективным </a:t>
            </a:r>
            <a:r>
              <a:rPr lang="ru-RU" sz="1500" dirty="0" smtClean="0"/>
              <a:t>– не имеют условного значения. Они уточняют или ограничивают то, о чём говорится в главном предложении, а также выражают модальную или эмоциональную оценку. Вводные предложения могут относиться и ко всему предложению, и к одному слову. По семантическому признаку эти предложения делятся на следующие группы:</a:t>
            </a:r>
          </a:p>
          <a:p>
            <a:r>
              <a:rPr lang="ru-RU" sz="1500" dirty="0" smtClean="0"/>
              <a:t>     а) значение вежливого обращения к собеседнику: </a:t>
            </a:r>
            <a:r>
              <a:rPr lang="ru-RU" sz="1500" i="1" dirty="0" smtClean="0"/>
              <a:t>если вам угодно, если желаете, если вам приятно, если вам интересно, если вы настаиваете </a:t>
            </a:r>
            <a:r>
              <a:rPr lang="ru-RU" sz="1500" dirty="0" smtClean="0"/>
              <a:t>и др.:</a:t>
            </a:r>
          </a:p>
          <a:p>
            <a:r>
              <a:rPr lang="ru-RU" sz="15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Если тебе интересно, я могу рассказать, как всё было.</a:t>
            </a:r>
          </a:p>
          <a:p>
            <a:r>
              <a:rPr lang="ru-RU" sz="1500" dirty="0" smtClean="0"/>
              <a:t>     б) в диалогической речи – значение привлечения внимания: е</a:t>
            </a:r>
            <a:r>
              <a:rPr lang="ru-RU" sz="1500" i="1" dirty="0" smtClean="0"/>
              <a:t>сли хочешь/хотите, если</a:t>
            </a:r>
            <a:r>
              <a:rPr lang="ru-RU" sz="1500" i="1" dirty="0" smtClean="0"/>
              <a:t> хочешь/хотите знать, если хочешь/хотите знать моё мнение и др.:</a:t>
            </a:r>
            <a:endParaRPr lang="ru-RU" sz="1500" i="1" dirty="0" smtClean="0"/>
          </a:p>
          <a:p>
            <a:r>
              <a:rPr lang="ru-RU" sz="15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Вере, если хочешь знать, абсолютно не нужен был этот разговор с нами.</a:t>
            </a:r>
          </a:p>
          <a:p>
            <a:r>
              <a:rPr lang="ru-RU" sz="1500" dirty="0"/>
              <a:t> </a:t>
            </a:r>
            <a:r>
              <a:rPr lang="ru-RU" sz="1500" dirty="0" smtClean="0"/>
              <a:t>     в) значение оговорки, неуверенности, поправки: </a:t>
            </a:r>
            <a:r>
              <a:rPr lang="ru-RU" sz="1500" i="1" dirty="0" smtClean="0"/>
              <a:t>если не ошибаюсь, если память мне не изменяет, если я правильно понял вас/тебя, если можно так выразиться и др.:</a:t>
            </a:r>
          </a:p>
          <a:p>
            <a:r>
              <a:rPr lang="ru-RU" sz="15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А у Паниных, если память мне не изменяет, дача в Царском Селе, так ведь?</a:t>
            </a:r>
          </a:p>
          <a:p>
            <a:r>
              <a:rPr lang="ru-RU" sz="1500" dirty="0" smtClean="0"/>
              <a:t>Вводные предложения могут иметь в своём составе </a:t>
            </a:r>
            <a:r>
              <a:rPr lang="ru-RU" sz="15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модальные слова</a:t>
            </a:r>
            <a:r>
              <a:rPr lang="ru-RU" sz="1500" dirty="0" smtClean="0"/>
              <a:t>:</a:t>
            </a:r>
          </a:p>
          <a:p>
            <a:r>
              <a:rPr lang="ru-RU" sz="1500" i="1" dirty="0"/>
              <a:t>е</a:t>
            </a:r>
            <a:r>
              <a:rPr lang="ru-RU" sz="1500" i="1" dirty="0" smtClean="0"/>
              <a:t>сли можно, если угодно, если нужно, если так принято</a:t>
            </a:r>
            <a:r>
              <a:rPr lang="ru-RU" sz="1500" dirty="0" smtClean="0"/>
              <a:t>, а также конструкции с </a:t>
            </a:r>
            <a:r>
              <a:rPr lang="ru-RU" sz="15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инфинитивом</a:t>
            </a:r>
            <a:r>
              <a:rPr lang="ru-RU" sz="1500" dirty="0" smtClean="0"/>
              <a:t>:</a:t>
            </a:r>
          </a:p>
          <a:p>
            <a:r>
              <a:rPr lang="ru-RU" sz="1500" i="1" dirty="0"/>
              <a:t>е</a:t>
            </a:r>
            <a:r>
              <a:rPr lang="ru-RU" sz="1500" i="1" dirty="0" smtClean="0"/>
              <a:t>сли правду сказать, если вдуматься, если принять во внимание, если не обращать внимания, если иметь в виду, если судить по, если разобраться, если оставить в стороне, если не считать и др.:</a:t>
            </a:r>
          </a:p>
          <a:p>
            <a:r>
              <a:rPr lang="ru-RU" sz="15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А я, если можно, не поеду с вами.</a:t>
            </a:r>
          </a:p>
          <a:p>
            <a:r>
              <a:rPr lang="ru-RU" sz="15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Если судить по вашему выражению лица, у вас всё в порядке, всё получилось так, как вы хотели.</a:t>
            </a:r>
          </a:p>
          <a:p>
            <a:endParaRPr lang="ru-RU" sz="15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548680"/>
            <a:ext cx="82809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Условными предложениями </a:t>
            </a:r>
            <a:r>
              <a:rPr lang="ru-RU" dirty="0" smtClean="0"/>
              <a:t>называются такие предложения, придаточная часть которых называет условие, при котором делается возможным или необходимым то, о чём говорится в главной части. Условные отношения представляют собой взаимообусловленность двух ситуаций.</a:t>
            </a:r>
          </a:p>
          <a:p>
            <a:r>
              <a:rPr lang="ru-RU" dirty="0" smtClean="0"/>
              <a:t>         Для выражения условных отношений в сложных предложениях наиболее употребительным и стилистически нейтральным союзом является союз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если</a:t>
            </a:r>
            <a:r>
              <a:rPr lang="ru-RU" dirty="0" smtClean="0"/>
              <a:t>:</a:t>
            </a:r>
          </a:p>
          <a:p>
            <a:r>
              <a:rPr lang="ru-RU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Если жизнь тебя обманет,</a:t>
            </a:r>
          </a:p>
          <a:p>
            <a:r>
              <a:rPr lang="ru-RU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Не печалься, не сердись… (Пушкин)</a:t>
            </a:r>
          </a:p>
          <a:p>
            <a:r>
              <a:rPr lang="ru-RU" dirty="0"/>
              <a:t> </a:t>
            </a:r>
            <a:r>
              <a:rPr lang="ru-RU" dirty="0" smtClean="0"/>
              <a:t>        По характеру модально-временного плана придаточной части условные предложения делятся на:</a:t>
            </a:r>
          </a:p>
          <a:p>
            <a:r>
              <a:rPr lang="ru-RU" dirty="0"/>
              <a:t>а</a:t>
            </a:r>
            <a:r>
              <a:rPr lang="ru-RU" dirty="0" smtClean="0"/>
              <a:t>) предложения реального условия;</a:t>
            </a:r>
          </a:p>
          <a:p>
            <a:r>
              <a:rPr lang="ru-RU" dirty="0"/>
              <a:t>б</a:t>
            </a:r>
            <a:r>
              <a:rPr lang="ru-RU" dirty="0" smtClean="0"/>
              <a:t>) предложения потенциального условия;</a:t>
            </a:r>
          </a:p>
          <a:p>
            <a:r>
              <a:rPr lang="ru-RU" dirty="0"/>
              <a:t>в</a:t>
            </a:r>
            <a:r>
              <a:rPr lang="ru-RU" dirty="0" smtClean="0"/>
              <a:t>) предложения ирреального (нереального) условия.</a:t>
            </a:r>
          </a:p>
          <a:p>
            <a:r>
              <a:rPr lang="ru-RU" dirty="0" smtClean="0"/>
              <a:t>         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692696"/>
            <a:ext cx="748883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1. В предложениях 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реального условия </a:t>
            </a:r>
            <a:r>
              <a:rPr lang="ru-RU" dirty="0" smtClean="0"/>
              <a:t>придаточная часть сообщает об условии, которое реально существовало, существует или обязательно должно осуществиться в будущем. Эти предложения делятся на две группы:</a:t>
            </a:r>
          </a:p>
          <a:p>
            <a:r>
              <a:rPr lang="ru-RU" dirty="0"/>
              <a:t>а</a:t>
            </a:r>
            <a:r>
              <a:rPr lang="ru-RU" dirty="0" smtClean="0"/>
              <a:t>) предложения повторяющегося условия;</a:t>
            </a:r>
          </a:p>
          <a:p>
            <a:r>
              <a:rPr lang="ru-RU" dirty="0"/>
              <a:t>б</a:t>
            </a:r>
            <a:r>
              <a:rPr lang="ru-RU" dirty="0" smtClean="0"/>
              <a:t>) предложения единичного реального условия.</a:t>
            </a:r>
          </a:p>
          <a:p>
            <a:r>
              <a:rPr lang="ru-RU" dirty="0" smtClean="0"/>
              <a:t>        2. В предложениях 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повторяющегося реального условия </a:t>
            </a:r>
            <a:r>
              <a:rPr lang="ru-RU" dirty="0" smtClean="0"/>
              <a:t>условие и вывод даны как действия повторяющиеся, поэтому наиболее частотными являются в обеих частях таких предложений глаголы-сказуемые НСВ в одном и том же времени:</a:t>
            </a:r>
          </a:p>
          <a:p>
            <a:r>
              <a:rPr lang="ru-RU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Если родители куда-то уезжают (уезжали, будут уезжать), дети остаются (оставались, будут оставаться) с бабушкой и дедушкой.</a:t>
            </a:r>
          </a:p>
          <a:p>
            <a:r>
              <a:rPr lang="ru-RU" dirty="0"/>
              <a:t> </a:t>
            </a:r>
            <a:r>
              <a:rPr lang="ru-RU" dirty="0" smtClean="0"/>
              <a:t>       В предложениях повторяющегося реального условия может использоваться союз 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когда</a:t>
            </a:r>
            <a:r>
              <a:rPr lang="ru-RU" dirty="0" smtClean="0"/>
              <a:t>, который имеет условно-временное значение, а значение условия выявляется из смысловых отношений между частями данного предложения:</a:t>
            </a:r>
          </a:p>
          <a:p>
            <a:r>
              <a:rPr lang="ru-RU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Я позвоню тебе только тогда, когда я всё сделаю </a:t>
            </a:r>
            <a:r>
              <a:rPr lang="ru-RU" dirty="0" smtClean="0"/>
              <a:t>(придаточное времени).</a:t>
            </a:r>
          </a:p>
          <a:p>
            <a:r>
              <a:rPr lang="ru-RU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Когда мальчику что-то непонятно, он идёт к отцу </a:t>
            </a:r>
            <a:r>
              <a:rPr lang="ru-RU" dirty="0" smtClean="0"/>
              <a:t>(условное повторяющееся). = </a:t>
            </a:r>
            <a:r>
              <a:rPr lang="ru-RU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Если мальчику что-то непонятно, он идёт к отцу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620688"/>
            <a:ext cx="7776864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</a:t>
            </a:r>
            <a:r>
              <a:rPr lang="ru-RU" sz="1600" dirty="0" smtClean="0"/>
              <a:t>3. Предложения повторяющегося реального условия могут выражать 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обобщённое</a:t>
            </a:r>
            <a:r>
              <a:rPr lang="ru-RU" sz="1600" dirty="0" smtClean="0"/>
              <a:t> условие. Такие предложения имеют вневременное значение. Действие придаточного предложения в таких предложениях бывает выражено </a:t>
            </a:r>
            <a:r>
              <a:rPr lang="ru-RU" sz="1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инфинитивом</a:t>
            </a:r>
            <a:r>
              <a:rPr lang="ru-RU" sz="1600" dirty="0" smtClean="0"/>
              <a:t>, который обычно употребляется тогда, когда действие придаточного предложения относится к обобщённому субъекту:</a:t>
            </a:r>
          </a:p>
          <a:p>
            <a:r>
              <a:rPr lang="ru-RU" sz="16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Если всмотреться в картину, увидишь на заднем плане крохотную детскую фигурку.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        Иногда действие, выраженное инфинитивом, относится и к конкретному субъекту:</a:t>
            </a:r>
          </a:p>
          <a:p>
            <a:r>
              <a:rPr lang="ru-RU" sz="16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Она решала, хватит ли ей времени на учёбу, если спать четыре часа в сутки.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        Инфинитив в придаточной части употребляется и при одном, и при разных субъектах:</a:t>
            </a:r>
          </a:p>
          <a:p>
            <a:r>
              <a:rPr lang="ru-RU" sz="16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Желание изучать иностранные языки может у вас исчезнуть, если не начать делать это как только это желание появляется.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       Довольно часто предложения обобщённого условия выражают общие суждения, а также являются пословицами, поговорками. В придаточных предложениях данного типа частотны формы </a:t>
            </a:r>
            <a:r>
              <a:rPr lang="ru-RU" sz="1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инфинитива</a:t>
            </a:r>
            <a:r>
              <a:rPr lang="ru-RU" sz="1600" dirty="0" smtClean="0"/>
              <a:t> глагола, а также формы </a:t>
            </a:r>
            <a:r>
              <a:rPr lang="ru-RU" sz="1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второго лица единственного числа</a:t>
            </a:r>
            <a:r>
              <a:rPr lang="ru-RU" sz="1600" dirty="0" smtClean="0"/>
              <a:t>:</a:t>
            </a:r>
          </a:p>
          <a:p>
            <a:r>
              <a:rPr lang="ru-RU" sz="16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Трудно хорошо сделать какое-то дело, если не знать/не знаешь, чего хочешь достичь.</a:t>
            </a:r>
          </a:p>
          <a:p>
            <a:r>
              <a:rPr lang="ru-RU" sz="16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Малого пожалеешь – больше потеряешь.</a:t>
            </a:r>
          </a:p>
          <a:p>
            <a:r>
              <a:rPr lang="ru-RU" sz="1600" dirty="0" smtClean="0"/>
              <a:t>Условные предложения с обобщённым значением используются при формулировании научных законов:</a:t>
            </a:r>
          </a:p>
          <a:p>
            <a:r>
              <a:rPr lang="ru-RU" sz="16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Если увеличивается скорость, увеличивается трение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76672"/>
            <a:ext cx="79928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 В предложениях 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единичного реального условия </a:t>
            </a:r>
            <a:r>
              <a:rPr lang="ru-RU" dirty="0" smtClean="0"/>
              <a:t>единичное действие-условие уже реализовалось или находится в процессе реализации и является причиной того, о чём говорится в главной части, так как эти предложения близки по семантике к причинным.</a:t>
            </a:r>
          </a:p>
          <a:p>
            <a:r>
              <a:rPr lang="ru-RU" dirty="0"/>
              <a:t> </a:t>
            </a:r>
            <a:r>
              <a:rPr lang="ru-RU" dirty="0" smtClean="0"/>
              <a:t>       В придаточной части таких предложений, как правило, используется глагол 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СВ прошедшего времени</a:t>
            </a:r>
            <a:r>
              <a:rPr lang="ru-RU" dirty="0" smtClean="0"/>
              <a:t>. В главной части таких предложений употребляются слова 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надо, нужно, необходимо</a:t>
            </a:r>
            <a:r>
              <a:rPr lang="ru-RU" dirty="0" smtClean="0"/>
              <a:t>, а также 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императив</a:t>
            </a:r>
            <a:r>
              <a:rPr lang="ru-RU" dirty="0" smtClean="0"/>
              <a:t>:</a:t>
            </a:r>
          </a:p>
          <a:p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Если ты всё сделал, давай обедать.</a:t>
            </a:r>
          </a:p>
          <a:p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Если вы уже написали тест, можете сдавать его/сдавайте его.</a:t>
            </a:r>
          </a:p>
          <a:p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Если мы действительно решили завтра ехать на озеро, то нам надо договориться, что мы должны взять с собой.</a:t>
            </a:r>
          </a:p>
          <a:p>
            <a:r>
              <a:rPr lang="ru-RU" dirty="0"/>
              <a:t> </a:t>
            </a:r>
            <a:r>
              <a:rPr lang="ru-RU" dirty="0" smtClean="0"/>
              <a:t>        В данных предложениях частотен союз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раз</a:t>
            </a:r>
            <a:r>
              <a:rPr lang="ru-RU" dirty="0" smtClean="0"/>
              <a:t>, потому что он имеет условно-причинное значение. Кроме того, в таких предложениях могут использоваться просторечные союзы 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коли, ежели</a:t>
            </a:r>
            <a:r>
              <a:rPr lang="ru-RU" dirty="0" smtClean="0"/>
              <a:t>, а также усилительная частица 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уж</a:t>
            </a:r>
            <a:r>
              <a:rPr lang="ru-RU" dirty="0" smtClean="0"/>
              <a:t>:</a:t>
            </a:r>
          </a:p>
          <a:p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Раз уж он пообещал, то выполнит всё наилучшим образом.</a:t>
            </a:r>
          </a:p>
          <a:p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Коли ты решил это делать, так делай.</a:t>
            </a:r>
            <a:endParaRPr lang="ru-RU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548680"/>
            <a:ext cx="763284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</a:t>
            </a:r>
            <a:r>
              <a:rPr lang="ru-RU" sz="2000" dirty="0" smtClean="0"/>
              <a:t>5. В предложениях </a:t>
            </a:r>
            <a:r>
              <a:rPr lang="ru-RU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потенциального условия </a:t>
            </a:r>
            <a:r>
              <a:rPr lang="ru-RU" sz="2000" dirty="0" smtClean="0"/>
              <a:t>придаточная часть сообщает об условии, которое может или могло осуществиться. Как правило, в этих предложениях действие отнесено к </a:t>
            </a:r>
            <a:r>
              <a:rPr lang="ru-RU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будущему времени</a:t>
            </a:r>
            <a:r>
              <a:rPr lang="ru-RU" sz="2000" dirty="0" smtClean="0"/>
              <a:t>:</a:t>
            </a:r>
          </a:p>
          <a:p>
            <a:r>
              <a:rPr lang="ru-RU" sz="20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Если ты пойдёшь к Петровым, то и я пойду.</a:t>
            </a:r>
          </a:p>
          <a:p>
            <a:r>
              <a:rPr lang="ru-RU" sz="20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Если ты будешь обедать, я тоже поем что-нибудь.</a:t>
            </a:r>
          </a:p>
          <a:p>
            <a:r>
              <a:rPr lang="ru-RU" sz="20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Если ты хочешь, можно поехать (давай поедем) </a:t>
            </a:r>
            <a:r>
              <a:rPr lang="ru-RU" sz="20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поедем</a:t>
            </a:r>
            <a:r>
              <a:rPr lang="ru-RU" sz="20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в Зеленогорск.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  Предложения этого  типа могут содержать просьбу:</a:t>
            </a:r>
          </a:p>
          <a:p>
            <a:r>
              <a:rPr lang="ru-RU" sz="20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Если ты мне поможешь, я буду очень благодарен.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 Значение потенциального условия может быть передано: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а) формой </a:t>
            </a:r>
            <a:r>
              <a:rPr lang="ru-RU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сослагательного наклонения </a:t>
            </a:r>
            <a:r>
              <a:rPr lang="ru-RU" sz="2000" dirty="0" smtClean="0"/>
              <a:t>– для выражения вежливой просьбы, сильного желания при этом действие отнесено к будущему:</a:t>
            </a:r>
          </a:p>
          <a:p>
            <a:r>
              <a:rPr lang="ru-RU" sz="20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Если бы ты мне помогла, я была бы тебе очень благодарна.</a:t>
            </a:r>
          </a:p>
          <a:p>
            <a:r>
              <a:rPr lang="ru-RU" sz="20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Если бы вы приехали к нам, мы были бы так рады этому!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б) инфинитивом:</a:t>
            </a:r>
          </a:p>
          <a:p>
            <a:r>
              <a:rPr lang="ru-RU" sz="20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Если узнать их новый адрес, можно сообщить им о приезде Максима.</a:t>
            </a:r>
            <a:endParaRPr lang="ru-RU" sz="2000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548680"/>
            <a:ext cx="7848872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</a:t>
            </a:r>
            <a:r>
              <a:rPr lang="ru-RU" sz="2000" dirty="0" smtClean="0"/>
              <a:t>6. В предложениях </a:t>
            </a:r>
            <a: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ирреального (нереального) условия </a:t>
            </a:r>
            <a:r>
              <a:rPr lang="ru-RU" sz="2000" dirty="0" smtClean="0"/>
              <a:t>придаточная часть сообщает об условии, которое не может осуществиться. Обязательным компонентом таких предложений является частица </a:t>
            </a:r>
            <a:r>
              <a:rPr lang="ru-RU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бы</a:t>
            </a:r>
            <a:r>
              <a:rPr lang="ru-RU" sz="2000" dirty="0" smtClean="0"/>
              <a:t>. Иногда в этих предложениях используется устаревший просторечный союз </a:t>
            </a:r>
            <a:r>
              <a:rPr lang="ru-RU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кабы</a:t>
            </a:r>
            <a:r>
              <a:rPr lang="ru-RU" sz="2000" dirty="0" smtClean="0"/>
              <a:t>:</a:t>
            </a:r>
          </a:p>
          <a:p>
            <a:r>
              <a:rPr lang="ru-RU" sz="20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Если бы он только мог вернуть те годы, он никогда бы не оставил родителей одних.</a:t>
            </a:r>
          </a:p>
          <a:p>
            <a:r>
              <a:rPr lang="ru-RU" sz="20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Кабы знал, где упасть, соломки бы подстелил (Пословица).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В придаточной части предложений ирреального условия может использоваться отрицательная частица </a:t>
            </a:r>
            <a:r>
              <a:rPr lang="ru-RU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не</a:t>
            </a:r>
            <a:r>
              <a:rPr lang="ru-RU" sz="2000" dirty="0" smtClean="0"/>
              <a:t>. Такие предложения выражают не только условные, но и причинно-следственные отношения. Реально существующая ситуация описывается в таких предложениях так, будто её не существует:</a:t>
            </a:r>
          </a:p>
          <a:p>
            <a:r>
              <a:rPr lang="ru-RU" sz="20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Если бы мы не взяли такси, мы бы опоздали на поезд. – Мы могли опоздать на поезд, но мы не опоздали, потому что мы взяли такси. При каком условии мы могли опоздать (но не опоздали!) на поезд?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548680"/>
            <a:ext cx="74888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</a:t>
            </a:r>
            <a:r>
              <a:rPr lang="ru-RU" sz="2000" dirty="0" smtClean="0"/>
              <a:t>К предложениям </a:t>
            </a:r>
            <a:r>
              <a:rPr lang="ru-RU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ирреального условия </a:t>
            </a:r>
            <a:r>
              <a:rPr lang="ru-RU" sz="2000" dirty="0" smtClean="0"/>
              <a:t>относятся также предложения с конструкцией </a:t>
            </a:r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если бы не + существительное </a:t>
            </a:r>
            <a:r>
              <a:rPr lang="ru-RU" sz="2000" dirty="0" smtClean="0"/>
              <a:t>в именительном падеже. Это существительное называет лицо или явление, которое не даёт или не дало возможности реализоваться тому, о чём говориться в главной части предложения:</a:t>
            </a:r>
          </a:p>
          <a:p>
            <a:r>
              <a:rPr lang="ru-RU" sz="20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Если бы не старший брат, Антон никогда бы не получил высшего образования. (Без помощи старшего брата Антон не имел возможности получить высшее образование. Но старший брат помог Антону, и теперь Антон имеет высшее образование. = Антон имеет высшее образование благодаря старшему брату.)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Такие предложения с ирреальной придаточной условной частью построены как односоставное номинативное предложение и трансформируются в двусоставное сложное предложение при помощи глагола быть:</a:t>
            </a:r>
          </a:p>
          <a:p>
            <a:r>
              <a:rPr lang="ru-RU" sz="20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Если бы не мороз, мы бы поехали кататься на лыжах. = Если бы не было мороза, мы бы поехали кататься на лыжах.</a:t>
            </a:r>
            <a:endParaRPr lang="ru-RU" sz="2000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20688"/>
            <a:ext cx="820891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7. Условные предложения с 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императивной придаточной частью </a:t>
            </a:r>
            <a:r>
              <a:rPr lang="ru-RU" dirty="0" smtClean="0"/>
              <a:t>используют глагольную форму единственного числа в повелительном наклонении, которая сочетается с подлежащим в именительном падеже, стоящим всегда после императива:</a:t>
            </a:r>
          </a:p>
          <a:p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Знай они о твоём приезде, они были бы уже здесь.</a:t>
            </a:r>
          </a:p>
          <a:p>
            <a:r>
              <a:rPr lang="ru-RU" dirty="0"/>
              <a:t> </a:t>
            </a:r>
            <a:r>
              <a:rPr lang="ru-RU" dirty="0" smtClean="0"/>
              <a:t>       Такие предложения могут выражать:</a:t>
            </a:r>
          </a:p>
          <a:p>
            <a:r>
              <a:rPr lang="ru-RU" dirty="0"/>
              <a:t> </a:t>
            </a:r>
            <a:r>
              <a:rPr lang="ru-RU" dirty="0" smtClean="0"/>
              <a:t>    а) потенциальное условие:</a:t>
            </a:r>
          </a:p>
          <a:p>
            <a:r>
              <a:rPr lang="ru-RU" dirty="0" smtClean="0"/>
              <a:t>     </a:t>
            </a:r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Попроси ты нас, и мы поможем тебе во всём. = Если ты нас попросишь, мы во всём тебе поможем.</a:t>
            </a:r>
          </a:p>
          <a:p>
            <a:r>
              <a:rPr lang="ru-RU" dirty="0"/>
              <a:t> </a:t>
            </a:r>
            <a:r>
              <a:rPr lang="ru-RU" dirty="0" smtClean="0"/>
              <a:t>      б) ирреальное условие (с позитивным императивом):</a:t>
            </a:r>
          </a:p>
          <a:p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Подумай он, чем всё может кончиться, он никогда бы не сделал этого. = Если бы он подумал, чем всё может кончиться, он никогда бы не сделал этого.</a:t>
            </a:r>
          </a:p>
          <a:p>
            <a:r>
              <a:rPr lang="ru-RU" dirty="0"/>
              <a:t> </a:t>
            </a:r>
            <a:r>
              <a:rPr lang="ru-RU" dirty="0" smtClean="0"/>
              <a:t>       в) ирреальное условие (с отрицательным императивом, когда о ситуации, которой нет, мы говорим так, будто она есть):</a:t>
            </a:r>
          </a:p>
          <a:p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</a:t>
            </a:r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Не скажи она нам вовремя о приезде Николая, мы бы не встретили его. = Если бы она не сказала вовремя о приезде Николая, мы бы не встретили его. = Она сказала нам о приезде Николая вовремя, поэтому мы встретили его.</a:t>
            </a:r>
            <a:endParaRPr lang="ru-RU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D647043-6065-4D84-8FDD-E8767B8FA268}"/>
</file>

<file path=customXml/itemProps2.xml><?xml version="1.0" encoding="utf-8"?>
<ds:datastoreItem xmlns:ds="http://schemas.openxmlformats.org/officeDocument/2006/customXml" ds:itemID="{B563B2F3-5D55-41A3-82EF-ACD92234F2A9}"/>
</file>

<file path=customXml/itemProps3.xml><?xml version="1.0" encoding="utf-8"?>
<ds:datastoreItem xmlns:ds="http://schemas.openxmlformats.org/officeDocument/2006/customXml" ds:itemID="{32DFAD21-2A1F-40F0-BC43-9ACF54AB5854}"/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103</TotalTime>
  <Words>1622</Words>
  <Application>Microsoft Office PowerPoint</Application>
  <PresentationFormat>Экран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Литейная</vt:lpstr>
      <vt:lpstr>Выражение условия в сложном предложении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Выражение условия в сложном предложении</dc:title>
  <dc:creator>Пользователь Windows</dc:creator>
  <cp:lastModifiedBy>Пользователь Windows</cp:lastModifiedBy>
  <cp:revision>11</cp:revision>
  <dcterms:created xsi:type="dcterms:W3CDTF">2014-04-07T19:01:23Z</dcterms:created>
  <dcterms:modified xsi:type="dcterms:W3CDTF">2014-04-07T20:44:33Z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