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2268FB2-8004-41CC-81A0-C52954E95BD8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54FAF29-4433-493D-9364-38AE155132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8FB2-8004-41CC-81A0-C52954E95BD8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AF29-4433-493D-9364-38AE155132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8FB2-8004-41CC-81A0-C52954E95BD8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AF29-4433-493D-9364-38AE155132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8FB2-8004-41CC-81A0-C52954E95BD8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AF29-4433-493D-9364-38AE155132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8FB2-8004-41CC-81A0-C52954E95BD8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AF29-4433-493D-9364-38AE155132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8FB2-8004-41CC-81A0-C52954E95BD8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AF29-4433-493D-9364-38AE155132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268FB2-8004-41CC-81A0-C52954E95BD8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4FAF29-4433-493D-9364-38AE155132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2268FB2-8004-41CC-81A0-C52954E95BD8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54FAF29-4433-493D-9364-38AE155132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8FB2-8004-41CC-81A0-C52954E95BD8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AF29-4433-493D-9364-38AE155132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8FB2-8004-41CC-81A0-C52954E95BD8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AF29-4433-493D-9364-38AE155132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8FB2-8004-41CC-81A0-C52954E95BD8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AF29-4433-493D-9364-38AE155132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2268FB2-8004-41CC-81A0-C52954E95BD8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54FAF29-4433-493D-9364-38AE155132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Выражение сравнения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Выражение сравнения в простом предложении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73832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Выражение реального сравнения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45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3243808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выражения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Комментарии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воскресенье</a:t>
                      </a:r>
                      <a:r>
                        <a:rPr lang="ru-RU" sz="1400" i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как обычно,  они поехали за город.</a:t>
                      </a:r>
                    </a:p>
                    <a:p>
                      <a:endParaRPr lang="ru-RU" sz="1400" i="1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i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Жизнь её проходила не как у всех.</a:t>
                      </a:r>
                      <a:endParaRPr lang="ru-RU" sz="1400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Указывает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на: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а) реальное сравнение в общем виде; на сходство (несходство), подобие (не подобие) предметов, лиц, явлений;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СРАВНИТЕЛЬНАЯ СТЕПЕНЬ ПРИЛАГАТЕЛЬНЫХ И НАРЕЧИЙ + (ЧЕМ)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Брат был младше сестры.</a:t>
                      </a:r>
                    </a:p>
                    <a:p>
                      <a:r>
                        <a:rPr lang="ru-RU" sz="1400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Чехов ему нравился больше, чем Толстой.</a:t>
                      </a:r>
                    </a:p>
                    <a:p>
                      <a:r>
                        <a:rPr lang="ru-RU" sz="1400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Французское искусство</a:t>
                      </a:r>
                      <a:r>
                        <a:rPr lang="ru-RU" sz="1400" i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они знают лучше, чем английское.</a:t>
                      </a:r>
                      <a:endParaRPr lang="ru-RU" sz="1400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б) наличие признака или качества в большей или меньшей степени;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КАК 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Джон, как и Ричард, приехал из Англии.</a:t>
                      </a:r>
                    </a:p>
                    <a:p>
                      <a:r>
                        <a:rPr lang="ru-RU" sz="1400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 и отец, сын</a:t>
                      </a:r>
                      <a:r>
                        <a:rPr lang="ru-RU" sz="1400" i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стал строителем.</a:t>
                      </a:r>
                      <a:endParaRPr lang="ru-RU" sz="1400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в) подобие предметов и лиц по одному и тому же признаку;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ТАКЖЕ КАК 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Андрей, так же как и остальные студенты, ездил на экскурсию в </a:t>
                      </a:r>
                      <a:r>
                        <a:rPr lang="ru-RU" sz="1400" i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Дудутки</a:t>
                      </a:r>
                      <a:r>
                        <a:rPr lang="ru-RU" sz="1400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КАК… ТАК 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 в будни,</a:t>
                      </a:r>
                      <a:r>
                        <a:rPr lang="ru-RU" sz="1400" i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так и в праздники он вставал в 6 часов утра.</a:t>
                      </a:r>
                      <a:endParaRPr lang="ru-RU" sz="1400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г) полное сходство явлений и лиц.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01824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Выражение предполагаемого сравнения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05038"/>
          <a:ext cx="822960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выражения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Комментарии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БУДТО (БЫ)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КАК БУДТО (БЫ)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КАК (БЫ)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Птицы летали низко, будто (бы) перед дождём.</a:t>
                      </a:r>
                    </a:p>
                    <a:p>
                      <a:endParaRPr lang="ru-RU" sz="2000" i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Она двигалась медленно, как будто во сне.</a:t>
                      </a:r>
                    </a:p>
                    <a:p>
                      <a:endParaRPr lang="ru-RU" sz="2000" i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Он заговорил медленно, как бы нехотя.</a:t>
                      </a:r>
                      <a:endParaRPr lang="ru-RU" sz="2000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Указывают на приблизительное сравнение.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836712"/>
            <a:ext cx="8136904" cy="480131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В предложениях, выражающих сравнительные отношения, устанавливается подобие, тождество или сходство двух ситуаций. Сравнение может быть реальным (достоверным) или предполагаемым (недостоверным).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В предложениях с реальным сравнением ситуация придаточной части представляется как достоверный факт объективной действительности или как общеизвестное явление: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Груши были сладкие, как мёд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В предложениях с предполагаемым, нереальным сравнением придаточная часть называет явление, которое не существует в действительности. Это субъективное мнение говорящего, его личная интерпретация: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Он говорил громко и торжественно, будто генерал на параде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Сравнение может быть выражено лексически. Наиболее часто употребляются выражения: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похож (-а, -е, -и) на + В.п.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указывает на сходство предметов и лиц:</a:t>
            </a:r>
          </a:p>
          <a:p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Девочка была похожа на свою старшую сестру.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напоминает + В.п.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указывает на отдалённое сходство: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Своей формой здание напоминало Колизей.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Другие сравнительные конструкции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выражения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Комментарии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СЛОВНО (БЫ)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температуры тело горело,</a:t>
                      </a:r>
                      <a:r>
                        <a:rPr lang="ru-RU" sz="1800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словно в огне.</a:t>
                      </a:r>
                    </a:p>
                    <a:p>
                      <a:r>
                        <a:rPr lang="ru-RU" sz="1800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Она говорила тихо, словно по секрету.</a:t>
                      </a:r>
                      <a:endParaRPr lang="ru-RU" sz="1800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Указывает на значительное сходство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явлений, предметов.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ТОЧНО  (книжное)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 тебя руки холодные, точно лёд.</a:t>
                      </a:r>
                      <a:endParaRPr lang="ru-RU" sz="1800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836713"/>
            <a:ext cx="7704856" cy="50954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Союз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точно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чаще всего используется при уточнении значения признака: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Волосы на голове старика были тёмными и плотными, точно кошачья шерсть.</a:t>
            </a:r>
          </a:p>
          <a:p>
            <a:pPr>
              <a:lnSpc>
                <a:spcPct val="150000"/>
              </a:lnSpc>
            </a:pPr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Солнце медленно разгоралось в небе, точно пожар.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Союз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словно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используется при сопоставлении предметов:</a:t>
            </a:r>
          </a:p>
          <a:p>
            <a:pPr>
              <a:lnSpc>
                <a:spcPct val="150000"/>
              </a:lnSpc>
            </a:pPr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Вода в реке была прозрачна, словно стекло.</a:t>
            </a:r>
          </a:p>
          <a:p>
            <a:pPr>
              <a:lnSpc>
                <a:spcPct val="150000"/>
              </a:lnSpc>
            </a:pPr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городе было тихо, словно в глухом лесу.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Союзы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как и  будто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входят в состав многих сравнительных оборотов, ставших устойчивыми сочетаниями:</a:t>
            </a:r>
          </a:p>
          <a:p>
            <a:pPr>
              <a:lnSpc>
                <a:spcPct val="150000"/>
              </a:lnSpc>
            </a:pPr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 молчал, будто в рот воды набрал.</a:t>
            </a:r>
          </a:p>
          <a:p>
            <a:pPr>
              <a:lnSpc>
                <a:spcPct val="150000"/>
              </a:lnSpc>
            </a:pPr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Сёстры были похожи, как две капли воды.</a:t>
            </a:r>
          </a:p>
          <a:p>
            <a:pPr>
              <a:lnSpc>
                <a:spcPct val="150000"/>
              </a:lnSpc>
            </a:pPr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Сообщение это прозвучало, как гром среди ясного неба.</a:t>
            </a:r>
          </a:p>
          <a:p>
            <a:pPr>
              <a:lnSpc>
                <a:spcPct val="150000"/>
              </a:lnSpc>
            </a:pPr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Писал он как курица лапой.</a:t>
            </a:r>
          </a:p>
          <a:p>
            <a:pPr>
              <a:lnSpc>
                <a:spcPct val="150000"/>
              </a:lnSpc>
            </a:pPr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экзамена он вернулся мрачный как туча.</a:t>
            </a: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476F76-2142-4602-8FBA-2A3879449379}"/>
</file>

<file path=customXml/itemProps2.xml><?xml version="1.0" encoding="utf-8"?>
<ds:datastoreItem xmlns:ds="http://schemas.openxmlformats.org/officeDocument/2006/customXml" ds:itemID="{3092FD1A-ED64-4901-92D0-FCDCB3981039}"/>
</file>

<file path=customXml/itemProps3.xml><?xml version="1.0" encoding="utf-8"?>
<ds:datastoreItem xmlns:ds="http://schemas.openxmlformats.org/officeDocument/2006/customXml" ds:itemID="{1A590AAE-7423-4CF0-B85F-D75DB07C3550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</TotalTime>
  <Words>560</Words>
  <Application>Microsoft Office PowerPoint</Application>
  <PresentationFormat>Экран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Выражение сравнения</vt:lpstr>
      <vt:lpstr>Выражение реального сравнения</vt:lpstr>
      <vt:lpstr>Выражение предполагаемого сравнения</vt:lpstr>
      <vt:lpstr>Слайд 4</vt:lpstr>
      <vt:lpstr>Другие сравнительные конструкции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Выражение сравнения</dc:title>
  <dc:creator>Пользователь Windows</dc:creator>
  <cp:lastModifiedBy>Пользователь Windows</cp:lastModifiedBy>
  <cp:revision>8</cp:revision>
  <dcterms:created xsi:type="dcterms:W3CDTF">2014-04-15T13:15:40Z</dcterms:created>
  <dcterms:modified xsi:type="dcterms:W3CDTF">2014-04-15T21:40:14Z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