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ADB2-3D7D-4083-8801-B2898F34C74F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AB-A909-4C4F-B0CE-492C29F6FD4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ADB2-3D7D-4083-8801-B2898F34C74F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AB-A909-4C4F-B0CE-492C29F6F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ADB2-3D7D-4083-8801-B2898F34C74F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AB-A909-4C4F-B0CE-492C29F6F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ADB2-3D7D-4083-8801-B2898F34C74F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AB-A909-4C4F-B0CE-492C29F6F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ADB2-3D7D-4083-8801-B2898F34C74F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116CAB-A909-4C4F-B0CE-492C29F6FD4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ADB2-3D7D-4083-8801-B2898F34C74F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AB-A909-4C4F-B0CE-492C29F6F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ADB2-3D7D-4083-8801-B2898F34C74F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AB-A909-4C4F-B0CE-492C29F6F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ADB2-3D7D-4083-8801-B2898F34C74F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AB-A909-4C4F-B0CE-492C29F6F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ADB2-3D7D-4083-8801-B2898F34C74F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AB-A909-4C4F-B0CE-492C29F6F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ADB2-3D7D-4083-8801-B2898F34C74F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AB-A909-4C4F-B0CE-492C29F6F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ADB2-3D7D-4083-8801-B2898F34C74F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AB-A909-4C4F-B0CE-492C29F6F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F1ADB2-3D7D-4083-8801-B2898F34C74F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116CAB-A909-4C4F-B0CE-492C29F6FD4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Выражение изъяснительных отношений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Союз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КАК БЫ НЕ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Употребляется при сообщении о предположении после глаголов со значением опасения и словосочетаний с существительными: 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страх, боязнь, беспокойство, опасение и др.</a:t>
            </a:r>
          </a:p>
          <a:p>
            <a:r>
              <a:rPr lang="ru-RU" sz="1600" u="sng" dirty="0" smtClean="0">
                <a:solidFill>
                  <a:schemeClr val="bg2">
                    <a:lumMod val="50000"/>
                  </a:schemeClr>
                </a:solidFill>
              </a:rPr>
              <a:t>Примеры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:  </a:t>
            </a:r>
            <a:r>
              <a:rPr lang="ru-RU" sz="1600" i="1" dirty="0" smtClean="0">
                <a:solidFill>
                  <a:schemeClr val="tx1">
                    <a:lumMod val="95000"/>
                  </a:schemeClr>
                </a:solidFill>
              </a:rPr>
              <a:t>Боюсь, как бы не упасть. 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</a:schemeClr>
                </a:solidFill>
              </a:rPr>
              <a:t>Боюсь, как бы он не потерял ключ. </a:t>
            </a:r>
          </a:p>
          <a:p>
            <a:r>
              <a:rPr lang="ru-RU" sz="1600" i="1" dirty="0" smtClean="0">
                <a:solidFill>
                  <a:schemeClr val="tx1">
                    <a:lumMod val="95000"/>
                  </a:schemeClr>
                </a:solidFill>
              </a:rPr>
              <a:t>Из страха, как бы не опоздать на работу, они поехали на такси.</a:t>
            </a:r>
          </a:p>
          <a:p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Изъяснительные предложения с союзом 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как бы не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употребляются для сообщения о предположении, если в главном предложении опорными словами являются глаголы или существительные со значением опасения.</a:t>
            </a:r>
          </a:p>
          <a:p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Союз как бы не можно заменить союзом 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что,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но по сравнению с союзом 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что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союз 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как бы не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привносит в предложение оттенок большего опасения.</a:t>
            </a:r>
          </a:p>
          <a:p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Частица 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не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этом союзе не имеет значения отрицания и всегда стоит перед глаголом-сказуемым в зависимой части.</a:t>
            </a:r>
          </a:p>
          <a:p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Глагол в зависимой части в большинстве случаев стоит в форме совершенного вида прошедшего времени.</a:t>
            </a:r>
            <a:endParaRPr lang="ru-RU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Союзные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слова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КТО,ЧТО, ЧТО ЗА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Придаточные изъяснительные с союзными словами осложняются добавочными оттенками значений: а) сосредоточивают внимание на субъекте или объекте действия.</a:t>
            </a:r>
          </a:p>
          <a:p>
            <a:r>
              <a:rPr lang="ru-RU" sz="1400" u="sng" dirty="0" smtClean="0">
                <a:solidFill>
                  <a:schemeClr val="bg2">
                    <a:lumMod val="50000"/>
                  </a:schemeClr>
                </a:solidFill>
              </a:rPr>
              <a:t>Примеры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1400" i="1" dirty="0" smtClean="0">
                <a:solidFill>
                  <a:schemeClr val="tx1">
                    <a:lumMod val="95000"/>
                  </a:schemeClr>
                </a:solidFill>
              </a:rPr>
              <a:t>Мне очень бы хотелось знать, о чём она думает. Никто не мог понять, что он за человек. Увидим, кого она пригласит на день рожденья.</a:t>
            </a:r>
          </a:p>
          <a:p>
            <a:endParaRPr lang="ru-RU" sz="1400" i="1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КАКОЙ, КОТОРЫЙ, КАКОВ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б) содержат указание на качество, разновидность предметов; на порядок их выбора.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Примеры: </a:t>
            </a:r>
            <a:r>
              <a:rPr lang="ru-RU" sz="1400" i="1" dirty="0" smtClean="0"/>
              <a:t>Попробуйте, каков на вкус этот соус. Я не мог решить, какой подарок купить маме. Мы не знали, какой урок будет первым. Мы спросили, в котором часу начинается фильм.</a:t>
            </a:r>
          </a:p>
          <a:p>
            <a:endParaRPr lang="ru-RU" sz="1400" i="1" dirty="0" smtClean="0"/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ЧЕЙ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в) сосредоточивает внимание на принадлежности предмета.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Примеры: </a:t>
            </a:r>
            <a:r>
              <a:rPr lang="ru-RU" sz="1400" i="1" dirty="0" smtClean="0"/>
              <a:t>Никто не мог вспомнить, чья это мысль. Я забыл, чей это портрет.</a:t>
            </a:r>
          </a:p>
          <a:p>
            <a:endParaRPr lang="ru-RU" sz="1400" i="1" dirty="0" smtClean="0"/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ГДЕ, КУДА, ОТКУДА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г) вносят оттенок пространственного значения.</a:t>
            </a:r>
          </a:p>
          <a:p>
            <a:r>
              <a:rPr lang="ru-RU" sz="1400" u="sng" dirty="0" smtClean="0">
                <a:solidFill>
                  <a:schemeClr val="tx2">
                    <a:lumMod val="10000"/>
                  </a:schemeClr>
                </a:solidFill>
              </a:rPr>
              <a:t>Примеры: </a:t>
            </a:r>
            <a:r>
              <a:rPr lang="ru-RU" sz="1400" i="1" dirty="0" smtClean="0"/>
              <a:t>Они так и не поняли, куда уехала Наташа. Он видел, куда спрятали деньги.</a:t>
            </a:r>
            <a:endParaRPr lang="ru-RU" sz="1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Союзные слова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КОГДА</a:t>
            </a:r>
            <a:r>
              <a:rPr lang="ru-RU" dirty="0" smtClean="0"/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д) вносит оттенок временного значения.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/>
              <a:t>Все ждали, когда наступят праздники. Нам сообщили, когда и где произойдёт встреча.</a:t>
            </a:r>
            <a:endParaRPr lang="ru-RU" sz="1400" i="1" dirty="0" smtClean="0"/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КАК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е) подчёркивает характер действия, способ его совершения.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/>
              <a:t>Слышно было, как шумят машины за окном.</a:t>
            </a:r>
            <a:r>
              <a:rPr lang="ru-RU" i="1" dirty="0" smtClean="0"/>
              <a:t> </a:t>
            </a:r>
            <a:r>
              <a:rPr lang="ru-RU" sz="1400" i="1" dirty="0" smtClean="0"/>
              <a:t>Только после долгой разлуки они поняли, как крепка была их дружба.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СКОЛЬКО, НАСКОЛЬКО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ж) содержат указание на меру, степень.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/>
              <a:t>Неизвестно, сколько нам ещё ждать приказа начальника. Я не знаю, сколько у него друзей.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ОТЧЕГО, ПОЧЕМУ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) вносят причинный оттенок.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/>
              <a:t>Я объяснила им, почему я боюсь идти домой так поздно. </a:t>
            </a:r>
          </a:p>
          <a:p>
            <a:endParaRPr lang="ru-RU" sz="1400" i="1" dirty="0" smtClean="0"/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ЗАЧЕМ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и) вносит оттенок целевого назначения.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/>
              <a:t>Никто не понимает, зачем она едет в Сибирь.</a:t>
            </a:r>
            <a:endParaRPr lang="ru-RU" sz="1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ru-RU" dirty="0" smtClean="0"/>
              <a:t>Союз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БУДТО (БЫ)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6724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Указывает на недостоверность факта или выражает сомнение, несогласие. Употребляется с глаголами: 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 сообщения.</a:t>
            </a:r>
          </a:p>
          <a:p>
            <a:r>
              <a:rPr lang="ru-RU" sz="2000" u="sng" dirty="0" smtClean="0">
                <a:solidFill>
                  <a:schemeClr val="bg2">
                    <a:lumMod val="50000"/>
                  </a:schemeClr>
                </a:solidFill>
              </a:rPr>
              <a:t>Пример: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i="1" dirty="0" smtClean="0"/>
              <a:t>Матери сказали, будто бы видели сына в кинотеатре.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неточного восприятия: 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казаться, чудиться, сниться и др.</a:t>
            </a:r>
          </a:p>
          <a:p>
            <a:r>
              <a:rPr lang="ru-RU" sz="2000" u="sng" dirty="0" smtClean="0">
                <a:solidFill>
                  <a:schemeClr val="bg2">
                    <a:lumMod val="50000"/>
                  </a:schemeClr>
                </a:solidFill>
              </a:rPr>
              <a:t>Пример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2000" i="1" dirty="0" smtClean="0"/>
              <a:t>Мне показалось, будто кто-то вошёл в комнату.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недостоверности: 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врать, придумывать, притворяться, хвастать и др.</a:t>
            </a:r>
          </a:p>
          <a:p>
            <a:r>
              <a:rPr lang="ru-RU" sz="2000" u="sng" dirty="0" smtClean="0">
                <a:solidFill>
                  <a:schemeClr val="bg2">
                    <a:lumMod val="50000"/>
                  </a:schemeClr>
                </a:solidFill>
              </a:rPr>
              <a:t>Пример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2000" i="1" dirty="0" smtClean="0"/>
              <a:t>Ходят слухи, будто он уезжает.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Союз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ЧТО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Употребляется при констатации реального факта после глаголов со значением: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 речи, сообщения, передачи информации: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говорить, рассказывать, извещать, сообщать и др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.;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/>
              <a:t>Подруга сказала, что завтра будет экскурсия</a:t>
            </a:r>
            <a:r>
              <a:rPr lang="ru-RU" sz="1400" i="1" dirty="0" smtClean="0"/>
              <a:t>.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 восприятия, получения информации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видеть, слышать, замечать, вспоминать, прочитать, обнаружить и др.;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/>
              <a:t>Я узнала, что поезд прибывает в десять часов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 мыслительной деятельности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думать, считать, догадываться, понимать, осознавать, полагать и др.;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/>
              <a:t>Я думаю, что вы правы.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г) эмоционального состояния: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бояться, удивляться, нравиться, злить, смешить, тревожить и др.;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/>
              <a:t>Боюсь, что не смогу вам помочь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д) бытия, выявления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оказываться, бывать, случаться, обнаружиться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/>
              <a:t>Оказалось, что они знакомы уже 20 лет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е) после слов оценки, характеристики, состояния: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хорошо, плохо, жаль, ясно, правда и др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.;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/>
              <a:t>Хорошо, что вы приехали.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ж) после существительных со значением речи, мысли, известия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мнение, мысль, утверждение, убеждение, заявление, уверенность, сознание, чувство, весть, слух, сообщение и др.</a:t>
            </a:r>
          </a:p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i="1" dirty="0" smtClean="0"/>
              <a:t>Они получили сообщение, что конференция переносится.</a:t>
            </a:r>
          </a:p>
          <a:p>
            <a:endParaRPr lang="ru-RU" sz="1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1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Союз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ЧТОБЫ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Употребляется при выражении возможного , необходимого, предполагаемого, желательного действия: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после глаголов волеизъявления, стремления, желания: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хотеть, желать, мечтать и др.</a:t>
            </a:r>
          </a:p>
          <a:p>
            <a:pPr>
              <a:buNone/>
            </a:pPr>
            <a:r>
              <a:rPr lang="ru-RU" sz="16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600" i="1" dirty="0" smtClean="0"/>
              <a:t>Хочу, чтобы всё было хорошо.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 чувства, внутреннего состояния: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любить, привыкать и др.</a:t>
            </a:r>
          </a:p>
          <a:p>
            <a:pPr>
              <a:buNone/>
            </a:pPr>
            <a:r>
              <a:rPr lang="ru-RU" sz="16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600" i="1" dirty="0" smtClean="0"/>
              <a:t>Я люблю, чтобы зима была снежная.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мысли, восприятия с отрицанием: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не слышать, не видеть и др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16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600" i="1" dirty="0" smtClean="0"/>
              <a:t>Не думаю, чтобы она забыла об этом.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г) после наречий: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сомнительно, маловероятно,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или глаголов: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сомневаться, не думать, не считать;</a:t>
            </a:r>
          </a:p>
          <a:p>
            <a:pPr>
              <a:buNone/>
            </a:pPr>
            <a:r>
              <a:rPr lang="ru-RU" sz="16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ru-RU" sz="1600" i="1" dirty="0" smtClean="0"/>
              <a:t>Сомнительно (маловероятно), чтобы ей всё удалось успеть.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при сообщении о необходимости после модальных слов: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нужно, необходимо, надо;</a:t>
            </a:r>
          </a:p>
          <a:p>
            <a:pPr>
              <a:buNone/>
            </a:pPr>
            <a:r>
              <a:rPr lang="ru-RU" sz="1600" u="sng" dirty="0" smtClean="0">
                <a:solidFill>
                  <a:schemeClr val="accent1">
                    <a:lumMod val="50000"/>
                  </a:schemeClr>
                </a:solidFill>
              </a:rPr>
              <a:t>Пример: </a:t>
            </a:r>
            <a:r>
              <a:rPr lang="ru-RU" sz="1600" i="1" dirty="0" smtClean="0">
                <a:solidFill>
                  <a:schemeClr val="tx1">
                    <a:lumMod val="95000"/>
                  </a:schemeClr>
                </a:solidFill>
              </a:rPr>
              <a:t>Надо, чтобы ты обязательно поговорила с ректором.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в главной части есть слова: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редко, никогда не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частица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ли.</a:t>
            </a:r>
          </a:p>
          <a:p>
            <a:pPr>
              <a:buNone/>
            </a:pPr>
            <a:r>
              <a:rPr lang="ru-RU" sz="1600" u="sng" dirty="0" smtClean="0">
                <a:solidFill>
                  <a:schemeClr val="accent1">
                    <a:lumMod val="50000"/>
                  </a:schemeClr>
                </a:solidFill>
              </a:rPr>
              <a:t>Примеры: </a:t>
            </a:r>
            <a:r>
              <a:rPr lang="ru-RU" sz="1600" i="1" dirty="0" smtClean="0">
                <a:solidFill>
                  <a:schemeClr val="tx1">
                    <a:lumMod val="95000"/>
                  </a:schemeClr>
                </a:solidFill>
              </a:rPr>
              <a:t>Я редко видел, чтобы он заходил к ним. Видел ли ты, чтобы люди поступали таким образом.</a:t>
            </a:r>
            <a:endParaRPr lang="ru-RU" sz="1600" i="1" u="sng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596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4040188" cy="750887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Частица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ЛИ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836713"/>
            <a:ext cx="4041775" cy="792088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Частица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НЕ…ЛИ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72816"/>
            <a:ext cx="4040188" cy="4353347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Употребляется в косвенной речи для передачи вопроса без вопросительного слова после:</a:t>
            </a:r>
          </a:p>
          <a:p>
            <a:pPr algn="just"/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глаголов со значением сообщения;</a:t>
            </a:r>
          </a:p>
          <a:p>
            <a:pPr algn="just"/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Пример: </a:t>
            </a:r>
            <a:r>
              <a:rPr lang="ru-RU" sz="1400" i="1" dirty="0" smtClean="0"/>
              <a:t>Он спросил, был ли я в кино.</a:t>
            </a:r>
          </a:p>
          <a:p>
            <a:pPr algn="just"/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слова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интересно;</a:t>
            </a:r>
          </a:p>
          <a:p>
            <a:pPr algn="just"/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400" dirty="0" smtClean="0">
                <a:solidFill>
                  <a:schemeClr val="tx1">
                    <a:lumMod val="95000"/>
                  </a:schemeClr>
                </a:solidFill>
              </a:rPr>
              <a:t>Интересно, позвонит ли он завтра.</a:t>
            </a:r>
          </a:p>
          <a:p>
            <a:pPr algn="just"/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 при выражении сомнения в реальности факта, после глаголов: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знать, помнить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 отрицанием;</a:t>
            </a:r>
          </a:p>
          <a:p>
            <a:pPr algn="just"/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Пример: </a:t>
            </a:r>
            <a:r>
              <a:rPr lang="ru-RU" sz="1400" i="1" dirty="0" smtClean="0">
                <a:solidFill>
                  <a:schemeClr val="tx1">
                    <a:lumMod val="95000"/>
                  </a:schemeClr>
                </a:solidFill>
              </a:rPr>
              <a:t>Не знаю, читал ли он эту книгу.</a:t>
            </a:r>
          </a:p>
          <a:p>
            <a:pPr algn="just"/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слов и словосочетаний: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сомневаться, трудно сказать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и их синонимов.</a:t>
            </a:r>
          </a:p>
          <a:p>
            <a:pPr algn="just"/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</a:rPr>
              <a:t>Пример: </a:t>
            </a:r>
            <a:r>
              <a:rPr lang="ru-RU" sz="1400" i="1" dirty="0" smtClean="0">
                <a:solidFill>
                  <a:schemeClr val="tx1">
                    <a:lumMod val="95000"/>
                  </a:schemeClr>
                </a:solidFill>
              </a:rPr>
              <a:t>Трудно сказать точно, будет ли он сегодня.</a:t>
            </a:r>
            <a:endParaRPr lang="ru-RU" sz="1400" i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 + ЛИ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надежды на осуществление действия, предположения после глаголов: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ждать, надеяться, следить, слушать, смотреть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;</a:t>
            </a:r>
          </a:p>
          <a:p>
            <a:r>
              <a:rPr lang="ru-RU" sz="1400" u="sng" dirty="0" smtClean="0">
                <a:solidFill>
                  <a:schemeClr val="bg2">
                    <a:lumMod val="50000"/>
                  </a:schemeClr>
                </a:solidFill>
              </a:rPr>
              <a:t>Примеры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1400" i="1" dirty="0" smtClean="0">
                <a:solidFill>
                  <a:schemeClr val="tx1">
                    <a:lumMod val="95000"/>
                  </a:schemeClr>
                </a:solidFill>
              </a:rPr>
              <a:t>Мы ждали, не приедешь ли ты вечером. Мы следили, не догонит ли он автобус.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при выражении опасения.</a:t>
            </a:r>
          </a:p>
          <a:p>
            <a:r>
              <a:rPr lang="ru-RU" sz="1400" u="sng" dirty="0" smtClean="0">
                <a:solidFill>
                  <a:schemeClr val="bg2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1400" i="1" dirty="0" smtClean="0">
                <a:solidFill>
                  <a:schemeClr val="tx1">
                    <a:lumMod val="95000"/>
                  </a:schemeClr>
                </a:solidFill>
              </a:rPr>
              <a:t>Боюсь, не потерял ли он ключи.</a:t>
            </a:r>
          </a:p>
          <a:p>
            <a:endParaRPr lang="ru-RU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ЛИ … ИЛИ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 выражении оттенка альтернативного выбора.</a:t>
            </a:r>
          </a:p>
          <a:p>
            <a:r>
              <a:rPr lang="ru-RU" sz="1400" u="sng" dirty="0" smtClean="0">
                <a:solidFill>
                  <a:schemeClr val="bg2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1400" i="1" dirty="0" smtClean="0">
                <a:solidFill>
                  <a:schemeClr val="tx1">
                    <a:lumMod val="95000"/>
                  </a:schemeClr>
                </a:solidFill>
              </a:rPr>
              <a:t>Не знаю, позвонит ли он нам или, как всегда, забудет.</a:t>
            </a:r>
            <a:endParaRPr lang="ru-RU" sz="1400" i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Употребление местоимения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ТО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ТО, ЧТО   ТО, КАК   ТО, КТО   ТО, КУДА   ТО, ГДЕ   ТО, ОТКУДА   ТО, ЧТОБЫ 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Обязательное употребление: 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при некоторых глаголах, требующих обязательного распространения;</a:t>
            </a:r>
          </a:p>
          <a:p>
            <a:r>
              <a:rPr lang="ru-RU" sz="1400" u="sng" dirty="0" smtClean="0">
                <a:solidFill>
                  <a:schemeClr val="bg2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1400" i="1" dirty="0" smtClean="0">
                <a:solidFill>
                  <a:schemeClr val="tx1">
                    <a:lumMod val="95000"/>
                  </a:schemeClr>
                </a:solidFill>
              </a:rPr>
              <a:t>Они долго говорили о том, что интересовало их обоих.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при устойчивых словосочетаниях: </a:t>
            </a:r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</a:rPr>
              <a:t>дело в том, что; связано с тем, что и др.;</a:t>
            </a:r>
          </a:p>
          <a:p>
            <a:r>
              <a:rPr lang="ru-RU" sz="1400" u="sng" dirty="0" smtClean="0">
                <a:solidFill>
                  <a:schemeClr val="bg2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1400" i="1" dirty="0" smtClean="0">
                <a:solidFill>
                  <a:schemeClr val="tx1">
                    <a:lumMod val="95000"/>
                  </a:schemeClr>
                </a:solidFill>
              </a:rPr>
              <a:t>Дело в том, что нам необходима помощь. Ход исследования зависит от того, куда будут сданы материалы.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 при некоторых кратких прилагательных: </a:t>
            </a:r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</a:rPr>
              <a:t>известен тем, что; интересно то, что и др.;</a:t>
            </a:r>
          </a:p>
          <a:p>
            <a:r>
              <a:rPr lang="ru-RU" sz="1400" u="sng" dirty="0" smtClean="0">
                <a:solidFill>
                  <a:schemeClr val="bg2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1400" i="1" dirty="0" smtClean="0">
                <a:solidFill>
                  <a:schemeClr val="tx1">
                    <a:lumMod val="95000"/>
                  </a:schemeClr>
                </a:solidFill>
              </a:rPr>
              <a:t>Книга интересна тем, как в ней описываются события древних времён.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 ТО, ЧТО…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при перечислении однородных членов;</a:t>
            </a:r>
          </a:p>
          <a:p>
            <a:r>
              <a:rPr lang="ru-RU" sz="1400" u="sng" dirty="0" smtClean="0">
                <a:solidFill>
                  <a:schemeClr val="bg2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1400" i="1" dirty="0" smtClean="0">
                <a:solidFill>
                  <a:schemeClr val="tx1">
                    <a:lumMod val="95000"/>
                  </a:schemeClr>
                </a:solidFill>
              </a:rPr>
              <a:t>Ей нравились его правдивость, честность, решительность и то, что он всегда и всем готов был помочь.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 ТО, ЧТО… А ТО, ЧТО            НЕ… А ТО, ЧТО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при сопоставлении с отрицанием;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ru-RU" sz="1400" u="sng" dirty="0" smtClean="0">
                <a:solidFill>
                  <a:schemeClr val="bg2">
                    <a:lumMod val="50000"/>
                  </a:schemeClr>
                </a:solidFill>
              </a:rPr>
              <a:t>Примеры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1400" i="1" dirty="0" smtClean="0">
                <a:solidFill>
                  <a:schemeClr val="tx1">
                    <a:lumMod val="95000"/>
                  </a:schemeClr>
                </a:solidFill>
              </a:rPr>
              <a:t>Я говорю не о том, что произошло сегодня, а о том, что случилось вчера. Он был расстроен не своим отъездом, а тем, что расстаётся с прекрасными людьми.</a:t>
            </a:r>
          </a:p>
          <a:p>
            <a:endParaRPr lang="ru-RU" sz="1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Употребление местоимения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ТО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(продолжение)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ТОЛЬКО ТО, ЧТО</a:t>
            </a: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Обязательное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употребление: </a:t>
            </a:r>
            <a:endParaRPr lang="ru-RU" sz="1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е) при частицах </a:t>
            </a:r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</a:rPr>
              <a:t>только, лишь, именно.</a:t>
            </a:r>
          </a:p>
          <a:p>
            <a:r>
              <a:rPr lang="ru-RU" sz="1400" u="sng" dirty="0" smtClean="0">
                <a:solidFill>
                  <a:schemeClr val="bg2">
                    <a:lumMod val="50000"/>
                  </a:schemeClr>
                </a:solidFill>
              </a:rPr>
              <a:t>Пример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ru-RU" sz="1400" i="1" dirty="0" smtClean="0">
                <a:solidFill>
                  <a:schemeClr val="tx1">
                    <a:lumMod val="95000"/>
                  </a:schemeClr>
                </a:solidFill>
              </a:rPr>
              <a:t> Она думала только о том, что сказать.</a:t>
            </a:r>
          </a:p>
          <a:p>
            <a:endParaRPr lang="ru-RU" sz="1400" i="1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ЛИШЬ ТО, ЧТО   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ИМЕННО ТО, ЧТО</a:t>
            </a:r>
          </a:p>
          <a:p>
            <a:r>
              <a:rPr lang="ru-RU" sz="1400" u="sng" dirty="0" smtClean="0">
                <a:solidFill>
                  <a:schemeClr val="bg2">
                    <a:lumMod val="50000"/>
                  </a:schemeClr>
                </a:solidFill>
              </a:rPr>
              <a:t>Примеры:  </a:t>
            </a:r>
            <a:r>
              <a:rPr lang="ru-RU" sz="1400" dirty="0" smtClean="0">
                <a:solidFill>
                  <a:schemeClr val="tx1">
                    <a:lumMod val="95000"/>
                  </a:schemeClr>
                </a:solidFill>
              </a:rPr>
              <a:t>Он видел лишь то, что хотел увидеть. </a:t>
            </a:r>
          </a:p>
          <a:p>
            <a:r>
              <a:rPr lang="ru-RU" sz="1400" dirty="0" smtClean="0">
                <a:solidFill>
                  <a:schemeClr val="tx1">
                    <a:lumMod val="95000"/>
                  </a:schemeClr>
                </a:solidFill>
              </a:rPr>
              <a:t>Он сделал именно то, что ему советовал отец.</a:t>
            </a:r>
            <a:endParaRPr lang="ru-RU" sz="1400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14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FF1DA74-FDAC-479B-A2D2-DCFA68E18420}"/>
</file>

<file path=customXml/itemProps2.xml><?xml version="1.0" encoding="utf-8"?>
<ds:datastoreItem xmlns:ds="http://schemas.openxmlformats.org/officeDocument/2006/customXml" ds:itemID="{20F98256-58D6-4D1F-BE2E-E7DDDD743546}"/>
</file>

<file path=customXml/itemProps3.xml><?xml version="1.0" encoding="utf-8"?>
<ds:datastoreItem xmlns:ds="http://schemas.openxmlformats.org/officeDocument/2006/customXml" ds:itemID="{8F1AEFC3-8FC1-47EC-B047-934DAB8A3F90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217</TotalTime>
  <Words>1393</Words>
  <Application>Microsoft Office PowerPoint</Application>
  <PresentationFormat>Экран (4:3)</PresentationFormat>
  <Paragraphs>120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Выражение изъяснительных отношений</vt:lpstr>
      <vt:lpstr>Союзные слова</vt:lpstr>
      <vt:lpstr>Союзные слова</vt:lpstr>
      <vt:lpstr>Союз БУДТО (БЫ)</vt:lpstr>
      <vt:lpstr>Союз ЧТО</vt:lpstr>
      <vt:lpstr>Союз ЧТОБЫ</vt:lpstr>
      <vt:lpstr>Слайд 7</vt:lpstr>
      <vt:lpstr>Употребление местоимения ТО</vt:lpstr>
      <vt:lpstr>Употребление местоимения ТО (продолжение)</vt:lpstr>
      <vt:lpstr>Союз КАК БЫ НЕ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Выражение изъяснительных отношений</dc:title>
  <dc:creator>Пользователь Windows</dc:creator>
  <cp:lastModifiedBy>Пользователь Windows</cp:lastModifiedBy>
  <cp:revision>22</cp:revision>
  <dcterms:created xsi:type="dcterms:W3CDTF">2014-04-03T16:39:17Z</dcterms:created>
  <dcterms:modified xsi:type="dcterms:W3CDTF">2014-04-03T20:16:48Z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