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D14AE7-1D28-445C-A74E-27AFEA96C056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34818FF-4227-414E-8748-1FD6E44EA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Выражение времени в простом предложении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ВЫРАЖЕНИЕ ВРЕМЕНИ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3243808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выражения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 Когда Андрей ушёл из института, он устроился работать на завод.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Оба</a:t>
                      </a:r>
                      <a:r>
                        <a:rPr lang="ru-RU" baseline="0" dirty="0" smtClean="0"/>
                        <a:t> глагола СВ.</a:t>
                      </a:r>
                    </a:p>
                    <a:p>
                      <a:r>
                        <a:rPr lang="ru-RU" baseline="0" dirty="0" smtClean="0"/>
                        <a:t>Последовательная смена событий.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ТОГО КАК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После того как я выучил стихотворение,</a:t>
                      </a:r>
                      <a:r>
                        <a:rPr lang="ru-RU" i="1" baseline="0" dirty="0" smtClean="0">
                          <a:solidFill>
                            <a:srgbClr val="7030A0"/>
                          </a:solidFill>
                        </a:rPr>
                        <a:t> я пошёл гулять.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ТОЛЬКО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Как только раздался звонок, все замолчали.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Мгновенная смена событий.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 ТЕХ ПОР КАК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С тех пор как он уехал, мы живём вдвоём.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Начальная временная граница. Глагол СВ – глагол НСВ.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Последовательные действия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2736304"/>
                <a:gridCol w="30346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выражения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ЛИШЬ ТОЛЬКО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Лишь</a:t>
                      </a:r>
                      <a:r>
                        <a:rPr lang="ru-RU" i="1" baseline="0" dirty="0" smtClean="0">
                          <a:solidFill>
                            <a:srgbClr val="7030A0"/>
                          </a:solidFill>
                        </a:rPr>
                        <a:t> только я начинаю говорить, он меня останавливает.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Мгновенная смена</a:t>
                      </a:r>
                      <a:r>
                        <a:rPr lang="ru-RU" baseline="0" dirty="0" smtClean="0"/>
                        <a:t> событий.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 УСПЕЛ…КАК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Не успела я снять</a:t>
                      </a:r>
                      <a:r>
                        <a:rPr lang="ru-RU" i="1" baseline="0" dirty="0" smtClean="0">
                          <a:solidFill>
                            <a:srgbClr val="7030A0"/>
                          </a:solidFill>
                        </a:rPr>
                        <a:t> пальто, как зазвонил телефон.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Быстрая смена событий.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 ПРОШЛО И…КАК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Не</a:t>
                      </a:r>
                      <a:r>
                        <a:rPr lang="ru-RU" i="1" baseline="0" dirty="0" smtClean="0">
                          <a:solidFill>
                            <a:srgbClr val="7030A0"/>
                          </a:solidFill>
                        </a:rPr>
                        <a:t> прошло и трёх минут, как он опять позвонил.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Быстрая смена событий.</a:t>
                      </a:r>
                    </a:p>
                    <a:p>
                      <a:r>
                        <a:rPr lang="ru-RU" dirty="0" smtClean="0"/>
                        <a:t>В конструкции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="1" baseline="0" dirty="0" smtClean="0"/>
                        <a:t>не прошло и </a:t>
                      </a:r>
                      <a:r>
                        <a:rPr lang="ru-RU" baseline="0" dirty="0" smtClean="0"/>
                        <a:t>обычно указывается на время.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МЕРЕ ТОГО</a:t>
                      </a:r>
                      <a:r>
                        <a:rPr lang="ru-RU" baseline="0" dirty="0" smtClean="0"/>
                        <a:t> КАК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По мере того как поднималось солнце,</a:t>
                      </a:r>
                      <a:r>
                        <a:rPr lang="ru-RU" i="1" baseline="0" dirty="0" smtClean="0">
                          <a:solidFill>
                            <a:srgbClr val="7030A0"/>
                          </a:solidFill>
                        </a:rPr>
                        <a:t> воздух становился теплее.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Одновременное и постепенное проявление действия или признака.</a:t>
                      </a:r>
                    </a:p>
                    <a:p>
                      <a:r>
                        <a:rPr lang="ru-RU" dirty="0" smtClean="0"/>
                        <a:t>И в главном, и в </a:t>
                      </a:r>
                      <a:r>
                        <a:rPr lang="ru-RU" smtClean="0"/>
                        <a:t>придаточном глаголы НСВ.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ru-RU" dirty="0" smtClean="0"/>
              <a:t>Другие случаи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65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4320480"/>
                <a:gridCol w="2314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выражения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В+в.П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Мы встретились в два часа. </a:t>
                      </a:r>
                    </a:p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В школьные годы я мечтала стать врачом.</a:t>
                      </a:r>
                    </a:p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В восьмидесятые</a:t>
                      </a:r>
                      <a:r>
                        <a:rPr lang="ru-RU" sz="1400" i="1" baseline="0" dirty="0" smtClean="0">
                          <a:solidFill>
                            <a:srgbClr val="7030A0"/>
                          </a:solidFill>
                        </a:rPr>
                        <a:t> годы наша жизнь начала меняться.</a:t>
                      </a:r>
                      <a:endParaRPr lang="ru-RU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Могут сочетаться с названиями временных единиц с</a:t>
                      </a:r>
                      <a:r>
                        <a:rPr lang="ru-RU" sz="1400" baseline="0" dirty="0" smtClean="0"/>
                        <a:t> определением и без определения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НА/В + П.п.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В прошлом году</a:t>
                      </a:r>
                      <a:r>
                        <a:rPr lang="ru-RU" sz="1400" i="1" baseline="0" dirty="0" smtClean="0">
                          <a:solidFill>
                            <a:srgbClr val="7030A0"/>
                          </a:solidFill>
                        </a:rPr>
                        <a:t> я ездил в Москву. На этой неделе к нам приедут гости.</a:t>
                      </a:r>
                      <a:endParaRPr lang="ru-RU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 ТЕЧЕНИЕ + Р.п.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В течение месяца он написал курсовую работу.</a:t>
                      </a:r>
                      <a:endParaRPr lang="ru-RU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ВО ВРЕМЯ+ Р.п.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Во время урока они услышали шум.</a:t>
                      </a:r>
                      <a:endParaRPr lang="ru-RU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В.п. без предлога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Анна училась (проучилась) в техникуме пять лет.</a:t>
                      </a:r>
                    </a:p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Дни и ночи он думал о ней.</a:t>
                      </a:r>
                      <a:endParaRPr lang="ru-RU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ВЕСЬ,</a:t>
                      </a:r>
                      <a:r>
                        <a:rPr lang="ru-RU" sz="1300" baseline="0" dirty="0" smtClean="0"/>
                        <a:t> ЦЕЛЫЙ</a:t>
                      </a:r>
                    </a:p>
                    <a:p>
                      <a:r>
                        <a:rPr lang="ru-RU" sz="1300" baseline="0" dirty="0" smtClean="0"/>
                        <a:t>(В.п.)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Всю ночь они вспоминали прошлое.</a:t>
                      </a:r>
                    </a:p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Целый</a:t>
                      </a:r>
                      <a:r>
                        <a:rPr lang="ru-RU" sz="1400" i="1" baseline="0" dirty="0" smtClean="0">
                          <a:solidFill>
                            <a:srgbClr val="7030A0"/>
                          </a:solidFill>
                        </a:rPr>
                        <a:t> день они просидели дома.</a:t>
                      </a:r>
                      <a:endParaRPr lang="ru-RU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ПРИ + П.п.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При Петре Первом начали создавать флот.</a:t>
                      </a:r>
                    </a:p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При проверке текста</a:t>
                      </a:r>
                      <a:r>
                        <a:rPr lang="ru-RU" sz="1400" i="1" baseline="0" dirty="0" smtClean="0">
                          <a:solidFill>
                            <a:srgbClr val="7030A0"/>
                          </a:solidFill>
                        </a:rPr>
                        <a:t> он нашёл ошибки.</a:t>
                      </a:r>
                      <a:endParaRPr lang="ru-RU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ЗА + Т.п. (разг.)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За ужином все сидели молча.</a:t>
                      </a:r>
                      <a:endParaRPr lang="ru-RU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ЗА+ В.п.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Он выучил стихотворение за двадцать минут.</a:t>
                      </a:r>
                      <a:endParaRPr lang="ru-RU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 + В.п.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Он ушёл из дома на час.</a:t>
                      </a:r>
                    </a:p>
                    <a:p>
                      <a:r>
                        <a:rPr lang="ru-RU" sz="1400" i="1" dirty="0" smtClean="0">
                          <a:solidFill>
                            <a:srgbClr val="7030A0"/>
                          </a:solidFill>
                        </a:rPr>
                        <a:t>На лето</a:t>
                      </a:r>
                      <a:r>
                        <a:rPr lang="ru-RU" sz="1400" i="1" baseline="0" dirty="0" smtClean="0">
                          <a:solidFill>
                            <a:srgbClr val="7030A0"/>
                          </a:solidFill>
                        </a:rPr>
                        <a:t> дети уезжали в лагерь.</a:t>
                      </a:r>
                      <a:endParaRPr lang="ru-RU" sz="14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Обозначение определённых и неопределённых отрезков времени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2952328"/>
                <a:gridCol w="33227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Средства выражения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Примеры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Комментарии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 + Р.п.</a:t>
                      </a:r>
                    </a:p>
                    <a:p>
                      <a:r>
                        <a:rPr lang="ru-RU" sz="1600" dirty="0" smtClean="0"/>
                        <a:t>ДО + Р.П.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Магазин работает с восьми до десяти часов.</a:t>
                      </a:r>
                    </a:p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С</a:t>
                      </a:r>
                      <a:r>
                        <a:rPr lang="ru-RU" sz="1600" i="1" baseline="0" dirty="0" smtClean="0">
                          <a:solidFill>
                            <a:srgbClr val="7030A0"/>
                          </a:solidFill>
                        </a:rPr>
                        <a:t> мая до сентября семья жила в деревне.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Для чёткого обозначения начала и конца</a:t>
                      </a:r>
                      <a:r>
                        <a:rPr lang="ru-RU" sz="1600" baseline="0" dirty="0" smtClean="0"/>
                        <a:t> отрезка времени.</a:t>
                      </a:r>
                    </a:p>
                    <a:p>
                      <a:r>
                        <a:rPr lang="ru-RU" sz="1600" baseline="0" dirty="0" smtClean="0"/>
                        <a:t>Время после предлога ДО не включено в отрезок времени.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 + Р.п.</a:t>
                      </a:r>
                    </a:p>
                    <a:p>
                      <a:r>
                        <a:rPr lang="ru-RU" sz="1600" dirty="0" smtClean="0"/>
                        <a:t>ПО +</a:t>
                      </a:r>
                      <a:r>
                        <a:rPr lang="ru-RU" sz="1600" baseline="0" dirty="0" smtClean="0"/>
                        <a:t> В.п.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Выставка открыта с первого по десятое мая.</a:t>
                      </a:r>
                    </a:p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Его не будет в городе по седьмое число.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 после предлога ПО включено в отрезок времени.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 + Р.п.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Она не успеет закончить работу до конца месяца.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Последний срок окончания действия.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 + Р.п.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Она с пятого класса занималась спортом.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Для обозначения момента начала какого-то действия или процесса.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Обозначение времени действия, имеющего границы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3315816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выражения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КАЖДЫЙ + В.п.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Каждое утро она делает зарядку.</a:t>
                      </a:r>
                    </a:p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Каждую весну они уезжают на дачу.</a:t>
                      </a:r>
                    </a:p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Каждый вечер он просиживает в библиотеке.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 обозначении повторяющегося действия употребляются с глаголами НСВ.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+ Д.п. (мн.ч.)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По праздникам я хожу к родителям в гости.</a:t>
                      </a:r>
                    </a:p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По вечерам он сидит дома.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ЦЕЛЫЙ + Т.п.</a:t>
                      </a:r>
                    </a:p>
                    <a:p>
                      <a:r>
                        <a:rPr lang="ru-RU" dirty="0" smtClean="0"/>
                        <a:t>(мн.ч.)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Целыми днями он бегает по книжным магазинам.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Т. п. без</a:t>
                      </a:r>
                      <a:r>
                        <a:rPr lang="ru-RU" baseline="0" dirty="0" smtClean="0"/>
                        <a:t> предлога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Вечерами я читаю книги, смотрю телевизор.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 обозначении неопределённо-длительного времени.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Обозначение времени повторяющегося действия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387824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выражения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ЧЕРЕЗ + В.п.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Я на четвёртом курсе, через год я закончу университет.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Употребляется:</a:t>
                      </a:r>
                    </a:p>
                    <a:p>
                      <a:r>
                        <a:rPr lang="ru-RU" sz="1600" dirty="0" smtClean="0"/>
                        <a:t>а) со словами, обозначающими отрезки времени;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+ Р.п.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После обеда он ушёл.</a:t>
                      </a:r>
                    </a:p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После окончания колледжа</a:t>
                      </a:r>
                      <a:r>
                        <a:rPr lang="ru-RU" sz="1600" i="1" baseline="0" dirty="0" smtClean="0">
                          <a:solidFill>
                            <a:srgbClr val="7030A0"/>
                          </a:solidFill>
                        </a:rPr>
                        <a:t> я буду работать в школе.</a:t>
                      </a:r>
                    </a:p>
                    <a:p>
                      <a:r>
                        <a:rPr lang="ru-RU" sz="1600" i="1" baseline="0" dirty="0" smtClean="0">
                          <a:solidFill>
                            <a:srgbClr val="7030A0"/>
                          </a:solidFill>
                        </a:rPr>
                        <a:t>После первого года обучения он ушёл из института.</a:t>
                      </a:r>
                    </a:p>
                    <a:p>
                      <a:r>
                        <a:rPr lang="ru-RU" sz="1600" i="1" baseline="0" dirty="0" smtClean="0">
                          <a:solidFill>
                            <a:srgbClr val="7030A0"/>
                          </a:solidFill>
                        </a:rPr>
                        <a:t>После двух часов дня я буду дома.</a:t>
                      </a:r>
                    </a:p>
                    <a:p>
                      <a:r>
                        <a:rPr lang="ru-RU" sz="1600" i="1" baseline="0" dirty="0" smtClean="0">
                          <a:solidFill>
                            <a:srgbClr val="7030A0"/>
                          </a:solidFill>
                        </a:rPr>
                        <a:t>(После двух я буду дома.)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б)</a:t>
                      </a:r>
                      <a:r>
                        <a:rPr lang="ru-RU" sz="1600" baseline="0" dirty="0" smtClean="0"/>
                        <a:t> с существительными, обозначающими действия, процессы, названия учреждений, отрезки времени, если есть зависимые слова;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ЧЕРЕЗ + В.п. 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ПОСЛЕ + Р.п.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Через год после женитьбы у них родился сын.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СПУСТЯ + В.п.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Спустя два года он вернулся в родной город.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600" dirty="0" smtClean="0"/>
                        <a:t>в) </a:t>
                      </a:r>
                      <a:r>
                        <a:rPr lang="ru-RU" sz="1600" dirty="0" err="1" smtClean="0"/>
                        <a:t>в</a:t>
                      </a:r>
                      <a:r>
                        <a:rPr lang="ru-RU" sz="1600" dirty="0" smtClean="0"/>
                        <a:t> контексте прошедшего времени.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Деепричастие СВ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Он вышел, хлопнув дверью.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Обозначение последующего времени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3387824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выражения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 + Р.п.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До поступления в университет он никогда не работал.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Употребляются все классы слов.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ПЕРЕД + Т.п.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Перед занятиями он зашёл в библиотеку.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 + В.п.</a:t>
                      </a:r>
                      <a:r>
                        <a:rPr lang="ru-RU" sz="1600" baseline="0" dirty="0" smtClean="0"/>
                        <a:t> +</a:t>
                      </a:r>
                      <a:r>
                        <a:rPr lang="ru-RU" sz="1600" dirty="0" smtClean="0"/>
                        <a:t> ДО + Р.п.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За пять минут до</a:t>
                      </a:r>
                      <a:r>
                        <a:rPr lang="ru-RU" sz="1600" i="1" baseline="0" dirty="0" smtClean="0">
                          <a:solidFill>
                            <a:srgbClr val="7030A0"/>
                          </a:solidFill>
                        </a:rPr>
                        <a:t> конца урока пришёл Сергей.</a:t>
                      </a:r>
                    </a:p>
                    <a:p>
                      <a:r>
                        <a:rPr lang="ru-RU" sz="1600" i="1" baseline="0" dirty="0" smtClean="0">
                          <a:solidFill>
                            <a:srgbClr val="7030A0"/>
                          </a:solidFill>
                        </a:rPr>
                        <a:t>За неделю до экзамена она заболела.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В.п. + (ТОМУ)</a:t>
                      </a:r>
                    </a:p>
                    <a:p>
                      <a:r>
                        <a:rPr lang="ru-RU" sz="1600" dirty="0" smtClean="0"/>
                        <a:t>НАЗАД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Два дня (тому) назад я смотрела фильм «Покаяние»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НАКАНУНЕ + Р.п.</a:t>
                      </a:r>
                    </a:p>
                    <a:p>
                      <a:r>
                        <a:rPr lang="ru-RU" sz="1600" dirty="0" smtClean="0"/>
                        <a:t>ПОД + В.п.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Накануне Нового года мы были в гостях у родителей.</a:t>
                      </a:r>
                    </a:p>
                    <a:p>
                      <a:r>
                        <a:rPr lang="ru-RU" sz="1600" i="1" dirty="0" smtClean="0">
                          <a:solidFill>
                            <a:srgbClr val="7030A0"/>
                          </a:solidFill>
                        </a:rPr>
                        <a:t>Мы вернулись из гостей только под утро.</a:t>
                      </a:r>
                      <a:endParaRPr lang="ru-RU" sz="1600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Имеет книжный оттенок.</a:t>
                      </a:r>
                    </a:p>
                    <a:p>
                      <a:r>
                        <a:rPr lang="ru-RU" sz="1600" dirty="0" smtClean="0"/>
                        <a:t>Употребляется со словами: утро, вечер, Рождество,</a:t>
                      </a:r>
                      <a:r>
                        <a:rPr lang="ru-RU" sz="1600" baseline="0" dirty="0" smtClean="0"/>
                        <a:t> Новый год и др.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Обозначение временного предшествования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2636838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463"/>
                <a:gridCol w="3398937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выражения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Когда я буду лететь в Баку, я буду читать журналы.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 в главном, и в придаточном глаголы только НСВ.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Пока я учился в школе, я мечтал стать лётчиком.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Конструкция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="1" baseline="0" dirty="0" smtClean="0"/>
                        <a:t>пока</a:t>
                      </a:r>
                      <a:r>
                        <a:rPr lang="ru-RU" baseline="0" dirty="0" smtClean="0"/>
                        <a:t> передаёт ограниченную одновременность.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 ВРЕМЯ КАК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В то время как все были в отпуске, он продолжал работать.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Одновременность двух событий, которые сопоставляются.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52400"/>
            <a:ext cx="7859216" cy="19084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Выражение времени в сложном предложении</a:t>
            </a:r>
            <a:br>
              <a:rPr lang="ru-RU" dirty="0" smtClean="0"/>
            </a:br>
            <a:r>
              <a:rPr lang="ru-RU" sz="2200" dirty="0" smtClean="0"/>
              <a:t>Одновременные действия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выражения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Когда я пришёл,</a:t>
                      </a:r>
                      <a:r>
                        <a:rPr lang="ru-RU" i="1" baseline="0" dirty="0" smtClean="0">
                          <a:solidFill>
                            <a:srgbClr val="7030A0"/>
                          </a:solidFill>
                        </a:rPr>
                        <a:t> он готовился к экзаменам.</a:t>
                      </a:r>
                    </a:p>
                    <a:p>
                      <a:r>
                        <a:rPr lang="ru-RU" i="1" baseline="0" dirty="0" smtClean="0">
                          <a:solidFill>
                            <a:srgbClr val="7030A0"/>
                          </a:solidFill>
                        </a:rPr>
                        <a:t>Когда Андрей возвращался из института, он встретился с Верой.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из глаголов должен быть СВ, другой – НСВ.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Пока я думал, что ответить, он  ушёл.</a:t>
                      </a:r>
                    </a:p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Пока я думал, как объяснить ему эту задачу, он сам всё понял.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Конструкция с </a:t>
                      </a:r>
                      <a:r>
                        <a:rPr lang="ru-RU" b="1" dirty="0" smtClean="0"/>
                        <a:t>пока</a:t>
                      </a:r>
                      <a:r>
                        <a:rPr lang="ru-RU" dirty="0" smtClean="0"/>
                        <a:t> употребляется только с НСВ.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Частично одновременные действия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выражения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ПЕРЕД ТЕМ КАК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Перед тем как приехать, он позвонил мне.</a:t>
                      </a:r>
                    </a:p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В самую последнюю минуту перед тем как войти в аудиторию, он вспомнил,</a:t>
                      </a:r>
                      <a:r>
                        <a:rPr lang="ru-RU" i="1" baseline="0" dirty="0" smtClean="0">
                          <a:solidFill>
                            <a:srgbClr val="7030A0"/>
                          </a:solidFill>
                        </a:rPr>
                        <a:t> что забыл дома тетрадь с домашним заданием.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Непосредственное предшествование.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ТОГО КАК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До</a:t>
                      </a:r>
                      <a:r>
                        <a:rPr lang="ru-RU" i="1" baseline="0" dirty="0" smtClean="0">
                          <a:solidFill>
                            <a:srgbClr val="7030A0"/>
                          </a:solidFill>
                        </a:rPr>
                        <a:t> того как закончить работу, он показал её отцу.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Предшествование с возможным</a:t>
                      </a:r>
                      <a:r>
                        <a:rPr lang="ru-RU" baseline="0" dirty="0" smtClean="0"/>
                        <a:t> интервалом времени.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 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7030A0"/>
                          </a:solidFill>
                        </a:rPr>
                        <a:t>Он несколько раз перечитал письмо, пока не понял, что дома всё в порядке.</a:t>
                      </a: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Конструкция употребляется только с СВ и указывает на окончание действия.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Предшествующие действия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692B62-CD25-4D12-BAD5-56E6D895BD4E}"/>
</file>

<file path=customXml/itemProps2.xml><?xml version="1.0" encoding="utf-8"?>
<ds:datastoreItem xmlns:ds="http://schemas.openxmlformats.org/officeDocument/2006/customXml" ds:itemID="{B189E81E-E14F-4C89-8148-331ED0C7A531}"/>
</file>

<file path=customXml/itemProps3.xml><?xml version="1.0" encoding="utf-8"?>
<ds:datastoreItem xmlns:ds="http://schemas.openxmlformats.org/officeDocument/2006/customXml" ds:itemID="{BD46FBB3-226D-4715-8CC1-C43A067DE0D9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1107</Words>
  <Application>Microsoft Office PowerPoint</Application>
  <PresentationFormat>Экран (4:3)</PresentationFormat>
  <Paragraphs>190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ВЫРАЖЕНИЕ ВРЕМЕНИ</vt:lpstr>
      <vt:lpstr>Обозначение определённых и неопределённых отрезков времени</vt:lpstr>
      <vt:lpstr>Обозначение времени действия, имеющего границы</vt:lpstr>
      <vt:lpstr>Обозначение времени повторяющегося действия</vt:lpstr>
      <vt:lpstr>Обозначение последующего времени</vt:lpstr>
      <vt:lpstr>Обозначение временного предшествования</vt:lpstr>
      <vt:lpstr>Выражение времени в сложном предложении Одновременные действия</vt:lpstr>
      <vt:lpstr>Частично одновременные действия</vt:lpstr>
      <vt:lpstr>Предшествующие действия</vt:lpstr>
      <vt:lpstr>Последовательные действия</vt:lpstr>
      <vt:lpstr>Другие случаи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ВРЕМЕНИ</dc:title>
  <dc:creator>Пользователь Windows</dc:creator>
  <cp:lastModifiedBy>Пользователь Windows</cp:lastModifiedBy>
  <cp:revision>10</cp:revision>
  <dcterms:created xsi:type="dcterms:W3CDTF">2014-04-02T20:45:11Z</dcterms:created>
  <dcterms:modified xsi:type="dcterms:W3CDTF">2014-04-06T21:50:45Z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