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F5A-676C-4D24-83D2-646DDA863D4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8E6-F3AC-4917-BA70-2A817CCB7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F5A-676C-4D24-83D2-646DDA863D4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8E6-F3AC-4917-BA70-2A817CCB7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F5A-676C-4D24-83D2-646DDA863D4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8E6-F3AC-4917-BA70-2A817CCB7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F5A-676C-4D24-83D2-646DDA863D4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8E6-F3AC-4917-BA70-2A817CCB7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F5A-676C-4D24-83D2-646DDA863D4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8E6-F3AC-4917-BA70-2A817CCB7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F5A-676C-4D24-83D2-646DDA863D4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8E6-F3AC-4917-BA70-2A817CCB7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F5A-676C-4D24-83D2-646DDA863D4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8E6-F3AC-4917-BA70-2A817CCB7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F5A-676C-4D24-83D2-646DDA863D4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0458E6-F3AC-4917-BA70-2A817CCB70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F5A-676C-4D24-83D2-646DDA863D4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8E6-F3AC-4917-BA70-2A817CCB7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F5A-676C-4D24-83D2-646DDA863D4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A0458E6-F3AC-4917-BA70-2A817CCB7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0184F5A-676C-4D24-83D2-646DDA863D4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8E6-F3AC-4917-BA70-2A817CCB7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0184F5A-676C-4D24-83D2-646DDA863D4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0458E6-F3AC-4917-BA70-2A817CCB7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ВЫРАЖЕНИЕ ЦЕЛИ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Выражение цели в простом предложении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7467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3239864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16081">
                <a:tc rowSpan="2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ЧТОБЫ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ДЛЯ ТОГО, ЧТОБЫ…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r>
                        <a:rPr lang="ru-RU" i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взяла такси, чтобы не опоздать в театр. </a:t>
                      </a:r>
                    </a:p>
                    <a:p>
                      <a:r>
                        <a:rPr lang="ru-RU" i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(= для того, чтобы не опоздать в театр = чтобы успеть в театр)</a:t>
                      </a:r>
                    </a:p>
                    <a:p>
                      <a:r>
                        <a:rPr lang="ru-RU" i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Было слишком темно, чтобы продолжать путь.</a:t>
                      </a:r>
                      <a:endParaRPr lang="ru-RU" i="1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придаточной части сказуемое выражено: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а) инфинитивом, если – в главной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придаточной частях один и  тот же субъект действия;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если главное предложение является безличным;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вызвала такси, чтобы гости не опоздали на обед. (= для того, чтобы гости не опоздали)</a:t>
                      </a:r>
                    </a:p>
                    <a:p>
                      <a:r>
                        <a:rPr lang="ru-RU" i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Чтобы цветы</a:t>
                      </a:r>
                      <a:r>
                        <a:rPr lang="ru-RU" i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 завяли, их нужно поливать.</a:t>
                      </a:r>
                      <a:endParaRPr lang="ru-RU" i="1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б) глаголом в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форме прошедшего времени, если действие в главной и придаточной частях осуществляется разными субъектами.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Выражение цели в простом предложении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3024336"/>
                <a:gridCol w="27767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ИНФИНИТИВ</a:t>
                      </a:r>
                    </a:p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СВ или НСВ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Мне надо пойти позвонить подруге.</a:t>
                      </a:r>
                    </a:p>
                    <a:p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Где отец? – Он лёг отдохнуть.</a:t>
                      </a:r>
                    </a:p>
                    <a:p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Дайте мне посмотреть вашу работу. Пётр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взял послушать мои новые записи.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Употребляется после:</a:t>
                      </a:r>
                    </a:p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а) глаголов движения,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кроме глаголов с префиксами об-, до-;</a:t>
                      </a:r>
                    </a:p>
                    <a:p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б) глаголов со значением изменения в пространстве;</a:t>
                      </a:r>
                    </a:p>
                    <a:p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в) глаголов: дать, брать, взять, приглашать и их синонимов;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ЗА + Т.п.</a:t>
                      </a:r>
                    </a:p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(сущ. со значением предмета или лица)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Я пойду в магазин за хлебом. Он зашёл в школу за сыном.</a:t>
                      </a:r>
                    </a:p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Петра нет. Его послали за врачом.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Мы обратились к нему за советом.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г) глаголов движения;</a:t>
                      </a:r>
                    </a:p>
                    <a:p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) глаголов: послать, обратиться, отправиться и др.;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+ Р.п.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(сущ. со значением конкретного действия)</a:t>
                      </a:r>
                    </a:p>
                    <a:p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Делегации съехались в Москву для переговоров.</a:t>
                      </a:r>
                    </a:p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Учёные собрались для решения вопросов охраны природы. Мы пригласили вас для обсуждения планов работы.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е) глаголов движения;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ж) глаголов: собраться, остановиться, приглашать, работать, петь, заниматься и др.;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НА + В.п.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(сущ. со значением действия)</a:t>
                      </a:r>
                    </a:p>
                    <a:p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Я каждое лето приезжаю сюда на отдых.</a:t>
                      </a:r>
                    </a:p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Музей закрыли на реставрацию.</a:t>
                      </a:r>
                    </a:p>
                    <a:p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Пётр пригласил друзей </a:t>
                      </a:r>
                      <a:r>
                        <a:rPr lang="ru-RU" sz="1300" smtClean="0">
                          <a:latin typeface="Times New Roman" pitchFamily="18" charset="0"/>
                          <a:cs typeface="Times New Roman" pitchFamily="18" charset="0"/>
                        </a:rPr>
                        <a:t>на вечеринку.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) глаголов движения;</a:t>
                      </a:r>
                    </a:p>
                    <a:p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и)глаголов со значением изменения положения, состояния, перемещения;</a:t>
                      </a:r>
                    </a:p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к) глаголов со значением </a:t>
                      </a:r>
                      <a:r>
                        <a:rPr lang="be-B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‘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приглашать, звать</a:t>
                      </a:r>
                      <a:r>
                        <a:rPr lang="be-B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76672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предложениях со значением цели говориться о ситуациях, которые намечаются или являются желательными.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Целевые отношения в русском языке выражаются разнообразными средствами и характеризуются достаточно строгой структурой отдельных предложно-падежных конструкций. Выделяют следующие целевые конструкции: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а) цель действия;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б) цель движения (лексико-грамматическая группа глаголов движения) для «приобретения» кого- или чего- либо;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в) действие в пользу кого- или чего- либо;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г) цели-стимула;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назначения предметов.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Целевой инфинитив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073427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Употребляется для обозначения цели действия после: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глаголов движения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(кроме глаголов движения с префиксами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об-, до-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глаголах движения с префиксами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об-, до-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следует использовать сложное предложение с союзом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вышел погулять. – Он обошёл дом, чтобы найти потерянную пуговицу.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глаголов со значением перемещения и изменения в пространстве (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послать, явиться, поставить, повесить, сесть, лечь, остановиться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т.п.)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Употребление СВ или НСВ зависит от цели высказывания. В большинстве случаев употребляется инфинитив СВ. Инфинитив НСВ используют в тех случаях, когда важно подчеркнуть само действие или неопределённо-длительное действие, требующее определённых усилий для выполнения. Употребление глаголов СВ указывает на завершённость действия, его однократность или обозначает действие, не требующее особых усилий.</a:t>
            </a:r>
          </a:p>
          <a:p>
            <a:r>
              <a:rPr lang="ru-RU" sz="16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поехал отдыхать на море. – Он поехал отдохнуть и полечиться.</a:t>
            </a:r>
          </a:p>
          <a:p>
            <a:r>
              <a:rPr lang="ru-RU" sz="16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пошла покупать рыбу. – Она пошла купить рыбу.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Разница в употреблении СВ и НСВ зависит от контекста, который диктует употребление того или иного вида. Однако словосочетания с инфинитивом СВ чаще встречаются в разговорной речи, особенно в диалоге.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Конструкция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Т.п.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485740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Указывает на цель движения для «приобретения» кого-либо или чего-либо. В творительном падеже в этой конструкции чаще употребляются существительные с конкретно-предметным значением (хлеб, вода, мебель, книги, цветы и т.п.).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Следует запомнить следующие сочетания с абстрактными существительными: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советом, за помощью.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Конструкция с предлогом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имеет более разговорный оттенок по сравнению с конструкцией «целевой инфинитив»: пойти (за чем?) за книгами = пойти взять (что?) книги.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Конструкция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+ В.п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001419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данной конструкции значение цели совмещается со значением места:</a:t>
            </a:r>
          </a:p>
          <a:p>
            <a:r>
              <a:rPr lang="ru-RU" sz="18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Пойти (куда?) – </a:t>
            </a:r>
            <a:r>
              <a:rPr lang="ru-RU" sz="18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8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выставку, в университет</a:t>
            </a:r>
            <a:r>
              <a:rPr lang="ru-RU" sz="18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занятия, поехать – в санаторий </a:t>
            </a:r>
            <a:r>
              <a:rPr lang="ru-RU" sz="18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8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лечение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Значение цели, выраженное винительным падежом с предлогом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употребляется в сочетании с глаголами движения, перемещения, изменения положения, а также с глаголами </a:t>
            </a:r>
            <a:r>
              <a:rPr lang="ru-RU" sz="1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звать, приглашать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Существительные в данной конструкции обозначают процесс действия (</a:t>
            </a:r>
            <a:r>
              <a:rPr lang="ru-RU" sz="1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учёбу, на работу, на лечение, на встречу, на пробу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т.п.).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sz="18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пригласить на ужин, позвать на открытие выставки, поехать на лечение, закрыть на ремонт.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сочетании с глаголом использовать и его синонимами (</a:t>
            </a:r>
            <a:r>
              <a:rPr lang="ru-RU" sz="1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расходовать, тратить, выделять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конструкция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+ В.п.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указывает на целевое назначение каких-либо средств, времени или материалов.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sz="18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использовать деньги на финансирование предвыборной программы; потратить время на магазин.</a:t>
            </a:r>
            <a:endParaRPr lang="ru-RU" sz="1800" i="1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Конструкция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+ Р.п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467600" cy="5145435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 конструкция имеет два оттенка целевого значения: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значение цели действия, когда ей может соответствовать придаточное предложение с союзом чтобы,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б) для выражения назначения предмета или сообщения о действии, сделанном в пользу кого-либо или чего-либо, когда замена его придаточным предложением невозможна.</a:t>
            </a:r>
          </a:p>
          <a:p>
            <a:r>
              <a:rPr lang="ru-RU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приехали в Петербург </a:t>
            </a:r>
            <a:r>
              <a:rPr lang="ru-RU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участия в конференции. </a:t>
            </a:r>
            <a:r>
              <a:rPr lang="ru-RU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= Мы приехали, </a:t>
            </a:r>
            <a:r>
              <a:rPr lang="ru-RU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участвовать </a:t>
            </a:r>
            <a:r>
              <a:rPr lang="ru-RU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конференции. </a:t>
            </a:r>
          </a:p>
          <a:p>
            <a:r>
              <a:rPr lang="ru-RU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купил </a:t>
            </a:r>
            <a:r>
              <a:rPr lang="ru-RU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футляр для очков </a:t>
            </a:r>
            <a:r>
              <a:rPr lang="ru-RU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(назначение предмета).</a:t>
            </a:r>
          </a:p>
          <a:p>
            <a:r>
              <a:rPr lang="ru-RU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Взрослые купили </a:t>
            </a:r>
            <a:r>
              <a:rPr lang="ru-RU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подарки для детей  </a:t>
            </a:r>
            <a:r>
              <a:rPr lang="ru-RU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(действие в пользу кого-либо).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Конструкция 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+ Р.п.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более употребительна в газетно-публицистическом стиле речи.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Предлоги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РАДИ, ВО ИМЯ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т.п.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7467600" cy="5548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3311872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выражения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Комментарии</a:t>
                      </a:r>
                    </a:p>
                  </a:txBody>
                  <a:tcPr/>
                </a:tc>
              </a:tr>
              <a:tr h="201237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РАДИ, ВО ИМЯ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Р.п. сущ. со значением предмета, лица, абстрактного понятия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целях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+ Р.п.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сущ.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целью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Он пожертвовал жизнью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ради спасения детей. Во имя мира не жалейте сил.</a:t>
                      </a: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целях безопасности надо иметь дополнительные средства защиты.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Употребляются после глаголов широкого значения. Предлог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ради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– стилистически нейтрален, имеет оттенок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жертвенности,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во имя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характерен для книжной речи, связан только с положительной </a:t>
                      </a:r>
                      <a:r>
                        <a:rPr lang="ru-RU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оценкой.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интересах</a:t>
                      </a:r>
                    </a:p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защиту</a:t>
                      </a:r>
                    </a:p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знак протеста,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солидарности </a:t>
                      </a:r>
                    </a:p>
                    <a:p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честь</a:t>
                      </a:r>
                    </a:p>
                    <a:p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избежание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интересах следствия адвокат отказался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давать интервью журналистам.</a:t>
                      </a: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Рабочие прекратили работу в знак протеста против увольнения их товарищей.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Конструкции лексически ограничены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характерны для книжного и газетно-публицистического стилей речи.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Деепричастный оборот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Стремясь получить голоса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избирателей, кандидаты использовали грязные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политтехнологии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Она поехала учиться в столицу, рассчитывая в будущем получить хорошую работу.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Конструкция лексически ограничена деепричастиями, образованными от глаголов НСВ со значением надежды на осуществление действия.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67544" y="404665"/>
            <a:ext cx="835292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выражения цели-стимула в современном русском языке употребляются следующие целевые конструкции.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1. Конструкция с предлогом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 + Р.п.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употребляется с существительными, называющими лицо или предмет с отвлечённым значением (</a:t>
            </a:r>
            <a:r>
              <a:rPr lang="ru-RU" sz="16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мир, дружба, слава, любовь, спасение, счастье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т.п.). Данная конструкция стилистически нейтральна, имеет оттенок жертвенности и может быть использована независимо от оценки действия: как положительного действия, так и отрицательного.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2. Целевая конструкция во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имя + Р.п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характерна для книжного стиля речи, связана только с положительной оценкой и может носить торжественный характер.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3. Конструкция с предлогом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интересах + Р.п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употребляется для выражения цели-стимула и указывает на действие, которое служит на пользу кому-либо или чему-либо. Данная конструкция характерна для газетно-публицистического и книжного стиля речи.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Лексическим вариантом данной конструкции могут служить следующие устойчивые выражения: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защиту (кого? чего?);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знак протеста против (кого? чего?);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знак солидарности (с кем? с чем?);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избежание (чего?);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честь (чего?).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4. Конструкция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деепричастным оборотом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является лексически ограниченной. В данной конструкции используются только деепричастия НСВ, образованные от лексико-семантической группы глаголов со значением надежды, желания: </a:t>
            </a:r>
            <a:r>
              <a:rPr lang="ru-RU" sz="16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желать, надеяться, рассчитывать, мечтать, стремиться, стараться, думать.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Свойственна книжной речи.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AC32B07-2487-4E07-93EA-76F74FD991FE}"/>
</file>

<file path=customXml/itemProps2.xml><?xml version="1.0" encoding="utf-8"?>
<ds:datastoreItem xmlns:ds="http://schemas.openxmlformats.org/officeDocument/2006/customXml" ds:itemID="{99ADB78D-B9C1-40E8-B7AC-4A5EBD14088F}"/>
</file>

<file path=customXml/itemProps3.xml><?xml version="1.0" encoding="utf-8"?>
<ds:datastoreItem xmlns:ds="http://schemas.openxmlformats.org/officeDocument/2006/customXml" ds:itemID="{FBEC6BC9-D5EB-498D-895B-91C85846E407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117</TotalTime>
  <Words>1418</Words>
  <Application>Microsoft Office PowerPoint</Application>
  <PresentationFormat>Экран (4:3)</PresentationFormat>
  <Paragraphs>140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ВЫРАЖЕНИЕ ЦЕЛИ</vt:lpstr>
      <vt:lpstr>Выражение цели в простом предложении</vt:lpstr>
      <vt:lpstr>Слайд 3</vt:lpstr>
      <vt:lpstr>Целевой инфинитив</vt:lpstr>
      <vt:lpstr>Конструкция за + Т.п.</vt:lpstr>
      <vt:lpstr>Конструкция на + В.п.</vt:lpstr>
      <vt:lpstr>Конструкция для + Р.п.</vt:lpstr>
      <vt:lpstr>Предлоги РАДИ, ВО ИМЯ и т.п.</vt:lpstr>
      <vt:lpstr>Слайд 9</vt:lpstr>
      <vt:lpstr>Выражение цели в простом предложении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ВЫРАЖЕНИЕ ЦЕЛИ</dc:title>
  <dc:creator>Пользователь Windows</dc:creator>
  <cp:lastModifiedBy>Пользователь Windows</cp:lastModifiedBy>
  <cp:revision>15</cp:revision>
  <dcterms:created xsi:type="dcterms:W3CDTF">2014-04-09T07:20:06Z</dcterms:created>
  <dcterms:modified xsi:type="dcterms:W3CDTF">2014-04-10T18:58:43Z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