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7F7A491-0DF6-43DD-9B22-9D8D8AD4826B}" type="datetimeFigureOut">
              <a:rPr lang="ru-RU" smtClean="0"/>
              <a:t>08.04.2014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2F62E8A-FB1B-4793-BFA4-961A9C677BF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F7A491-0DF6-43DD-9B22-9D8D8AD4826B}" type="datetimeFigureOut">
              <a:rPr lang="ru-RU" smtClean="0"/>
              <a:t>08.04.2014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62E8A-FB1B-4793-BFA4-961A9C677BF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7F7A491-0DF6-43DD-9B22-9D8D8AD4826B}" type="datetimeFigureOut">
              <a:rPr lang="ru-RU" smtClean="0"/>
              <a:t>08.04.2014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2F62E8A-FB1B-4793-BFA4-961A9C677BF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F7A491-0DF6-43DD-9B22-9D8D8AD4826B}" type="datetimeFigureOut">
              <a:rPr lang="ru-RU" smtClean="0"/>
              <a:t>08.04.2014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62E8A-FB1B-4793-BFA4-961A9C677BF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7F7A491-0DF6-43DD-9B22-9D8D8AD4826B}" type="datetimeFigureOut">
              <a:rPr lang="ru-RU" smtClean="0"/>
              <a:t>08.04.2014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2F62E8A-FB1B-4793-BFA4-961A9C677BF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F7A491-0DF6-43DD-9B22-9D8D8AD4826B}" type="datetimeFigureOut">
              <a:rPr lang="ru-RU" smtClean="0"/>
              <a:t>08.04.2014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62E8A-FB1B-4793-BFA4-961A9C677BF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F7A491-0DF6-43DD-9B22-9D8D8AD4826B}" type="datetimeFigureOut">
              <a:rPr lang="ru-RU" smtClean="0"/>
              <a:t>08.04.2014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62E8A-FB1B-4793-BFA4-961A9C677BF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F7A491-0DF6-43DD-9B22-9D8D8AD4826B}" type="datetimeFigureOut">
              <a:rPr lang="ru-RU" smtClean="0"/>
              <a:t>08.04.2014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62E8A-FB1B-4793-BFA4-961A9C677BF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7F7A491-0DF6-43DD-9B22-9D8D8AD4826B}" type="datetimeFigureOut">
              <a:rPr lang="ru-RU" smtClean="0"/>
              <a:t>08.04.2014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62E8A-FB1B-4793-BFA4-961A9C677BF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F7A491-0DF6-43DD-9B22-9D8D8AD4826B}" type="datetimeFigureOut">
              <a:rPr lang="ru-RU" smtClean="0"/>
              <a:t>08.04.2014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62E8A-FB1B-4793-BFA4-961A9C677BF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F7A491-0DF6-43DD-9B22-9D8D8AD4826B}" type="datetimeFigureOut">
              <a:rPr lang="ru-RU" smtClean="0"/>
              <a:t>08.04.2014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62E8A-FB1B-4793-BFA4-961A9C677BF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7F7A491-0DF6-43DD-9B22-9D8D8AD4826B}" type="datetimeFigureOut">
              <a:rPr lang="ru-RU" smtClean="0"/>
              <a:t>08.04.2014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2F62E8A-FB1B-4793-BFA4-961A9C677BF5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ВЫРАЖЕНИЕ УСТУПИТЕЛЬНЫХ ОТНОШЕНИЙ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 ПРОСТОМ И СЛОЖНОМ ПРЕДЛОЖЕНИИ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Другие способы выражения уступительных отношений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39552" y="1196752"/>
          <a:ext cx="723900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2304256"/>
                <a:gridCol w="320655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Средства выражения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Примеры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Комментарии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ПУСТЬ (ПУСКАЙ)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Пусть я не прав, но ты должен меня выслушать.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Указывает на оттенок допущения. Характерно для эмоционально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окрашенной речи.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КАК НИ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КТО НИ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Как он ни старался, ничего у него не получилось.</a:t>
                      </a: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Как ни красив Петербург, я не могу здесь жить.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Указывает на условие, которое противоречит содержанию главной части предложения.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Если в придаточной в составе сказуемого прилагательное, то оно – в краткой форме.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СКОЛЬКО НИ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КОГДА НИ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КУДА НИ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КАК БЫ НИ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КТО БЫ НИ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СКОЛЬКО БЫ НИ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КОГДА БЫ НИ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Сколько мы его ни уговаривали, он не захотел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поехать с нами.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Как бы ни было вам трудно, вы должны сдать этот экзамен.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Усилительно-уступительное значение.</a:t>
                      </a: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Предположительно -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уступительное значение.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КУДА БЫ НИ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Куда бы он не пошёл, всюду его узнавали.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Глагол с частицей бы всегда стоит в форме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пр. вр., а в главной части любая форма глагола в прош. вр., кроме СВ.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Выражение уступительных отношений в простом предложении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530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000"/>
                <a:gridCol w="2413000"/>
                <a:gridCol w="2413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Средства выражения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Примеры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Комментарии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НЕСМОТРЯ НА + В.п.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Несмотря на плохую погоду, мы поехали за город.</a:t>
                      </a:r>
                    </a:p>
                    <a:p>
                      <a:r>
                        <a:rPr lang="ru-RU" sz="150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Он решил добиваться своего, несмотря ни на что.</a:t>
                      </a:r>
                      <a:endParaRPr lang="ru-RU" sz="1500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Действие совершается. Трудности не являются препятствием для достижения результата.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ВОПРЕКИ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+ Д.п.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Он поступил в университет вопреки желанию родителей.</a:t>
                      </a:r>
                    </a:p>
                    <a:p>
                      <a:r>
                        <a:rPr lang="ru-RU" sz="150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Вопреки семейной традиции он пошёл работать на завод.</a:t>
                      </a:r>
                      <a:endParaRPr lang="ru-RU" sz="1500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Указывает на сознательное нарушение норм, желания авторитетного</a:t>
                      </a:r>
                      <a:r>
                        <a:rPr lang="ru-RU" sz="15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лица.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НЕЗАВИСИМО + ОТ +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Р.п.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Мы пойдём в поход независимо от погоды.</a:t>
                      </a:r>
                      <a:endParaRPr lang="ru-RU" sz="1500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Субъект указывает, что условия не будут</a:t>
                      </a:r>
                      <a:r>
                        <a:rPr lang="ru-RU" sz="15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иметь значения для выполнения действия.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ПРИ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ВСЁМ (ВСЕЙ, ВСЕХ) + П.п.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 всём желании я не могу ему помочь.</a:t>
                      </a:r>
                      <a:endParaRPr lang="ru-RU" sz="1500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Указывает на противоречивость условия или качества и характера последующего действия.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404664"/>
            <a:ext cx="7416824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Уступительные отношения имеют характер парадокса. Сообщаемое в уступительной части предложения выступает как потенциальная причина, оказавшаяся недостаточным основанием для того, чтобы отменить ситуацию, о которой сообщается в предложении.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Конструкции 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несмотря на что, вопреки чему, независимо от чего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содержат указание на условие, вопреки которому совершается (или не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совершается) действие в предложении. Например: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Несмотря на холод, все катались на лыжах.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+ То есть, было холодно, значит все должны сидеть дома, но в реальности все катались на лыжах, так как холод оказался недостаточным основанием для отмены катания.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В состав конструкции 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несмотря на </a:t>
            </a:r>
            <a:r>
              <a:rPr lang="ru-RU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могут включаться слова с отрицательным значением, тогда глагол обозначает действие с положительным результатом: </a:t>
            </a:r>
          </a:p>
          <a:p>
            <a:r>
              <a:rPr lang="ru-RU" sz="1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Несмотря на плохую подготовку, он сдал экзамен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Если в состав этой конструкции включаются слова с положительным значением, то глагол обозначает действие с отрицательным результатом: </a:t>
            </a:r>
          </a:p>
          <a:p>
            <a:r>
              <a:rPr lang="ru-RU" sz="1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Несмотря на хорошую подготовку, он провалил (не сдал) экзамен.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Уступительные отношения в таких предложениях могут усиливаться с помощью частиц </a:t>
            </a:r>
            <a:r>
              <a:rPr lang="ru-RU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всё же, всё-таки, всё равно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сочетания </a:t>
            </a:r>
            <a:r>
              <a:rPr lang="ru-RU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так и не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входящих в состав предикативной части: </a:t>
            </a:r>
            <a:r>
              <a:rPr lang="ru-RU" sz="1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Несмотря на все старания, мы так и не нашли старый фотоаппарат.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В состав конструкции могут входить: а) существительные, обозначающие погодные условия: </a:t>
            </a:r>
            <a:r>
              <a:rPr lang="ru-RU" sz="1400" i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дождь, гроза, снегопад, жара, засуха, холод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 др.; б) физическое состояние человека: </a:t>
            </a:r>
            <a:r>
              <a:rPr lang="ru-RU" sz="1400" i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усталость, недомогание, болезнь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 др.; в) слова и словосочетания с отрицательным значением: </a:t>
            </a:r>
            <a:r>
              <a:rPr lang="ru-RU" sz="1400" i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плохие условия неурожаи, отсталость, слабая подготовка, отсутствие опыта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 др.; г) слова и словосочетания с положительным значением: </a:t>
            </a:r>
            <a:r>
              <a:rPr lang="ru-RU" sz="1400" i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успех, достижения, помощь, старания, внимание, ум, талант, здравый смысл, работоспособность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и др.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 В состав конструкции могут входить лексические антонимы (</a:t>
            </a:r>
            <a:r>
              <a:rPr lang="ru-RU" sz="1400" i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хорошо - плохо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), слова, противопоставленные по значению, но относящиеся к разным частям речи (</a:t>
            </a:r>
            <a:r>
              <a:rPr lang="ru-RU" sz="1400" i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хорошая подготовка – плохо сдал экзамен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332656"/>
            <a:ext cx="7488832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В состав конструкции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вопреки чему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входят: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а) существительные, косвенно выражающие мнение с оттенком неуверенности: </a:t>
            </a:r>
            <a:r>
              <a:rPr lang="ru-RU" i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мнение, надежда, ожидание, опасение, предсказание, прогноз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др.;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б) существительные со значением реального факта или каких-либо правил: </a:t>
            </a:r>
            <a:r>
              <a:rPr lang="ru-RU" i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закон, здравый смысл, истина, логика, норма, традиция, факт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др.;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в)существительные с модальным или близким к нему значением: </a:t>
            </a:r>
            <a:r>
              <a:rPr lang="ru-RU" i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воля, желание, интерес, обещание, совет, требование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др.;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г) существительные со значением препятствия: </a:t>
            </a:r>
            <a:r>
              <a:rPr lang="ru-RU" i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противодействие, сопротивление, трудности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др.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Предложно-падежные конструкции с предлогом вопреки указывают на сознательное нарушение лицом принятых норм, прогнозов, желания и др.: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Вопреки традициям невеста была в голубом. </a:t>
            </a:r>
          </a:p>
          <a:p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Вопреки желанию родителей она поступила в медицинский. </a:t>
            </a:r>
          </a:p>
          <a:p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Вопреки желанию начальника они продолжали свои опыты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Данные конструкции могут употребляться и как синонимы предлога </a:t>
            </a:r>
            <a:r>
              <a:rPr lang="ru-RU" i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несмотря 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предложениях, где субъект не лицо.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Вопреки прогнозу погоды, обещавшему солнечную погоду, пошёл дождь.              </a:t>
            </a:r>
          </a:p>
          <a:p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Вопреки ожиданиям цены выросли в пять раз.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700808"/>
            <a:ext cx="748883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Конструкции с предлогом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независимо от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указывают на характер условий, которые способствуют или препятствуют выполнению действия, но не влияют на его совершение. Действие будет выполняться при любых обстоятельствах:</a:t>
            </a:r>
          </a:p>
          <a:p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 буду продолжать работу независимо от её результатов.</a:t>
            </a:r>
          </a:p>
          <a:p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Мы будем подниматься в горы независимо от погоды.</a:t>
            </a:r>
          </a:p>
          <a:p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 решил жениться на этой девушке независимо от мнения  родных и друзей.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76672"/>
            <a:ext cx="712879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Конструкция с предлогом </a:t>
            </a:r>
            <a:r>
              <a:rPr lang="ru-RU" sz="1600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обязательно включает определительное местоимение (</a:t>
            </a:r>
            <a:r>
              <a:rPr lang="ru-RU" sz="16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всем, всей, всех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 и существительные, обозначающие: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а) качества, свойства предметов или лиц (</a:t>
            </a:r>
            <a:r>
              <a:rPr lang="ru-RU" sz="1600" i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вспыльчивость, доброта, лёгкость, обидчивость, прочность, скромность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 др.),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б) отношение одного лица к другому (</a:t>
            </a:r>
            <a:r>
              <a:rPr lang="ru-RU" sz="1600" i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любовь, симпатия, уважение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 др.),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в) а также слова: </a:t>
            </a:r>
            <a:r>
              <a:rPr lang="ru-RU" sz="1600" i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желание, стремление, упорство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 т.п.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Часто в составе этой конструкции употребляется местоимение </a:t>
            </a:r>
            <a:r>
              <a:rPr lang="ru-RU" sz="1600" i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свой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При всём желании я не смогу прийти к вам. </a:t>
            </a:r>
          </a:p>
          <a:p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При всём своём уважении к отцу мальчик не любил его. </a:t>
            </a:r>
          </a:p>
          <a:p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При всей своей лёгкости задача требовала много времени для решения.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Конструкция с предлогом при стоит, как правило, в начале высказывания.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Если в такую конструкцию входит слово со значением качества, то возможны две структуры: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а) субъект, о качестве которого идёт речь, может употребляться в именительном падеже: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 всех своих положительных качествах Анна мне не нравится. </a:t>
            </a:r>
          </a:p>
          <a:p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При всей своей красоте Петербург меня разочаровал.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б) этот субъект может употребляться в родительном падеже, в этом случае он выражается местоимением он, она, оно, они, а местоимение </a:t>
            </a:r>
            <a:r>
              <a:rPr lang="ru-RU" sz="16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свой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не употребляется: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 всех положительных качествах Анны, она мне не нравится. </a:t>
            </a:r>
          </a:p>
          <a:p>
            <a:r>
              <a:rPr lang="ru-RU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При всей красоте Петербурга, он меня разочаровал.</a:t>
            </a:r>
            <a:endParaRPr lang="ru-RU" sz="16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332656"/>
            <a:ext cx="727280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Отношения уступки могут передаваться и </a:t>
            </a:r>
            <a:r>
              <a:rPr lang="ru-RU" sz="2000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деепричастными оборотами</a:t>
            </a:r>
            <a:r>
              <a:rPr lang="ru-RU" sz="20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Даже хорошо подготовившись к экзамену, он чувствовал себя неуверенно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Деепричастный оборот обычно включает в себя деепричастие совершенного вида, стоит в начале предложения и выражает противоположное тому, что обозначает сказуемое.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Проведя весь вечер за написанием доклада, она всё-таки написала его плохо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Уступительные отношения в таких предложениях могут усиливаться с помощью частиц </a:t>
            </a:r>
            <a:r>
              <a:rPr lang="ru-RU" sz="2000" i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всё же, всё-таки, всё равно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союзов </a:t>
            </a:r>
            <a:r>
              <a:rPr lang="ru-RU" sz="2000" i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однако, тем не менее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сочетания </a:t>
            </a:r>
            <a:r>
              <a:rPr lang="ru-RU" sz="2000" i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 и не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входящих в состав предикативной части.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Проболев весь семестр, он всё же хорошо сдал экзамен.</a:t>
            </a:r>
          </a:p>
          <a:p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Потратив на подготовку к экзамену два месяца, он так и не сдал его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Выражение уступительных отношений в сложном предложении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79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000"/>
                <a:gridCol w="2413000"/>
                <a:gridCol w="2413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Средства выражения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Примеры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Комментарии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ХОТЯ … (НО, ОДНАКО)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Хотя текст был трудным, (но) мы перевели его быстро.</a:t>
                      </a:r>
                    </a:p>
                    <a:p>
                      <a:r>
                        <a:rPr lang="ru-RU" sz="140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Хотя он был опытным педагогом, дети не любили его.</a:t>
                      </a:r>
                      <a:endParaRPr lang="ru-RU" sz="1400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Указывает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 противоречие между условием, выраженным уступительной конструкцией, и действием, выраженным глаголом в главной части предложения.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НЕСМОТРЯ НА ТО ЧТО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Несмотря на то, что он очень старался, у него всё равно ничего не вышло.</a:t>
                      </a:r>
                      <a:endParaRPr lang="ru-RU" sz="1400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Указывает на условие, которое противоречит содержанию главной части предложения.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НЕЗАВИСИМО ОТ ТОГО ЧТО (КАКОЙ, ГДЕ)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Мы пойдём в поход независимо от того, что ты решил (пойдёшь ты или нет).</a:t>
                      </a:r>
                      <a:endParaRPr lang="ru-RU" sz="1400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Указывает на характер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условий которые не влияют на совершение действия.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Глагол в форме императива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Будь он семи пядей во лбу, а от суда моего не уйдёт.</a:t>
                      </a:r>
                      <a:r>
                        <a:rPr lang="ru-RU" sz="1400" i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Стань он даже министром, я всё равно не буду уважать его.</a:t>
                      </a:r>
                      <a:endParaRPr lang="ru-RU" sz="1400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Синонимична конструкции 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независимо от того что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332656"/>
            <a:ext cx="7272808" cy="6601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Уступительные придаточные содержат указание на условие, вопреки которому совершается то, о чём говорится в главной части предложения. Например:</a:t>
            </a:r>
          </a:p>
          <a:p>
            <a:r>
              <a:rPr lang="ru-RU" sz="15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Хотя на улице был мороз и ветер, мы решили покататься на лыжах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   Придаточные уступительные могут располагаться в любом месте по отношению к главной части, при этом, если придаточная часть стоит в начале предложения, то подчёркивается несоответствие между содержанием частей. Придаточные предложения с союзами </a:t>
            </a:r>
            <a:r>
              <a:rPr lang="ru-RU" sz="15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несмотря на то что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5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хотя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могут стоять в начале (чаще), в середине и в конце предложения. </a:t>
            </a:r>
          </a:p>
          <a:p>
            <a:r>
              <a:rPr lang="ru-RU" sz="15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Хотя началась весна, морозы не прекращались. </a:t>
            </a:r>
          </a:p>
          <a:p>
            <a:r>
              <a:rPr lang="ru-RU" sz="15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Сильный ветер, хотя он дул недолго, наделал много бед в городе. </a:t>
            </a:r>
          </a:p>
          <a:p>
            <a:r>
              <a:rPr lang="ru-RU" sz="15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Андрей пришёл на вечеринку, несмотря на то, что был болен.</a:t>
            </a:r>
          </a:p>
          <a:p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     В главной части таких предложений часто употребляются частицы со значением возражения </a:t>
            </a:r>
            <a:r>
              <a:rPr lang="ru-RU" sz="15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всё же, всё-таки, всё равно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, которые усиливают уступительное значение.</a:t>
            </a:r>
          </a:p>
          <a:p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     Но главная часть обязательно следует за придаточной, если в ней содержатся противительные союзы </a:t>
            </a:r>
            <a:r>
              <a:rPr lang="ru-RU" sz="15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а, да, зато, но, однако, тем не менее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, сочетание </a:t>
            </a:r>
            <a:r>
              <a:rPr lang="ru-RU" sz="15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 и не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, которые усиливают противоречие, при этом в придаточной части может употребляться только союз </a:t>
            </a:r>
            <a:r>
              <a:rPr lang="ru-RU" sz="15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хотя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5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Хотя она плохо себя чувствовала, всё же не смогла отказаться от приглашения в театр. </a:t>
            </a:r>
          </a:p>
          <a:p>
            <a:r>
              <a:rPr lang="ru-RU" sz="15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Хотя он обещал, он так и не пришёл. </a:t>
            </a:r>
          </a:p>
          <a:p>
            <a:r>
              <a:rPr lang="ru-RU" sz="15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Хотя погода была ужасная, всё-таки наш поход был удачным.</a:t>
            </a:r>
          </a:p>
          <a:p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   Союзы </a:t>
            </a:r>
            <a:r>
              <a:rPr lang="ru-RU" sz="15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несмотря на то что, невзирая на то что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употребляются в основном в книжной речи. Союз </a:t>
            </a:r>
            <a:r>
              <a:rPr lang="ru-RU" sz="15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хотя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– стилистически нейтрален, может употребляться в разговорной речи (</a:t>
            </a:r>
            <a:r>
              <a:rPr lang="ru-RU" sz="15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хоть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5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Несмотря на то, что цены возросли, он решил купить машину.</a:t>
            </a:r>
          </a:p>
          <a:p>
            <a:r>
              <a:rPr lang="ru-RU" sz="15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Хоть ты и умный, а это дело ты проиграл.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78601C765F2DB4D832BA86FE76CDD2C" ma:contentTypeVersion="0" ma:contentTypeDescription="Создание документа." ma:contentTypeScope="" ma:versionID="fdbc2b929c05273eee0c3ce94c5d817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AC81D0D1-CE0F-46F0-9EF4-D5A3D0CF94B9}"/>
</file>

<file path=customXml/itemProps2.xml><?xml version="1.0" encoding="utf-8"?>
<ds:datastoreItem xmlns:ds="http://schemas.openxmlformats.org/officeDocument/2006/customXml" ds:itemID="{8144EF7C-2905-414A-9419-69BCA4D27409}"/>
</file>

<file path=customXml/itemProps3.xml><?xml version="1.0" encoding="utf-8"?>
<ds:datastoreItem xmlns:ds="http://schemas.openxmlformats.org/officeDocument/2006/customXml" ds:itemID="{E21F3F44-7B2E-4951-BF67-8A165A24567F}"/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109</TotalTime>
  <Words>1749</Words>
  <Application>Microsoft Office PowerPoint</Application>
  <PresentationFormat>Экран (4:3)</PresentationFormat>
  <Paragraphs>129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ВЫРАЖЕНИЕ УСТУПИТЕЛЬНЫХ ОТНОШЕНИЙ </vt:lpstr>
      <vt:lpstr>Выражение уступительных отношений в простом предложении</vt:lpstr>
      <vt:lpstr>Слайд 3</vt:lpstr>
      <vt:lpstr>Слайд 4</vt:lpstr>
      <vt:lpstr>Слайд 5</vt:lpstr>
      <vt:lpstr>Слайд 6</vt:lpstr>
      <vt:lpstr>Слайд 7</vt:lpstr>
      <vt:lpstr>Выражение уступительных отношений в сложном предложении</vt:lpstr>
      <vt:lpstr>Слайд 9</vt:lpstr>
      <vt:lpstr>Другие способы выражения уступительных отношений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ВЫРАЖЕНИЕ УСТУПИТЕЛЬНЫХ ОТНОШЕНИЙ</dc:title>
  <dc:creator>Пользователь Windows</dc:creator>
  <cp:lastModifiedBy>Пользователь Windows</cp:lastModifiedBy>
  <cp:revision>14</cp:revision>
  <dcterms:created xsi:type="dcterms:W3CDTF">2014-04-08T06:31:55Z</dcterms:created>
  <dcterms:modified xsi:type="dcterms:W3CDTF">2014-04-08T08:21:13Z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0x010100378601C765F2DB4D832BA86FE76CDD2C</vt:lpwstr>
  </property>
</Properties>
</file>