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D60D69EA-220B-48D7-A774-7ED872239BC7}" type="datetimeFigureOut">
              <a:rPr lang="ru-RU" smtClean="0"/>
              <a:pPr/>
              <a:t>06.04.2014</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7" name="Прямая соединительная линия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Овал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Овал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Номер слайда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0B63696-907F-4B34-9A81-5349B9579550}" type="slidenum">
              <a:rPr lang="ru-RU" smtClean="0"/>
              <a:pPr/>
              <a:t>‹#›</a:t>
            </a:fld>
            <a:endParaRPr lang="ru-RU"/>
          </a:p>
        </p:txBody>
      </p:sp>
      <p:sp>
        <p:nvSpPr>
          <p:cNvPr id="8" name="Заголовок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60D69EA-220B-48D7-A774-7ED872239BC7}" type="datetimeFigureOut">
              <a:rPr lang="ru-RU" smtClean="0"/>
              <a:pPr/>
              <a:t>06.04.2014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0B63696-907F-4B34-9A81-5349B9579550}"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2"/>
      </p:bgRef>
    </p:bg>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ая соединительная линия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Овал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6915912" y="3009901"/>
            <a:ext cx="457200" cy="441325"/>
          </a:xfrm>
        </p:spPr>
        <p:txBody>
          <a:bodyPr/>
          <a:lstStyle/>
          <a:p>
            <a:fld id="{30B63696-907F-4B34-9A81-5349B9579550}" type="slidenum">
              <a:rPr lang="ru-RU" smtClean="0"/>
              <a:pPr/>
              <a:t>‹#›</a:t>
            </a:fld>
            <a:endParaRPr lang="ru-RU"/>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60D69EA-220B-48D7-A774-7ED872239BC7}" type="datetimeFigureOut">
              <a:rPr lang="ru-RU" smtClean="0"/>
              <a:pPr/>
              <a:t>06.04.2014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D60D69EA-220B-48D7-A774-7ED872239BC7}" type="datetimeFigureOut">
              <a:rPr lang="ru-RU" smtClean="0"/>
              <a:pPr/>
              <a:t>06.04.2014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4361688" y="1026372"/>
            <a:ext cx="457200" cy="441325"/>
          </a:xfrm>
        </p:spPr>
        <p:txBody>
          <a:bodyPr/>
          <a:lstStyle/>
          <a:p>
            <a:fld id="{30B63696-907F-4B34-9A81-5349B9579550}" type="slidenum">
              <a:rPr lang="ru-RU" smtClean="0"/>
              <a:pPr/>
              <a:t>‹#›</a:t>
            </a:fld>
            <a:endParaRPr lang="ru-RU"/>
          </a:p>
        </p:txBody>
      </p:sp>
      <p:sp>
        <p:nvSpPr>
          <p:cNvPr id="8" name="Содержимое 7"/>
          <p:cNvSpPr>
            <a:spLocks noGrp="1"/>
          </p:cNvSpPr>
          <p:nvPr>
            <p:ph sz="quarter" idx="1"/>
          </p:nvPr>
        </p:nvSpPr>
        <p:spPr>
          <a:xfrm>
            <a:off x="301752" y="1527048"/>
            <a:ext cx="850392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3" name="Прямоугольник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Прямоугольник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Нижний колонтитул 4"/>
          <p:cNvSpPr>
            <a:spLocks noGrp="1"/>
          </p:cNvSpPr>
          <p:nvPr>
            <p:ph type="ftr" sz="quarter" idx="11"/>
          </p:nvPr>
        </p:nvSpPr>
        <p:spPr/>
        <p:txBody>
          <a:bodyPr/>
          <a:lstStyle/>
          <a:p>
            <a:endParaRPr lang="ru-RU"/>
          </a:p>
        </p:txBody>
      </p:sp>
      <p:sp>
        <p:nvSpPr>
          <p:cNvPr id="4" name="Дата 3"/>
          <p:cNvSpPr>
            <a:spLocks noGrp="1"/>
          </p:cNvSpPr>
          <p:nvPr>
            <p:ph type="dt" sz="half" idx="10"/>
          </p:nvPr>
        </p:nvSpPr>
        <p:spPr/>
        <p:txBody>
          <a:bodyPr/>
          <a:lstStyle/>
          <a:p>
            <a:fld id="{D60D69EA-220B-48D7-A774-7ED872239BC7}" type="datetimeFigureOut">
              <a:rPr lang="ru-RU" smtClean="0"/>
              <a:pPr/>
              <a:t>06.04.2014</a:t>
            </a:fld>
            <a:endParaRPr lang="ru-RU"/>
          </a:p>
        </p:txBody>
      </p:sp>
      <p:sp>
        <p:nvSpPr>
          <p:cNvPr id="8" name="Прямая соединительная линия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вал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0B63696-907F-4B34-9A81-5349B9579550}" type="slidenum">
              <a:rPr lang="ru-RU" smtClean="0"/>
              <a:pPr/>
              <a:t>‹#›</a:t>
            </a:fld>
            <a:endParaRPr lang="ru-RU"/>
          </a:p>
        </p:txBody>
      </p:sp>
      <p:sp>
        <p:nvSpPr>
          <p:cNvPr id="2" name="Заголовок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758952"/>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a:xfrm>
            <a:off x="5791200" y="6409944"/>
            <a:ext cx="3044952" cy="365760"/>
          </a:xfrm>
        </p:spPr>
        <p:txBody>
          <a:bodyPr/>
          <a:lstStyle/>
          <a:p>
            <a:fld id="{D60D69EA-220B-48D7-A774-7ED872239BC7}" type="datetimeFigureOut">
              <a:rPr lang="ru-RU" smtClean="0"/>
              <a:pPr/>
              <a:t>06.04.2014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0B63696-907F-4B34-9A81-5349B9579550}" type="slidenum">
              <a:rPr lang="ru-RU" smtClean="0"/>
              <a:pPr/>
              <a:t>‹#›</a:t>
            </a:fld>
            <a:endParaRPr lang="ru-RU"/>
          </a:p>
        </p:txBody>
      </p:sp>
      <p:sp>
        <p:nvSpPr>
          <p:cNvPr id="8" name="Прямая соединительная линия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Содержимое 9"/>
          <p:cNvSpPr>
            <a:spLocks noGrp="1"/>
          </p:cNvSpPr>
          <p:nvPr>
            <p:ph sz="half" idx="1"/>
          </p:nvPr>
        </p:nvSpPr>
        <p:spPr>
          <a:xfrm>
            <a:off x="301752"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Содержимое 11"/>
          <p:cNvSpPr>
            <a:spLocks noGrp="1"/>
          </p:cNvSpPr>
          <p:nvPr>
            <p:ph sz="half" idx="2"/>
          </p:nvPr>
        </p:nvSpPr>
        <p:spPr>
          <a:xfrm>
            <a:off x="4800600"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1">
        <a:schemeClr val="bg2"/>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Прямоугольник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Прямоугольник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Прямоугольник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D60D69EA-220B-48D7-A774-7ED872239BC7}" type="datetimeFigureOut">
              <a:rPr lang="ru-RU" smtClean="0"/>
              <a:pPr/>
              <a:t>06.04.2014</a:t>
            </a:fld>
            <a:endParaRPr lang="ru-RU"/>
          </a:p>
        </p:txBody>
      </p:sp>
      <p:sp>
        <p:nvSpPr>
          <p:cNvPr id="8" name="Нижний колонтитул 7"/>
          <p:cNvSpPr>
            <a:spLocks noGrp="1"/>
          </p:cNvSpPr>
          <p:nvPr>
            <p:ph type="ftr" sz="quarter" idx="11"/>
          </p:nvPr>
        </p:nvSpPr>
        <p:spPr>
          <a:xfrm>
            <a:off x="304800" y="6409944"/>
            <a:ext cx="3581400" cy="365760"/>
          </a:xfrm>
        </p:spPr>
        <p:txBody>
          <a:bodyPr/>
          <a:lstStyle/>
          <a:p>
            <a:endParaRPr lang="ru-RU"/>
          </a:p>
        </p:txBody>
      </p:sp>
      <p:sp>
        <p:nvSpPr>
          <p:cNvPr id="15" name="Прямая соединительная линия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Содержимое 23"/>
          <p:cNvSpPr>
            <a:spLocks noGrp="1"/>
          </p:cNvSpPr>
          <p:nvPr>
            <p:ph sz="quarter" idx="2"/>
          </p:nvPr>
        </p:nvSpPr>
        <p:spPr>
          <a:xfrm>
            <a:off x="301752" y="2471383"/>
            <a:ext cx="4041648" cy="3818404"/>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Содержимое 25"/>
          <p:cNvSpPr>
            <a:spLocks noGrp="1"/>
          </p:cNvSpPr>
          <p:nvPr>
            <p:ph sz="quarter" idx="4"/>
          </p:nvPr>
        </p:nvSpPr>
        <p:spPr>
          <a:xfrm>
            <a:off x="4800600" y="2471383"/>
            <a:ext cx="4038600" cy="382219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Овал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Овал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Номер слайда 8"/>
          <p:cNvSpPr>
            <a:spLocks noGrp="1"/>
          </p:cNvSpPr>
          <p:nvPr>
            <p:ph type="sldNum" sz="quarter" idx="12"/>
          </p:nvPr>
        </p:nvSpPr>
        <p:spPr>
          <a:xfrm>
            <a:off x="4343400" y="1042416"/>
            <a:ext cx="457200" cy="441325"/>
          </a:xfrm>
        </p:spPr>
        <p:txBody>
          <a:bodyPr/>
          <a:lstStyle>
            <a:lvl1pPr algn="ctr">
              <a:defRPr/>
            </a:lvl1pPr>
          </a:lstStyle>
          <a:p>
            <a:fld id="{30B63696-907F-4B34-9A81-5349B9579550}" type="slidenum">
              <a:rPr lang="ru-RU" smtClean="0"/>
              <a:pPr/>
              <a:t>‹#›</a:t>
            </a:fld>
            <a:endParaRPr lang="ru-RU"/>
          </a:p>
        </p:txBody>
      </p:sp>
      <p:sp>
        <p:nvSpPr>
          <p:cNvPr id="23" name="Заголовок 22"/>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D60D69EA-220B-48D7-A774-7ED872239BC7}" type="datetimeFigureOut">
              <a:rPr lang="ru-RU" smtClean="0"/>
              <a:pPr/>
              <a:t>06.04.2014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a:xfrm>
            <a:off x="4343400" y="1036020"/>
            <a:ext cx="457200" cy="441325"/>
          </a:xfrm>
        </p:spPr>
        <p:txBody>
          <a:bodyPr/>
          <a:lstStyle/>
          <a:p>
            <a:fld id="{30B63696-907F-4B34-9A81-5349B957955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Прямоугольник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Прямоугольник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Дата 1"/>
          <p:cNvSpPr>
            <a:spLocks noGrp="1"/>
          </p:cNvSpPr>
          <p:nvPr>
            <p:ph type="dt" sz="half" idx="10"/>
          </p:nvPr>
        </p:nvSpPr>
        <p:spPr/>
        <p:txBody>
          <a:bodyPr/>
          <a:lstStyle/>
          <a:p>
            <a:fld id="{D60D69EA-220B-48D7-A774-7ED872239BC7}" type="datetimeFigureOut">
              <a:rPr lang="ru-RU" smtClean="0"/>
              <a:pPr/>
              <a:t>06.04.2014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4267200" y="6324600"/>
            <a:ext cx="609600" cy="441324"/>
          </a:xfrm>
        </p:spPr>
        <p:txBody>
          <a:bodyPr/>
          <a:lstStyle>
            <a:lvl1pPr>
              <a:defRPr>
                <a:solidFill>
                  <a:srgbClr val="FFFFFF"/>
                </a:solidFill>
              </a:defRPr>
            </a:lvl1pPr>
          </a:lstStyle>
          <a:p>
            <a:fld id="{30B63696-907F-4B34-9A81-5349B957955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9" name="Прямоугольник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Прямоугольник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оугольник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ая соединительная линия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Содержимое 19"/>
          <p:cNvSpPr>
            <a:spLocks noGrp="1"/>
          </p:cNvSpPr>
          <p:nvPr>
            <p:ph sz="quarter" idx="1"/>
          </p:nvPr>
        </p:nvSpPr>
        <p:spPr>
          <a:xfrm>
            <a:off x="3124200" y="685800"/>
            <a:ext cx="5638800" cy="5410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Овал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0B63696-907F-4B34-9A81-5349B9579550}" type="slidenum">
              <a:rPr lang="ru-RU" smtClean="0"/>
              <a:pPr/>
              <a:t>‹#›</a:t>
            </a:fld>
            <a:endParaRPr lang="ru-RU"/>
          </a:p>
        </p:txBody>
      </p:sp>
      <p:sp>
        <p:nvSpPr>
          <p:cNvPr id="21" name="Прямоугольник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p:txBody>
          <a:bodyPr/>
          <a:lstStyle/>
          <a:p>
            <a:fld id="{D60D69EA-220B-48D7-A774-7ED872239BC7}" type="datetimeFigureOut">
              <a:rPr lang="ru-RU" smtClean="0"/>
              <a:pPr/>
              <a:t>06.04.2014</a:t>
            </a:fld>
            <a:endParaRPr lang="ru-RU"/>
          </a:p>
        </p:txBody>
      </p:sp>
      <p:sp>
        <p:nvSpPr>
          <p:cNvPr id="6" name="Нижний колонтитул 5"/>
          <p:cNvSpPr>
            <a:spLocks noGrp="1"/>
          </p:cNvSpPr>
          <p:nvPr>
            <p:ph type="ftr" sz="quarter" idx="11"/>
          </p:nvPr>
        </p:nvSpPr>
        <p:spPr>
          <a:xfrm>
            <a:off x="301752" y="6410848"/>
            <a:ext cx="3383280" cy="365760"/>
          </a:xfrm>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1" name="Прямая соединительная линия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угольник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Прямоугольник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Овал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p>
            <a:fld id="{30B63696-907F-4B34-9A81-5349B9579550}" type="slidenum">
              <a:rPr lang="ru-RU" smtClean="0"/>
              <a:pPr/>
              <a:t>‹#›</a:t>
            </a:fld>
            <a:endParaRPr lang="ru-RU"/>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3000375" y="609600"/>
            <a:ext cx="5867400" cy="4267200"/>
          </a:xfrm>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22" name="Прямоугольник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a:xfrm>
            <a:off x="5788152" y="6404984"/>
            <a:ext cx="3044952" cy="365760"/>
          </a:xfrm>
        </p:spPr>
        <p:txBody>
          <a:bodyPr/>
          <a:lstStyle/>
          <a:p>
            <a:fld id="{D60D69EA-220B-48D7-A774-7ED872239BC7}" type="datetimeFigureOut">
              <a:rPr lang="ru-RU" smtClean="0"/>
              <a:pPr/>
              <a:t>06.04.2014</a:t>
            </a:fld>
            <a:endParaRPr lang="ru-RU"/>
          </a:p>
        </p:txBody>
      </p:sp>
      <p:sp>
        <p:nvSpPr>
          <p:cNvPr id="6" name="Нижний колонтитул 5"/>
          <p:cNvSpPr>
            <a:spLocks noGrp="1"/>
          </p:cNvSpPr>
          <p:nvPr>
            <p:ph type="ftr" sz="quarter" idx="11"/>
          </p:nvPr>
        </p:nvSpPr>
        <p:spPr>
          <a:xfrm>
            <a:off x="301752" y="6410848"/>
            <a:ext cx="3584448" cy="365760"/>
          </a:xfrm>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Дата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60D69EA-220B-48D7-A774-7ED872239BC7}" type="datetimeFigureOut">
              <a:rPr lang="ru-RU" smtClean="0"/>
              <a:pPr/>
              <a:t>06.04.2014</a:t>
            </a:fld>
            <a:endParaRPr lang="ru-RU"/>
          </a:p>
        </p:txBody>
      </p:sp>
      <p:sp>
        <p:nvSpPr>
          <p:cNvPr id="3" name="Нижний колонтитул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ru-RU"/>
          </a:p>
        </p:txBody>
      </p:sp>
      <p:sp>
        <p:nvSpPr>
          <p:cNvPr id="8" name="Прямоугольник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ая соединительная линия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Овал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0B63696-907F-4B34-9A81-5349B9579550}" type="slidenum">
              <a:rPr lang="ru-RU" smtClean="0"/>
              <a:pPr/>
              <a:t>‹#›</a:t>
            </a:fld>
            <a:endParaRPr lang="ru-RU"/>
          </a:p>
        </p:txBody>
      </p:sp>
      <p:sp>
        <p:nvSpPr>
          <p:cNvPr id="22" name="Заголовок 21"/>
          <p:cNvSpPr>
            <a:spLocks noGrp="1"/>
          </p:cNvSpPr>
          <p:nvPr>
            <p:ph type="title"/>
          </p:nvPr>
        </p:nvSpPr>
        <p:spPr>
          <a:xfrm>
            <a:off x="301752" y="228600"/>
            <a:ext cx="8534400" cy="758952"/>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371600" y="2819400"/>
            <a:ext cx="6400800" cy="1329680"/>
          </a:xfrm>
        </p:spPr>
        <p:txBody>
          <a:bodyPr>
            <a:noAutofit/>
          </a:bodyPr>
          <a:lstStyle/>
          <a:p>
            <a:r>
              <a:rPr lang="ru-RU" sz="2800" dirty="0" smtClean="0"/>
              <a:t>ВЫРАЖЕНИЕ ПРИЧИНЫ В ПРОСТОМ ПРЕДЛОЖЕНИИ</a:t>
            </a:r>
            <a:endParaRPr lang="ru-RU" sz="2800" dirty="0"/>
          </a:p>
        </p:txBody>
      </p:sp>
      <p:sp>
        <p:nvSpPr>
          <p:cNvPr id="2" name="Заголовок 1"/>
          <p:cNvSpPr>
            <a:spLocks noGrp="1"/>
          </p:cNvSpPr>
          <p:nvPr>
            <p:ph type="ctrTitle"/>
          </p:nvPr>
        </p:nvSpPr>
        <p:spPr>
          <a:xfrm>
            <a:off x="685800" y="188640"/>
            <a:ext cx="7772400" cy="936104"/>
          </a:xfrm>
        </p:spPr>
        <p:txBody>
          <a:bodyPr>
            <a:normAutofit/>
          </a:bodyPr>
          <a:lstStyle/>
          <a:p>
            <a:r>
              <a:rPr lang="ru-RU" dirty="0" smtClean="0"/>
              <a:t>ВЫРАЖЕНИЕ ПРИЧИНЫ</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608112"/>
          </a:xfrm>
        </p:spPr>
        <p:txBody>
          <a:bodyPr/>
          <a:lstStyle/>
          <a:p>
            <a:r>
              <a:rPr lang="ru-RU" dirty="0" smtClean="0"/>
              <a:t>Предлог </a:t>
            </a:r>
            <a:r>
              <a:rPr lang="ru-RU" dirty="0" smtClean="0">
                <a:solidFill>
                  <a:srgbClr val="002060"/>
                </a:solidFill>
              </a:rPr>
              <a:t>ПО</a:t>
            </a:r>
            <a:endParaRPr lang="ru-RU" dirty="0">
              <a:solidFill>
                <a:srgbClr val="002060"/>
              </a:solidFill>
            </a:endParaRPr>
          </a:p>
        </p:txBody>
      </p:sp>
      <p:sp>
        <p:nvSpPr>
          <p:cNvPr id="3" name="Содержимое 2"/>
          <p:cNvSpPr>
            <a:spLocks noGrp="1"/>
          </p:cNvSpPr>
          <p:nvPr>
            <p:ph sz="quarter" idx="1"/>
          </p:nvPr>
        </p:nvSpPr>
        <p:spPr/>
        <p:txBody>
          <a:bodyPr>
            <a:normAutofit/>
          </a:bodyPr>
          <a:lstStyle/>
          <a:p>
            <a:r>
              <a:rPr lang="ru-RU" sz="2000" dirty="0" smtClean="0">
                <a:latin typeface="Times New Roman" pitchFamily="18" charset="0"/>
                <a:cs typeface="Times New Roman" pitchFamily="18" charset="0"/>
              </a:rPr>
              <a:t>Сочетание с</a:t>
            </a:r>
            <a:r>
              <a:rPr lang="ru-RU" sz="2000" dirty="0" smtClean="0">
                <a:solidFill>
                  <a:srgbClr val="002060"/>
                </a:solidFill>
                <a:latin typeface="Times New Roman" pitchFamily="18" charset="0"/>
                <a:cs typeface="Times New Roman" pitchFamily="18" charset="0"/>
              </a:rPr>
              <a:t> ПО </a:t>
            </a:r>
            <a:r>
              <a:rPr lang="ru-RU" sz="2000" dirty="0" smtClean="0">
                <a:latin typeface="Times New Roman" pitchFamily="18" charset="0"/>
                <a:cs typeface="Times New Roman" pitchFamily="18" charset="0"/>
              </a:rPr>
              <a:t>+ Д.п. обозначает как внешнюю причину (по больничному, по справке, по требованию – в официально-деловом стиле), так и внутреннюю, не зависящую от воли субъекта, т.е. прежде всего подчёркивает её неосознанный характер. Как правило, эта причина обусловливает какое-то действие, имеющее </a:t>
            </a:r>
            <a:r>
              <a:rPr lang="ru-RU" sz="2000" b="1" dirty="0" smtClean="0">
                <a:latin typeface="Times New Roman" pitchFamily="18" charset="0"/>
                <a:cs typeface="Times New Roman" pitchFamily="18" charset="0"/>
              </a:rPr>
              <a:t>негативный</a:t>
            </a:r>
            <a:r>
              <a:rPr lang="ru-RU" sz="2000" dirty="0" smtClean="0">
                <a:latin typeface="Times New Roman" pitchFamily="18" charset="0"/>
                <a:cs typeface="Times New Roman" pitchFamily="18" charset="0"/>
              </a:rPr>
              <a:t> характер для субъекта:</a:t>
            </a:r>
          </a:p>
          <a:p>
            <a:r>
              <a:rPr lang="ru-RU" sz="2000" i="1" dirty="0" smtClean="0">
                <a:latin typeface="Times New Roman" pitchFamily="18" charset="0"/>
                <a:cs typeface="Times New Roman" pitchFamily="18" charset="0"/>
              </a:rPr>
              <a:t>По своему опыту, по неосторожности, по принципу, по небрежности, по неаккуратности, по неопытности, по неумению, по ошибке, по чистой случайности, по рассеянности, по неловкости, по глупости, по легкомыслию, по привычке, по болезни, по старости, по молодости лет, по больничному, по справке (она сидит дома).</a:t>
            </a:r>
          </a:p>
          <a:p>
            <a:endParaRPr lang="ru-RU" sz="14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464096"/>
          </a:xfrm>
        </p:spPr>
        <p:txBody>
          <a:bodyPr>
            <a:normAutofit/>
          </a:bodyPr>
          <a:lstStyle/>
          <a:p>
            <a:r>
              <a:rPr lang="ru-RU" sz="1800" dirty="0" smtClean="0"/>
              <a:t>ВЫРАЖЕНИЕ ПРИЧИНЫ В ПРОСТОМ ПРЕДЛОЖЕНИИ</a:t>
            </a:r>
            <a:endParaRPr lang="ru-RU" sz="1800" dirty="0"/>
          </a:p>
        </p:txBody>
      </p:sp>
      <p:graphicFrame>
        <p:nvGraphicFramePr>
          <p:cNvPr id="4" name="Содержимое 3"/>
          <p:cNvGraphicFramePr>
            <a:graphicFrameLocks noGrp="1"/>
          </p:cNvGraphicFramePr>
          <p:nvPr>
            <p:ph sz="quarter" idx="1"/>
          </p:nvPr>
        </p:nvGraphicFramePr>
        <p:xfrm>
          <a:off x="251520" y="1628800"/>
          <a:ext cx="8504238" cy="4775491"/>
        </p:xfrm>
        <a:graphic>
          <a:graphicData uri="http://schemas.openxmlformats.org/drawingml/2006/table">
            <a:tbl>
              <a:tblPr firstRow="1" bandRow="1">
                <a:tableStyleId>{5C22544A-7EE6-4342-B048-85BDC9FD1C3A}</a:tableStyleId>
              </a:tblPr>
              <a:tblGrid>
                <a:gridCol w="2834746"/>
                <a:gridCol w="2834746"/>
                <a:gridCol w="2834746"/>
              </a:tblGrid>
              <a:tr h="424622">
                <a:tc>
                  <a:txBody>
                    <a:bodyPr/>
                    <a:lstStyle/>
                    <a:p>
                      <a:r>
                        <a:rPr lang="ru-RU" dirty="0" smtClean="0"/>
                        <a:t>Средства выражения</a:t>
                      </a:r>
                      <a:endParaRPr lang="ru-RU" dirty="0"/>
                    </a:p>
                  </a:txBody>
                  <a:tcPr/>
                </a:tc>
                <a:tc>
                  <a:txBody>
                    <a:bodyPr/>
                    <a:lstStyle/>
                    <a:p>
                      <a:r>
                        <a:rPr lang="ru-RU" dirty="0" smtClean="0"/>
                        <a:t>Примеры</a:t>
                      </a:r>
                      <a:endParaRPr lang="ru-RU" dirty="0"/>
                    </a:p>
                  </a:txBody>
                  <a:tcPr/>
                </a:tc>
                <a:tc>
                  <a:txBody>
                    <a:bodyPr/>
                    <a:lstStyle/>
                    <a:p>
                      <a:r>
                        <a:rPr lang="ru-RU" dirty="0" smtClean="0"/>
                        <a:t>Комментарии</a:t>
                      </a:r>
                      <a:endParaRPr lang="ru-RU" dirty="0"/>
                    </a:p>
                  </a:txBody>
                  <a:tcPr/>
                </a:tc>
              </a:tr>
              <a:tr h="596490">
                <a:tc>
                  <a:txBody>
                    <a:bodyPr/>
                    <a:lstStyle/>
                    <a:p>
                      <a:r>
                        <a:rPr lang="ru-RU" dirty="0" smtClean="0"/>
                        <a:t>БЛАГОДАРЯ + Д.п.</a:t>
                      </a:r>
                      <a:endParaRPr lang="ru-RU" dirty="0"/>
                    </a:p>
                  </a:txBody>
                  <a:tcPr/>
                </a:tc>
                <a:tc>
                  <a:txBody>
                    <a:bodyPr/>
                    <a:lstStyle/>
                    <a:p>
                      <a:r>
                        <a:rPr lang="ru-RU" sz="1400" dirty="0" smtClean="0">
                          <a:latin typeface="Times New Roman" pitchFamily="18" charset="0"/>
                          <a:cs typeface="Times New Roman" pitchFamily="18" charset="0"/>
                        </a:rPr>
                        <a:t>Благодаря маме я полюбила классическую музыку.</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Выражение благоприятной причины.</a:t>
                      </a:r>
                      <a:endParaRPr lang="ru-RU" sz="1400" dirty="0">
                        <a:latin typeface="Times New Roman" pitchFamily="18" charset="0"/>
                        <a:cs typeface="Times New Roman" pitchFamily="18" charset="0"/>
                      </a:endParaRPr>
                    </a:p>
                  </a:txBody>
                  <a:tcPr/>
                </a:tc>
              </a:tr>
              <a:tr h="1087717">
                <a:tc>
                  <a:txBody>
                    <a:bodyPr/>
                    <a:lstStyle/>
                    <a:p>
                      <a:r>
                        <a:rPr lang="ru-RU" dirty="0" smtClean="0"/>
                        <a:t>ИЗ-ЗА +</a:t>
                      </a:r>
                      <a:r>
                        <a:rPr lang="ru-RU" baseline="0" dirty="0" smtClean="0"/>
                        <a:t> Р.п.</a:t>
                      </a:r>
                      <a:endParaRPr lang="ru-RU" dirty="0"/>
                    </a:p>
                  </a:txBody>
                  <a:tcPr/>
                </a:tc>
                <a:tc>
                  <a:txBody>
                    <a:bodyPr/>
                    <a:lstStyle/>
                    <a:p>
                      <a:r>
                        <a:rPr lang="ru-RU" sz="1400" dirty="0" smtClean="0">
                          <a:latin typeface="Times New Roman" pitchFamily="18" charset="0"/>
                          <a:cs typeface="Times New Roman" pitchFamily="18" charset="0"/>
                        </a:rPr>
                        <a:t>Из-за дождя мы не поехали в город. </a:t>
                      </a:r>
                    </a:p>
                    <a:p>
                      <a:r>
                        <a:rPr lang="ru-RU" sz="1400" dirty="0" smtClean="0">
                          <a:latin typeface="Times New Roman" pitchFamily="18" charset="0"/>
                          <a:cs typeface="Times New Roman" pitchFamily="18" charset="0"/>
                        </a:rPr>
                        <a:t>Из-за брата</a:t>
                      </a:r>
                      <a:r>
                        <a:rPr lang="ru-RU" sz="1400" baseline="0" dirty="0" smtClean="0">
                          <a:latin typeface="Times New Roman" pitchFamily="18" charset="0"/>
                          <a:cs typeface="Times New Roman" pitchFamily="18" charset="0"/>
                        </a:rPr>
                        <a:t> я бросил университет.</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Причина, из-за которой не состоялось действие или не произошло</a:t>
                      </a:r>
                      <a:r>
                        <a:rPr lang="ru-RU" sz="1400" baseline="0" dirty="0" smtClean="0">
                          <a:latin typeface="Times New Roman" pitchFamily="18" charset="0"/>
                          <a:cs typeface="Times New Roman" pitchFamily="18" charset="0"/>
                        </a:rPr>
                        <a:t> нежелательное действие.</a:t>
                      </a:r>
                      <a:endParaRPr lang="ru-RU" sz="1400" dirty="0">
                        <a:latin typeface="Times New Roman" pitchFamily="18" charset="0"/>
                        <a:cs typeface="Times New Roman" pitchFamily="18" charset="0"/>
                      </a:endParaRPr>
                    </a:p>
                  </a:txBody>
                  <a:tcPr/>
                </a:tc>
              </a:tr>
              <a:tr h="1087717">
                <a:tc>
                  <a:txBody>
                    <a:bodyPr/>
                    <a:lstStyle/>
                    <a:p>
                      <a:r>
                        <a:rPr lang="ru-RU" dirty="0" smtClean="0"/>
                        <a:t>ИЗ + Р.п.</a:t>
                      </a:r>
                      <a:endParaRPr lang="ru-RU" dirty="0"/>
                    </a:p>
                  </a:txBody>
                  <a:tcPr/>
                </a:tc>
                <a:tc>
                  <a:txBody>
                    <a:bodyPr/>
                    <a:lstStyle/>
                    <a:p>
                      <a:r>
                        <a:rPr lang="ru-RU" sz="1400" dirty="0" smtClean="0">
                          <a:latin typeface="Times New Roman" pitchFamily="18" charset="0"/>
                          <a:cs typeface="Times New Roman" pitchFamily="18" charset="0"/>
                        </a:rPr>
                        <a:t>Из интереса к медицине</a:t>
                      </a:r>
                      <a:r>
                        <a:rPr lang="ru-RU" sz="1400" baseline="0" dirty="0" smtClean="0">
                          <a:latin typeface="Times New Roman" pitchFamily="18" charset="0"/>
                          <a:cs typeface="Times New Roman" pitchFamily="18" charset="0"/>
                        </a:rPr>
                        <a:t> он решил стать врачом.</a:t>
                      </a:r>
                    </a:p>
                    <a:p>
                      <a:r>
                        <a:rPr lang="ru-RU" sz="1400" baseline="0" dirty="0" smtClean="0">
                          <a:latin typeface="Times New Roman" pitchFamily="18" charset="0"/>
                          <a:cs typeface="Times New Roman" pitchFamily="18" charset="0"/>
                        </a:rPr>
                        <a:t>Из вежливости он позвонил Анне Петровне.</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Внутренняя причина, стимулирующая действия человека или животного (субъекта).</a:t>
                      </a:r>
                      <a:endParaRPr lang="ru-RU" sz="1400" dirty="0">
                        <a:latin typeface="Times New Roman" pitchFamily="18" charset="0"/>
                        <a:cs typeface="Times New Roman" pitchFamily="18" charset="0"/>
                      </a:endParaRPr>
                    </a:p>
                  </a:txBody>
                  <a:tcPr/>
                </a:tc>
              </a:tr>
              <a:tr h="1578945">
                <a:tc>
                  <a:txBody>
                    <a:bodyPr/>
                    <a:lstStyle/>
                    <a:p>
                      <a:r>
                        <a:rPr lang="ru-RU" dirty="0" smtClean="0"/>
                        <a:t>ОТ + Р.п.</a:t>
                      </a:r>
                      <a:endParaRPr lang="ru-RU" dirty="0"/>
                    </a:p>
                  </a:txBody>
                  <a:tcPr/>
                </a:tc>
                <a:tc>
                  <a:txBody>
                    <a:bodyPr/>
                    <a:lstStyle/>
                    <a:p>
                      <a:r>
                        <a:rPr lang="ru-RU" sz="1400" dirty="0" smtClean="0">
                          <a:latin typeface="Times New Roman" pitchFamily="18" charset="0"/>
                          <a:cs typeface="Times New Roman" pitchFamily="18" charset="0"/>
                        </a:rPr>
                        <a:t>От усталости она плохо</a:t>
                      </a:r>
                      <a:r>
                        <a:rPr lang="ru-RU" sz="1400" baseline="0" dirty="0" smtClean="0">
                          <a:latin typeface="Times New Roman" pitchFamily="18" charset="0"/>
                          <a:cs typeface="Times New Roman" pitchFamily="18" charset="0"/>
                        </a:rPr>
                        <a:t> спала.</a:t>
                      </a:r>
                    </a:p>
                    <a:p>
                      <a:r>
                        <a:rPr lang="ru-RU" sz="1400" baseline="0" dirty="0" smtClean="0">
                          <a:latin typeface="Times New Roman" pitchFamily="18" charset="0"/>
                          <a:cs typeface="Times New Roman" pitchFamily="18" charset="0"/>
                        </a:rPr>
                        <a:t>От радости дети начали прыгать по комнате.</a:t>
                      </a:r>
                    </a:p>
                    <a:p>
                      <a:r>
                        <a:rPr lang="ru-RU" sz="1400" baseline="0" dirty="0" smtClean="0">
                          <a:latin typeface="Times New Roman" pitchFamily="18" charset="0"/>
                          <a:cs typeface="Times New Roman" pitchFamily="18" charset="0"/>
                        </a:rPr>
                        <a:t>От сырости книги портятся.</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а) Внутренняя причина, объясняющая поведение субъекта.</a:t>
                      </a:r>
                    </a:p>
                    <a:p>
                      <a:r>
                        <a:rPr lang="ru-RU" sz="1400" dirty="0" smtClean="0">
                          <a:latin typeface="Times New Roman" pitchFamily="18" charset="0"/>
                          <a:cs typeface="Times New Roman" pitchFamily="18" charset="0"/>
                        </a:rPr>
                        <a:t>б) Внешняя причина, не зависящая от воли субъекта и объясняющая изменение его состояния.</a:t>
                      </a:r>
                      <a:endParaRPr lang="ru-RU" sz="14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680120"/>
          </a:xfrm>
        </p:spPr>
        <p:txBody>
          <a:bodyPr>
            <a:normAutofit fontScale="90000"/>
          </a:bodyPr>
          <a:lstStyle/>
          <a:p>
            <a:r>
              <a:rPr lang="ru-RU" sz="2000" dirty="0" smtClean="0"/>
              <a:t>ВЫРАЖЕНИЕ ПРИЧИНЫ В ПРОСТОМ ПРЕДЛОЖЕНИИ</a:t>
            </a:r>
            <a:br>
              <a:rPr lang="ru-RU" sz="2000" dirty="0" smtClean="0"/>
            </a:br>
            <a:r>
              <a:rPr lang="ru-RU" sz="2000" dirty="0" smtClean="0"/>
              <a:t>(</a:t>
            </a:r>
            <a:r>
              <a:rPr lang="ru-RU" sz="1600" dirty="0" smtClean="0"/>
              <a:t>ПРОДОЛЖЕНИЕ)</a:t>
            </a:r>
            <a:endParaRPr lang="ru-RU" sz="1600" dirty="0"/>
          </a:p>
        </p:txBody>
      </p:sp>
      <p:graphicFrame>
        <p:nvGraphicFramePr>
          <p:cNvPr id="4" name="Содержимое 3"/>
          <p:cNvGraphicFramePr>
            <a:graphicFrameLocks noGrp="1"/>
          </p:cNvGraphicFramePr>
          <p:nvPr>
            <p:ph sz="quarter" idx="1"/>
          </p:nvPr>
        </p:nvGraphicFramePr>
        <p:xfrm>
          <a:off x="301625" y="1527175"/>
          <a:ext cx="8504238" cy="3388360"/>
        </p:xfrm>
        <a:graphic>
          <a:graphicData uri="http://schemas.openxmlformats.org/drawingml/2006/table">
            <a:tbl>
              <a:tblPr firstRow="1" bandRow="1">
                <a:tableStyleId>{5C22544A-7EE6-4342-B048-85BDC9FD1C3A}</a:tableStyleId>
              </a:tblPr>
              <a:tblGrid>
                <a:gridCol w="2834746"/>
                <a:gridCol w="2834746"/>
                <a:gridCol w="2834746"/>
              </a:tblGrid>
              <a:tr h="370840">
                <a:tc>
                  <a:txBody>
                    <a:bodyPr/>
                    <a:lstStyle/>
                    <a:p>
                      <a:r>
                        <a:rPr lang="ru-RU" dirty="0" smtClean="0"/>
                        <a:t>Средства выражения</a:t>
                      </a:r>
                      <a:endParaRPr lang="ru-RU" dirty="0"/>
                    </a:p>
                  </a:txBody>
                  <a:tcPr/>
                </a:tc>
                <a:tc>
                  <a:txBody>
                    <a:bodyPr/>
                    <a:lstStyle/>
                    <a:p>
                      <a:r>
                        <a:rPr lang="ru-RU" dirty="0" smtClean="0"/>
                        <a:t>Примеры</a:t>
                      </a:r>
                      <a:endParaRPr lang="ru-RU" dirty="0"/>
                    </a:p>
                  </a:txBody>
                  <a:tcPr/>
                </a:tc>
                <a:tc>
                  <a:txBody>
                    <a:bodyPr/>
                    <a:lstStyle/>
                    <a:p>
                      <a:r>
                        <a:rPr lang="ru-RU" dirty="0" smtClean="0"/>
                        <a:t>Комментарии</a:t>
                      </a:r>
                      <a:endParaRPr lang="ru-RU"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latin typeface="Times New Roman" pitchFamily="18" charset="0"/>
                          <a:cs typeface="Times New Roman" pitchFamily="18" charset="0"/>
                        </a:rPr>
                        <a:t>ПО + Д.п.</a:t>
                      </a:r>
                    </a:p>
                    <a:p>
                      <a:endParaRPr lang="ru-RU"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По легкомыслию она пропустила много занятий.</a:t>
                      </a:r>
                    </a:p>
                    <a:p>
                      <a:endParaRPr lang="ru-RU" sz="1400" dirty="0" smtClean="0">
                        <a:latin typeface="Times New Roman" pitchFamily="18" charset="0"/>
                        <a:cs typeface="Times New Roman" pitchFamily="18" charset="0"/>
                      </a:endParaRPr>
                    </a:p>
                    <a:p>
                      <a:r>
                        <a:rPr lang="ru-RU" sz="1400" dirty="0" smtClean="0">
                          <a:latin typeface="Times New Roman" pitchFamily="18" charset="0"/>
                          <a:cs typeface="Times New Roman" pitchFamily="18" charset="0"/>
                        </a:rPr>
                        <a:t>Он уволился с работы по состоянию здоровья.</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а) Внутренняя или внешняя причина, носящая неосознанный характер.</a:t>
                      </a:r>
                    </a:p>
                    <a:p>
                      <a:r>
                        <a:rPr lang="ru-RU" sz="1400" dirty="0" smtClean="0">
                          <a:latin typeface="Times New Roman" pitchFamily="18" charset="0"/>
                          <a:cs typeface="Times New Roman" pitchFamily="18" charset="0"/>
                        </a:rPr>
                        <a:t>б) Причинное обоснование (официально-деловой стиль).</a:t>
                      </a:r>
                      <a:endParaRPr lang="ru-RU" sz="1400" dirty="0">
                        <a:latin typeface="Times New Roman" pitchFamily="18" charset="0"/>
                        <a:cs typeface="Times New Roman" pitchFamily="18"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latin typeface="Times New Roman" pitchFamily="18" charset="0"/>
                          <a:cs typeface="Times New Roman" pitchFamily="18" charset="0"/>
                        </a:rPr>
                        <a:t>С + Р.п.</a:t>
                      </a:r>
                    </a:p>
                    <a:p>
                      <a:endParaRPr lang="ru-RU"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С испугу он вскрикнул.</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Внутренняя причина, стимулирующая действия субъекта (в разговорном стиле речи).</a:t>
                      </a:r>
                      <a:endParaRPr lang="ru-RU" sz="1400" dirty="0">
                        <a:latin typeface="Times New Roman" pitchFamily="18" charset="0"/>
                        <a:cs typeface="Times New Roman" pitchFamily="18"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latin typeface="Times New Roman" pitchFamily="18" charset="0"/>
                          <a:cs typeface="Times New Roman" pitchFamily="18" charset="0"/>
                        </a:rPr>
                        <a:t>Деепричастие или деепричастный оборот</a:t>
                      </a:r>
                    </a:p>
                    <a:p>
                      <a:endParaRPr lang="ru-RU"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Прочитав письмо, она заплакала.</a:t>
                      </a:r>
                    </a:p>
                    <a:p>
                      <a:r>
                        <a:rPr lang="ru-RU" sz="1400" dirty="0" smtClean="0">
                          <a:latin typeface="Times New Roman" pitchFamily="18" charset="0"/>
                          <a:cs typeface="Times New Roman" pitchFamily="18" charset="0"/>
                        </a:rPr>
                        <a:t>Спасаясь от пожара</a:t>
                      </a:r>
                      <a:r>
                        <a:rPr lang="ru-RU" sz="1400" baseline="0" dirty="0" smtClean="0">
                          <a:latin typeface="Times New Roman" pitchFamily="18" charset="0"/>
                          <a:cs typeface="Times New Roman" pitchFamily="18" charset="0"/>
                        </a:rPr>
                        <a:t> в лесу, звери прибежали в деревню.</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Значение причины сочетается со значением временной </a:t>
                      </a:r>
                      <a:r>
                        <a:rPr lang="ru-RU" sz="1400" smtClean="0">
                          <a:latin typeface="Times New Roman" pitchFamily="18" charset="0"/>
                          <a:cs typeface="Times New Roman" pitchFamily="18" charset="0"/>
                        </a:rPr>
                        <a:t>последовательности действий.</a:t>
                      </a:r>
                      <a:endParaRPr lang="ru-RU" sz="14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0" y="228600"/>
            <a:ext cx="8534400" cy="536575"/>
          </a:xfrm>
        </p:spPr>
        <p:txBody>
          <a:bodyPr>
            <a:normAutofit/>
          </a:bodyPr>
          <a:lstStyle/>
          <a:p>
            <a:r>
              <a:rPr lang="ru-RU" sz="2000" dirty="0" smtClean="0"/>
              <a:t>ВЫРАЖЕНИЕ ПРИЧИНЫ В СЛОЖНОМ ПРЕДЛОЖЕНИИ</a:t>
            </a:r>
            <a:endParaRPr lang="ru-RU" sz="2000" dirty="0"/>
          </a:p>
        </p:txBody>
      </p:sp>
      <p:graphicFrame>
        <p:nvGraphicFramePr>
          <p:cNvPr id="4" name="Содержимое 3"/>
          <p:cNvGraphicFramePr>
            <a:graphicFrameLocks noGrp="1"/>
          </p:cNvGraphicFramePr>
          <p:nvPr>
            <p:ph sz="quarter" idx="4294967295"/>
          </p:nvPr>
        </p:nvGraphicFramePr>
        <p:xfrm>
          <a:off x="639763" y="1052513"/>
          <a:ext cx="8504238" cy="5577840"/>
        </p:xfrm>
        <a:graphic>
          <a:graphicData uri="http://schemas.openxmlformats.org/drawingml/2006/table">
            <a:tbl>
              <a:tblPr firstRow="1" bandRow="1">
                <a:tableStyleId>{5C22544A-7EE6-4342-B048-85BDC9FD1C3A}</a:tableStyleId>
              </a:tblPr>
              <a:tblGrid>
                <a:gridCol w="1894111"/>
                <a:gridCol w="3960440"/>
                <a:gridCol w="2649687"/>
              </a:tblGrid>
              <a:tr h="461665">
                <a:tc>
                  <a:txBody>
                    <a:bodyPr/>
                    <a:lstStyle/>
                    <a:p>
                      <a:r>
                        <a:rPr lang="ru-RU" dirty="0" smtClean="0"/>
                        <a:t>Средства выражения</a:t>
                      </a:r>
                      <a:endParaRPr lang="ru-RU" dirty="0"/>
                    </a:p>
                  </a:txBody>
                  <a:tcPr/>
                </a:tc>
                <a:tc>
                  <a:txBody>
                    <a:bodyPr/>
                    <a:lstStyle/>
                    <a:p>
                      <a:r>
                        <a:rPr lang="ru-RU" dirty="0" smtClean="0"/>
                        <a:t>Примеры</a:t>
                      </a:r>
                      <a:endParaRPr lang="ru-RU" dirty="0"/>
                    </a:p>
                  </a:txBody>
                  <a:tcPr/>
                </a:tc>
                <a:tc>
                  <a:txBody>
                    <a:bodyPr/>
                    <a:lstStyle/>
                    <a:p>
                      <a:r>
                        <a:rPr lang="ru-RU" dirty="0" smtClean="0"/>
                        <a:t>Комментарии</a:t>
                      </a:r>
                      <a:endParaRPr lang="ru-RU" dirty="0"/>
                    </a:p>
                  </a:txBody>
                  <a:tcPr/>
                </a:tc>
              </a:tr>
              <a:tr h="370840">
                <a:tc>
                  <a:txBody>
                    <a:bodyPr/>
                    <a:lstStyle/>
                    <a:p>
                      <a:r>
                        <a:rPr lang="ru-RU" dirty="0" smtClean="0"/>
                        <a:t>ПОТОМУ ЧТО</a:t>
                      </a:r>
                      <a:endParaRPr lang="ru-RU" dirty="0"/>
                    </a:p>
                  </a:txBody>
                  <a:tcPr/>
                </a:tc>
                <a:tc>
                  <a:txBody>
                    <a:bodyPr/>
                    <a:lstStyle/>
                    <a:p>
                      <a:r>
                        <a:rPr lang="ru-RU" sz="1400" dirty="0" smtClean="0">
                          <a:latin typeface="Times New Roman" pitchFamily="18" charset="0"/>
                          <a:cs typeface="Times New Roman" pitchFamily="18" charset="0"/>
                        </a:rPr>
                        <a:t>Только не думайте, что</a:t>
                      </a:r>
                      <a:r>
                        <a:rPr lang="ru-RU" sz="1400" baseline="0" dirty="0" smtClean="0">
                          <a:latin typeface="Times New Roman" pitchFamily="18" charset="0"/>
                          <a:cs typeface="Times New Roman" pitchFamily="18" charset="0"/>
                        </a:rPr>
                        <a:t> я поступила в медицинское училище только потому, что туда пошли подруги.</a:t>
                      </a:r>
                    </a:p>
                    <a:p>
                      <a:r>
                        <a:rPr lang="ru-RU" sz="1400" baseline="0" dirty="0" smtClean="0">
                          <a:latin typeface="Times New Roman" pitchFamily="18" charset="0"/>
                          <a:cs typeface="Times New Roman" pitchFamily="18" charset="0"/>
                        </a:rPr>
                        <a:t>Я пришёл на завод, потому что здесь работает отец.</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Не может стоять в начале предложения. Это возможно только в диалогической речи.</a:t>
                      </a:r>
                      <a:endParaRPr lang="ru-RU" sz="1400" dirty="0">
                        <a:latin typeface="Times New Roman" pitchFamily="18" charset="0"/>
                        <a:cs typeface="Times New Roman" pitchFamily="18" charset="0"/>
                      </a:endParaRPr>
                    </a:p>
                  </a:txBody>
                  <a:tcPr/>
                </a:tc>
              </a:tr>
              <a:tr h="370840">
                <a:tc>
                  <a:txBody>
                    <a:bodyPr/>
                    <a:lstStyle/>
                    <a:p>
                      <a:r>
                        <a:rPr lang="ru-RU" dirty="0" smtClean="0"/>
                        <a:t>ТАК КАК</a:t>
                      </a:r>
                      <a:endParaRPr lang="ru-RU" dirty="0"/>
                    </a:p>
                  </a:txBody>
                  <a:tcPr/>
                </a:tc>
                <a:tc>
                  <a:txBody>
                    <a:bodyPr/>
                    <a:lstStyle/>
                    <a:p>
                      <a:r>
                        <a:rPr lang="ru-RU" sz="1400" dirty="0" smtClean="0">
                          <a:latin typeface="Times New Roman" pitchFamily="18" charset="0"/>
                          <a:cs typeface="Times New Roman" pitchFamily="18" charset="0"/>
                        </a:rPr>
                        <a:t>Александр не поступил в институт, так как ему не хватило двух баллов.</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Может стоять в начале предложения.</a:t>
                      </a:r>
                    </a:p>
                    <a:p>
                      <a:r>
                        <a:rPr lang="ru-RU" sz="1400" dirty="0" smtClean="0">
                          <a:latin typeface="Times New Roman" pitchFamily="18" charset="0"/>
                          <a:cs typeface="Times New Roman" pitchFamily="18" charset="0"/>
                        </a:rPr>
                        <a:t>Имеет книжный оттенок.</a:t>
                      </a:r>
                      <a:endParaRPr lang="ru-RU" sz="1400" dirty="0">
                        <a:latin typeface="Times New Roman" pitchFamily="18" charset="0"/>
                        <a:cs typeface="Times New Roman" pitchFamily="18" charset="0"/>
                      </a:endParaRPr>
                    </a:p>
                  </a:txBody>
                  <a:tcPr/>
                </a:tc>
              </a:tr>
              <a:tr h="370840">
                <a:tc>
                  <a:txBody>
                    <a:bodyPr/>
                    <a:lstStyle/>
                    <a:p>
                      <a:r>
                        <a:rPr lang="ru-RU" dirty="0" smtClean="0"/>
                        <a:t>ОТТОГО ЧТО</a:t>
                      </a:r>
                      <a:endParaRPr lang="ru-RU" dirty="0"/>
                    </a:p>
                  </a:txBody>
                  <a:tcPr/>
                </a:tc>
                <a:tc>
                  <a:txBody>
                    <a:bodyPr/>
                    <a:lstStyle/>
                    <a:p>
                      <a:r>
                        <a:rPr lang="ru-RU" sz="1400" dirty="0" smtClean="0">
                          <a:latin typeface="Times New Roman" pitchFamily="18" charset="0"/>
                          <a:cs typeface="Times New Roman" pitchFamily="18" charset="0"/>
                        </a:rPr>
                        <a:t>Становилось прохладно, оттого что наступил вечер.</a:t>
                      </a:r>
                    </a:p>
                    <a:p>
                      <a:r>
                        <a:rPr lang="ru-RU" sz="1400" dirty="0" smtClean="0">
                          <a:latin typeface="Times New Roman" pitchFamily="18" charset="0"/>
                          <a:cs typeface="Times New Roman" pitchFamily="18" charset="0"/>
                        </a:rPr>
                        <a:t>Он растерялся вовсе не оттого, что увидел Машу, а потому, что она была вдвоём с Игорем.</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Указывает на непосредственную причину изменения состояния среды или человека. Эта причина вызывает непроизвольное действие.</a:t>
                      </a:r>
                      <a:endParaRPr lang="ru-RU" sz="1400" dirty="0">
                        <a:latin typeface="Times New Roman" pitchFamily="18" charset="0"/>
                        <a:cs typeface="Times New Roman" pitchFamily="18" charset="0"/>
                      </a:endParaRPr>
                    </a:p>
                  </a:txBody>
                  <a:tcPr/>
                </a:tc>
              </a:tr>
              <a:tr h="370840">
                <a:tc>
                  <a:txBody>
                    <a:bodyPr/>
                    <a:lstStyle/>
                    <a:p>
                      <a:r>
                        <a:rPr lang="ru-RU" dirty="0" smtClean="0"/>
                        <a:t>БЛАГОДАРЯ ТОМУ ЧТО</a:t>
                      </a:r>
                      <a:endParaRPr lang="ru-RU" dirty="0"/>
                    </a:p>
                  </a:txBody>
                  <a:tcPr/>
                </a:tc>
                <a:tc>
                  <a:txBody>
                    <a:bodyPr/>
                    <a:lstStyle/>
                    <a:p>
                      <a:r>
                        <a:rPr lang="ru-RU" sz="1400" dirty="0" smtClean="0">
                          <a:latin typeface="Times New Roman" pitchFamily="18" charset="0"/>
                          <a:cs typeface="Times New Roman" pitchFamily="18" charset="0"/>
                        </a:rPr>
                        <a:t>Он сдал курсовую работу в срок, благодаря тому, что умеет организовывать своё время.</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Указывает на благоприятную причину. Используется</a:t>
                      </a:r>
                      <a:r>
                        <a:rPr lang="ru-RU" sz="1400" baseline="0" dirty="0" smtClean="0">
                          <a:latin typeface="Times New Roman" pitchFamily="18" charset="0"/>
                          <a:cs typeface="Times New Roman" pitchFamily="18" charset="0"/>
                        </a:rPr>
                        <a:t> в книжной речи.</a:t>
                      </a:r>
                      <a:endParaRPr lang="ru-RU" sz="1400" dirty="0">
                        <a:latin typeface="Times New Roman" pitchFamily="18" charset="0"/>
                        <a:cs typeface="Times New Roman" pitchFamily="18" charset="0"/>
                      </a:endParaRPr>
                    </a:p>
                  </a:txBody>
                  <a:tcPr/>
                </a:tc>
              </a:tr>
              <a:tr h="370840">
                <a:tc>
                  <a:txBody>
                    <a:bodyPr/>
                    <a:lstStyle/>
                    <a:p>
                      <a:r>
                        <a:rPr lang="ru-RU" dirty="0" smtClean="0"/>
                        <a:t>ИЗ-ЗА ТОГО ЧТО</a:t>
                      </a:r>
                      <a:endParaRPr lang="ru-RU" dirty="0"/>
                    </a:p>
                  </a:txBody>
                  <a:tcPr/>
                </a:tc>
                <a:tc>
                  <a:txBody>
                    <a:bodyPr/>
                    <a:lstStyle/>
                    <a:p>
                      <a:r>
                        <a:rPr lang="ru-RU" sz="1400" dirty="0" smtClean="0">
                          <a:latin typeface="Times New Roman" pitchFamily="18" charset="0"/>
                          <a:cs typeface="Times New Roman" pitchFamily="18" charset="0"/>
                        </a:rPr>
                        <a:t>Часы сломались, из-за того что я купался в них в море.</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Употребляется для указания на неблагоприятную</a:t>
                      </a:r>
                      <a:r>
                        <a:rPr lang="ru-RU" sz="1400" baseline="0" dirty="0" smtClean="0">
                          <a:latin typeface="Times New Roman" pitchFamily="18" charset="0"/>
                          <a:cs typeface="Times New Roman" pitchFamily="18" charset="0"/>
                        </a:rPr>
                        <a:t> причину, вызывающую нежелательное действие.</a:t>
                      </a:r>
                      <a:endParaRPr lang="ru-RU" sz="14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896144"/>
          </a:xfrm>
        </p:spPr>
        <p:txBody>
          <a:bodyPr>
            <a:noAutofit/>
          </a:bodyPr>
          <a:lstStyle/>
          <a:p>
            <a:r>
              <a:rPr lang="ru-RU" sz="2400" dirty="0" smtClean="0">
                <a:latin typeface="Times New Roman" pitchFamily="18" charset="0"/>
                <a:cs typeface="Times New Roman" pitchFamily="18" charset="0"/>
              </a:rPr>
              <a:t>В русском языке для выражения причины используются следующие предлоги: </a:t>
            </a:r>
            <a:r>
              <a:rPr lang="ru-RU" sz="3200" dirty="0" smtClean="0">
                <a:solidFill>
                  <a:srgbClr val="002060"/>
                </a:solidFill>
                <a:latin typeface="Times New Roman" pitchFamily="18" charset="0"/>
                <a:cs typeface="Times New Roman" pitchFamily="18" charset="0"/>
              </a:rPr>
              <a:t>благодаря, из-за, от, по, с.</a:t>
            </a:r>
            <a:endParaRPr lang="ru-RU" sz="3200" dirty="0">
              <a:solidFill>
                <a:srgbClr val="002060"/>
              </a:solidFill>
              <a:latin typeface="Times New Roman" pitchFamily="18" charset="0"/>
              <a:cs typeface="Times New Roman" pitchFamily="18" charset="0"/>
            </a:endParaRPr>
          </a:p>
        </p:txBody>
      </p:sp>
      <p:sp>
        <p:nvSpPr>
          <p:cNvPr id="3" name="Содержимое 2"/>
          <p:cNvSpPr>
            <a:spLocks noGrp="1"/>
          </p:cNvSpPr>
          <p:nvPr>
            <p:ph sz="quarter" idx="1"/>
          </p:nvPr>
        </p:nvSpPr>
        <p:spPr/>
        <p:txBody>
          <a:bodyPr>
            <a:normAutofit/>
          </a:bodyPr>
          <a:lstStyle/>
          <a:p>
            <a:r>
              <a:rPr lang="ru-RU" sz="2400" dirty="0" smtClean="0">
                <a:latin typeface="Times New Roman" pitchFamily="18" charset="0"/>
                <a:cs typeface="Times New Roman" pitchFamily="18" charset="0"/>
              </a:rPr>
              <a:t>Выбор соответствующего предлога зависит:</a:t>
            </a:r>
          </a:p>
          <a:p>
            <a:r>
              <a:rPr lang="ru-RU" sz="2400" dirty="0" smtClean="0">
                <a:latin typeface="Times New Roman" pitchFamily="18" charset="0"/>
                <a:cs typeface="Times New Roman" pitchFamily="18" charset="0"/>
              </a:rPr>
              <a:t>1) от позиции говорящего по отношению к причине состояния или события;</a:t>
            </a:r>
          </a:p>
          <a:p>
            <a:r>
              <a:rPr lang="ru-RU" sz="2400" dirty="0" smtClean="0">
                <a:latin typeface="Times New Roman" pitchFamily="18" charset="0"/>
                <a:cs typeface="Times New Roman" pitchFamily="18" charset="0"/>
              </a:rPr>
              <a:t>2) ото того, внутренняя это причина (характер самого субъекта, его качество), внешняя или логическое следствие;</a:t>
            </a:r>
          </a:p>
          <a:p>
            <a:r>
              <a:rPr lang="ru-RU" sz="2400" dirty="0" smtClean="0">
                <a:latin typeface="Times New Roman" pitchFamily="18" charset="0"/>
                <a:cs typeface="Times New Roman" pitchFamily="18" charset="0"/>
              </a:rPr>
              <a:t>3) от значения существительного, которое обозначает причину и с которым соответствующий предлог сочетается;</a:t>
            </a:r>
          </a:p>
          <a:p>
            <a:r>
              <a:rPr lang="ru-RU" sz="2400" dirty="0" smtClean="0">
                <a:latin typeface="Times New Roman" pitchFamily="18" charset="0"/>
                <a:cs typeface="Times New Roman" pitchFamily="18" charset="0"/>
              </a:rPr>
              <a:t>4) от характера действия, т.е. от значения глагола, обозначающего действие или состояние субъекта.</a:t>
            </a:r>
            <a:endParaRPr lang="ru-RU"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Предлог </a:t>
            </a:r>
            <a:r>
              <a:rPr lang="ru-RU" dirty="0" smtClean="0">
                <a:solidFill>
                  <a:srgbClr val="002060"/>
                </a:solidFill>
              </a:rPr>
              <a:t>БЛАГОДАРЯ</a:t>
            </a:r>
            <a:endParaRPr lang="ru-RU" dirty="0">
              <a:solidFill>
                <a:srgbClr val="002060"/>
              </a:solidFill>
            </a:endParaRPr>
          </a:p>
        </p:txBody>
      </p:sp>
      <p:sp>
        <p:nvSpPr>
          <p:cNvPr id="3" name="Содержимое 2"/>
          <p:cNvSpPr>
            <a:spLocks noGrp="1"/>
          </p:cNvSpPr>
          <p:nvPr>
            <p:ph sz="quarter" idx="1"/>
          </p:nvPr>
        </p:nvSpPr>
        <p:spPr/>
        <p:txBody>
          <a:bodyPr>
            <a:normAutofit/>
          </a:bodyPr>
          <a:lstStyle/>
          <a:p>
            <a:r>
              <a:rPr lang="ru-RU" sz="1400" dirty="0" smtClean="0">
                <a:latin typeface="Times New Roman" pitchFamily="18" charset="0"/>
                <a:cs typeface="Times New Roman" pitchFamily="18" charset="0"/>
              </a:rPr>
              <a:t>Предлог </a:t>
            </a:r>
            <a:r>
              <a:rPr lang="ru-RU" sz="1400" dirty="0" smtClean="0">
                <a:solidFill>
                  <a:srgbClr val="002060"/>
                </a:solidFill>
                <a:latin typeface="Times New Roman" pitchFamily="18" charset="0"/>
                <a:cs typeface="Times New Roman" pitchFamily="18" charset="0"/>
              </a:rPr>
              <a:t>БЛАГОДАРЯ</a:t>
            </a:r>
            <a:r>
              <a:rPr lang="ru-RU" sz="1400" dirty="0" smtClean="0">
                <a:latin typeface="Times New Roman" pitchFamily="18" charset="0"/>
                <a:cs typeface="Times New Roman" pitchFamily="18" charset="0"/>
              </a:rPr>
              <a:t> требует после себя постановки существительного, обозначающего причину (название причины), в дательном падеже: </a:t>
            </a:r>
            <a:r>
              <a:rPr lang="ru-RU" sz="1400" i="1" dirty="0" smtClean="0">
                <a:solidFill>
                  <a:srgbClr val="002060"/>
                </a:solidFill>
                <a:latin typeface="Times New Roman" pitchFamily="18" charset="0"/>
                <a:cs typeface="Times New Roman" pitchFamily="18" charset="0"/>
              </a:rPr>
              <a:t>благодаря кому? </a:t>
            </a:r>
            <a:r>
              <a:rPr lang="ru-RU" sz="1400" dirty="0" smtClean="0">
                <a:latin typeface="Times New Roman" pitchFamily="18" charset="0"/>
                <a:cs typeface="Times New Roman" pitchFamily="18" charset="0"/>
              </a:rPr>
              <a:t>и</a:t>
            </a:r>
            <a:r>
              <a:rPr lang="ru-RU" sz="1400" dirty="0" smtClean="0">
                <a:latin typeface="Times New Roman" pitchFamily="18" charset="0"/>
                <a:cs typeface="Times New Roman" pitchFamily="18" charset="0"/>
              </a:rPr>
              <a:t>ли </a:t>
            </a:r>
            <a:r>
              <a:rPr lang="ru-RU" sz="1400" i="1" dirty="0" smtClean="0">
                <a:solidFill>
                  <a:srgbClr val="002060"/>
                </a:solidFill>
                <a:latin typeface="Times New Roman" pitchFamily="18" charset="0"/>
                <a:cs typeface="Times New Roman" pitchFamily="18" charset="0"/>
              </a:rPr>
              <a:t>чему? </a:t>
            </a:r>
            <a:r>
              <a:rPr lang="ru-RU" sz="1400" dirty="0" smtClean="0">
                <a:latin typeface="Times New Roman" pitchFamily="18" charset="0"/>
                <a:cs typeface="Times New Roman" pitchFamily="18" charset="0"/>
              </a:rPr>
              <a:t>При этом существительное, обозначающее причину, может называть как свойство, характер, внутреннюю причину, так и внешнее обстоятельство или событие, т.е. практически не имеет ограничений. Главное, что указанная причина имеет знак плюс (т.е. имеет </a:t>
            </a:r>
            <a:r>
              <a:rPr lang="ru-RU" sz="1400" b="1" dirty="0" smtClean="0">
                <a:latin typeface="Times New Roman" pitchFamily="18" charset="0"/>
                <a:cs typeface="Times New Roman" pitchFamily="18" charset="0"/>
              </a:rPr>
              <a:t>благоприятный характер для субъекта</a:t>
            </a:r>
            <a:r>
              <a:rPr lang="ru-RU" sz="1400" dirty="0" smtClean="0">
                <a:latin typeface="Times New Roman" pitchFamily="18" charset="0"/>
                <a:cs typeface="Times New Roman" pitchFamily="18" charset="0"/>
              </a:rPr>
              <a:t>), привела к последствиям, положительным для субъекта речи. Например:</a:t>
            </a:r>
          </a:p>
          <a:p>
            <a:r>
              <a:rPr lang="ru-RU" sz="1400" i="1" dirty="0" smtClean="0">
                <a:solidFill>
                  <a:schemeClr val="accent2">
                    <a:lumMod val="75000"/>
                  </a:schemeClr>
                </a:solidFill>
                <a:latin typeface="Times New Roman" pitchFamily="18" charset="0"/>
                <a:cs typeface="Times New Roman" pitchFamily="18" charset="0"/>
              </a:rPr>
              <a:t>Благодаря помощи своего брата я смог хорошо подготовиться к экзаменам.</a:t>
            </a:r>
          </a:p>
          <a:p>
            <a:r>
              <a:rPr lang="ru-RU" sz="1400" i="1" dirty="0" smtClean="0">
                <a:solidFill>
                  <a:schemeClr val="accent2">
                    <a:lumMod val="75000"/>
                  </a:schemeClr>
                </a:solidFill>
                <a:latin typeface="Times New Roman" pitchFamily="18" charset="0"/>
                <a:cs typeface="Times New Roman" pitchFamily="18" charset="0"/>
              </a:rPr>
              <a:t>Благодаря заботе своей матери Олег быстро поправлялся после тяжёлой болезни.</a:t>
            </a:r>
          </a:p>
          <a:p>
            <a:r>
              <a:rPr lang="ru-RU" sz="1400" i="1" dirty="0" smtClean="0">
                <a:solidFill>
                  <a:schemeClr val="accent2">
                    <a:lumMod val="75000"/>
                  </a:schemeClr>
                </a:solidFill>
                <a:latin typeface="Times New Roman" pitchFamily="18" charset="0"/>
                <a:cs typeface="Times New Roman" pitchFamily="18" charset="0"/>
              </a:rPr>
              <a:t>Благодаря хорошей погоде и приятной компании наша поезда за город всем очень понравилась</a:t>
            </a:r>
            <a:r>
              <a:rPr lang="ru-RU" sz="1400" dirty="0" smtClean="0">
                <a:latin typeface="Times New Roman" pitchFamily="18" charset="0"/>
                <a:cs typeface="Times New Roman" pitchFamily="18" charset="0"/>
              </a:rPr>
              <a:t>.</a:t>
            </a:r>
          </a:p>
          <a:p>
            <a:r>
              <a:rPr lang="ru-RU" sz="1400" dirty="0" smtClean="0">
                <a:latin typeface="Times New Roman" pitchFamily="18" charset="0"/>
                <a:cs typeface="Times New Roman" pitchFamily="18" charset="0"/>
              </a:rPr>
              <a:t>Название причины может носить объективно негативный характер, но даже в этом случае предлог благодаря показывает её позитивный характер для субъекта.</a:t>
            </a:r>
          </a:p>
          <a:p>
            <a:r>
              <a:rPr lang="ru-RU" sz="1400" dirty="0" smtClean="0">
                <a:latin typeface="Times New Roman" pitchFamily="18" charset="0"/>
                <a:cs typeface="Times New Roman" pitchFamily="18" charset="0"/>
              </a:rPr>
              <a:t>Например:</a:t>
            </a:r>
          </a:p>
          <a:p>
            <a:r>
              <a:rPr lang="ru-RU" sz="1400" i="1" dirty="0" smtClean="0">
                <a:solidFill>
                  <a:schemeClr val="accent2">
                    <a:lumMod val="75000"/>
                  </a:schemeClr>
                </a:solidFill>
                <a:latin typeface="Times New Roman" pitchFamily="18" charset="0"/>
                <a:cs typeface="Times New Roman" pitchFamily="18" charset="0"/>
              </a:rPr>
              <a:t>Благодаря этой болезни он имел много свободного времени  и смог закончить свою книгу.</a:t>
            </a:r>
          </a:p>
          <a:p>
            <a:r>
              <a:rPr lang="ru-RU" sz="1400" i="1" dirty="0" smtClean="0">
                <a:solidFill>
                  <a:schemeClr val="accent2">
                    <a:lumMod val="75000"/>
                  </a:schemeClr>
                </a:solidFill>
                <a:latin typeface="Times New Roman" pitchFamily="18" charset="0"/>
                <a:cs typeface="Times New Roman" pitchFamily="18" charset="0"/>
              </a:rPr>
              <a:t>Благодаря своей недоверчивости она смогла устоять против активного давления рекламы.</a:t>
            </a:r>
          </a:p>
          <a:p>
            <a:r>
              <a:rPr lang="ru-RU" sz="1400" dirty="0" smtClean="0">
                <a:latin typeface="Times New Roman" pitchFamily="18" charset="0"/>
                <a:cs typeface="Times New Roman" pitchFamily="18" charset="0"/>
              </a:rPr>
              <a:t>В словосочетаниях с предлогом благодаря употребляются чаще всего отглагольные существительные: </a:t>
            </a:r>
            <a:r>
              <a:rPr lang="ru-RU" sz="1400" i="1" dirty="0" smtClean="0">
                <a:solidFill>
                  <a:schemeClr val="accent2">
                    <a:lumMod val="75000"/>
                  </a:schemeClr>
                </a:solidFill>
                <a:latin typeface="Times New Roman" pitchFamily="18" charset="0"/>
                <a:cs typeface="Times New Roman" pitchFamily="18" charset="0"/>
              </a:rPr>
              <a:t>открытие, знание, помощь, </a:t>
            </a:r>
            <a:r>
              <a:rPr lang="ru-RU" sz="1400" dirty="0" smtClean="0">
                <a:latin typeface="Times New Roman" pitchFamily="18" charset="0"/>
                <a:cs typeface="Times New Roman" pitchFamily="18" charset="0"/>
              </a:rPr>
              <a:t>а также существительные, обозначающие лица и предметы, явления природы: </a:t>
            </a:r>
            <a:r>
              <a:rPr lang="ru-RU" sz="1400" i="1" dirty="0" smtClean="0">
                <a:solidFill>
                  <a:schemeClr val="accent2">
                    <a:lumMod val="75000"/>
                  </a:schemeClr>
                </a:solidFill>
                <a:latin typeface="Times New Roman" pitchFamily="18" charset="0"/>
                <a:cs typeface="Times New Roman" pitchFamily="18" charset="0"/>
              </a:rPr>
              <a:t>отец, друзья, погода</a:t>
            </a:r>
            <a:r>
              <a:rPr lang="ru-RU" sz="1400" dirty="0" smtClean="0">
                <a:latin typeface="Times New Roman" pitchFamily="18" charset="0"/>
                <a:cs typeface="Times New Roman" pitchFamily="18" charset="0"/>
              </a:rPr>
              <a:t>; свойства, качества лица: </a:t>
            </a:r>
            <a:r>
              <a:rPr lang="ru-RU" sz="1400" i="1" dirty="0" smtClean="0">
                <a:solidFill>
                  <a:schemeClr val="accent2">
                    <a:lumMod val="75000"/>
                  </a:schemeClr>
                </a:solidFill>
                <a:latin typeface="Times New Roman" pitchFamily="18" charset="0"/>
                <a:cs typeface="Times New Roman" pitchFamily="18" charset="0"/>
              </a:rPr>
              <a:t>стойкость, мужество, героизм.</a:t>
            </a:r>
            <a:endParaRPr lang="ru-RU" sz="1400" i="1" dirty="0">
              <a:solidFill>
                <a:schemeClr val="accent2">
                  <a:lumMod val="75000"/>
                </a:schemeClr>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Предлог </a:t>
            </a:r>
            <a:r>
              <a:rPr lang="ru-RU" dirty="0" smtClean="0">
                <a:solidFill>
                  <a:srgbClr val="002060"/>
                </a:solidFill>
              </a:rPr>
              <a:t>ИЗ-ЗА</a:t>
            </a:r>
            <a:endParaRPr lang="ru-RU" dirty="0">
              <a:solidFill>
                <a:srgbClr val="002060"/>
              </a:solidFill>
            </a:endParaRPr>
          </a:p>
        </p:txBody>
      </p:sp>
      <p:sp>
        <p:nvSpPr>
          <p:cNvPr id="3" name="Содержимое 2"/>
          <p:cNvSpPr>
            <a:spLocks noGrp="1"/>
          </p:cNvSpPr>
          <p:nvPr>
            <p:ph sz="quarter" idx="1"/>
          </p:nvPr>
        </p:nvSpPr>
        <p:spPr/>
        <p:txBody>
          <a:bodyPr>
            <a:normAutofit/>
          </a:bodyPr>
          <a:lstStyle/>
          <a:p>
            <a:r>
              <a:rPr lang="ru-RU" sz="1800" dirty="0" smtClean="0">
                <a:latin typeface="Times New Roman" pitchFamily="18" charset="0"/>
                <a:cs typeface="Times New Roman" pitchFamily="18" charset="0"/>
              </a:rPr>
              <a:t>В противоположность предлогу БЛАГОДАРЯ предлог </a:t>
            </a:r>
            <a:r>
              <a:rPr lang="ru-RU" sz="1800" dirty="0" smtClean="0">
                <a:solidFill>
                  <a:srgbClr val="002060"/>
                </a:solidFill>
                <a:latin typeface="Times New Roman" pitchFamily="18" charset="0"/>
                <a:cs typeface="Times New Roman" pitchFamily="18" charset="0"/>
              </a:rPr>
              <a:t>ИЗ-ЗА </a:t>
            </a:r>
            <a:r>
              <a:rPr lang="ru-RU" sz="1800" dirty="0" smtClean="0">
                <a:latin typeface="Times New Roman" pitchFamily="18" charset="0"/>
                <a:cs typeface="Times New Roman" pitchFamily="18" charset="0"/>
              </a:rPr>
              <a:t>обозначает причину со знаком минус (т.е. имеет негативный характер для субъекта). Существительное, обозначающее причину, должно стоять в родительном падеже. Оно должно обозначать как свойство, характер, внутреннюю причину, так и внешнее обстоятельство или событие, т.е. практически не имеет лексических ограничений. Главную роль играет тот факт, что указанная причина вызвала последствия, </a:t>
            </a:r>
            <a:r>
              <a:rPr lang="ru-RU" sz="1800" b="1" dirty="0" smtClean="0">
                <a:latin typeface="Times New Roman" pitchFamily="18" charset="0"/>
                <a:cs typeface="Times New Roman" pitchFamily="18" charset="0"/>
              </a:rPr>
              <a:t>отрицательные для субъекта</a:t>
            </a:r>
            <a:r>
              <a:rPr lang="ru-RU" sz="1800" dirty="0" smtClean="0">
                <a:latin typeface="Times New Roman" pitchFamily="18" charset="0"/>
                <a:cs typeface="Times New Roman" pitchFamily="18" charset="0"/>
              </a:rPr>
              <a:t>. Например:</a:t>
            </a:r>
          </a:p>
          <a:p>
            <a:r>
              <a:rPr lang="ru-RU" sz="1800" i="1" dirty="0" smtClean="0">
                <a:solidFill>
                  <a:srgbClr val="002060"/>
                </a:solidFill>
                <a:latin typeface="Times New Roman" pitchFamily="18" charset="0"/>
                <a:cs typeface="Times New Roman" pitchFamily="18" charset="0"/>
              </a:rPr>
              <a:t>Из-за болезни артиста, играющего главную роль, спектакль отменили.</a:t>
            </a:r>
          </a:p>
          <a:p>
            <a:r>
              <a:rPr lang="ru-RU" sz="1800" i="1" dirty="0" smtClean="0">
                <a:solidFill>
                  <a:srgbClr val="002060"/>
                </a:solidFill>
                <a:latin typeface="Times New Roman" pitchFamily="18" charset="0"/>
                <a:cs typeface="Times New Roman" pitchFamily="18" charset="0"/>
              </a:rPr>
              <a:t>Из-за сильного снега мы не смогли поехать за город и все воскресенье просидели дома.</a:t>
            </a:r>
          </a:p>
          <a:p>
            <a:r>
              <a:rPr lang="ru-RU" sz="1800" i="1" dirty="0" smtClean="0">
                <a:solidFill>
                  <a:srgbClr val="002060"/>
                </a:solidFill>
                <a:latin typeface="Times New Roman" pitchFamily="18" charset="0"/>
                <a:cs typeface="Times New Roman" pitchFamily="18" charset="0"/>
              </a:rPr>
              <a:t>Из-за любви к этой девушке он отказался от хорошей должности и остался в этом маленьком городке.</a:t>
            </a:r>
          </a:p>
          <a:p>
            <a:r>
              <a:rPr lang="ru-RU" sz="1800" i="1" dirty="0" smtClean="0">
                <a:solidFill>
                  <a:srgbClr val="002060"/>
                </a:solidFill>
                <a:latin typeface="Times New Roman" pitchFamily="18" charset="0"/>
                <a:cs typeface="Times New Roman" pitchFamily="18" charset="0"/>
              </a:rPr>
              <a:t>Из-за младшего брата, который боялся по вечерам оставаться один, я не пошёл на студенческую вечеринку.</a:t>
            </a:r>
            <a:endParaRPr lang="ru-RU" sz="1800" i="1" dirty="0">
              <a:solidFill>
                <a:srgbClr val="002060"/>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608112"/>
          </a:xfrm>
        </p:spPr>
        <p:txBody>
          <a:bodyPr/>
          <a:lstStyle/>
          <a:p>
            <a:r>
              <a:rPr lang="ru-RU" dirty="0" smtClean="0"/>
              <a:t>Предлог </a:t>
            </a:r>
            <a:r>
              <a:rPr lang="ru-RU" dirty="0" smtClean="0">
                <a:solidFill>
                  <a:srgbClr val="002060"/>
                </a:solidFill>
              </a:rPr>
              <a:t>ИЗ</a:t>
            </a:r>
            <a:endParaRPr lang="ru-RU" dirty="0">
              <a:solidFill>
                <a:srgbClr val="002060"/>
              </a:solidFill>
            </a:endParaRPr>
          </a:p>
        </p:txBody>
      </p:sp>
      <p:sp>
        <p:nvSpPr>
          <p:cNvPr id="3" name="Содержимое 2"/>
          <p:cNvSpPr>
            <a:spLocks noGrp="1"/>
          </p:cNvSpPr>
          <p:nvPr>
            <p:ph sz="quarter" idx="1"/>
          </p:nvPr>
        </p:nvSpPr>
        <p:spPr>
          <a:xfrm>
            <a:off x="301752" y="1628800"/>
            <a:ext cx="8503920" cy="4470248"/>
          </a:xfrm>
        </p:spPr>
        <p:txBody>
          <a:bodyPr>
            <a:normAutofit/>
          </a:bodyPr>
          <a:lstStyle/>
          <a:p>
            <a:r>
              <a:rPr lang="ru-RU" sz="1400" dirty="0" smtClean="0">
                <a:latin typeface="Times New Roman" pitchFamily="18" charset="0"/>
                <a:cs typeface="Times New Roman" pitchFamily="18" charset="0"/>
              </a:rPr>
              <a:t>Предлог </a:t>
            </a:r>
            <a:r>
              <a:rPr lang="ru-RU" sz="1400" dirty="0" smtClean="0">
                <a:solidFill>
                  <a:srgbClr val="002060"/>
                </a:solidFill>
                <a:latin typeface="Times New Roman" pitchFamily="18" charset="0"/>
                <a:cs typeface="Times New Roman" pitchFamily="18" charset="0"/>
              </a:rPr>
              <a:t>ИЗ</a:t>
            </a:r>
            <a:r>
              <a:rPr lang="ru-RU" sz="1400" dirty="0" smtClean="0">
                <a:latin typeface="Times New Roman" pitchFamily="18" charset="0"/>
                <a:cs typeface="Times New Roman" pitchFamily="18" charset="0"/>
              </a:rPr>
              <a:t> в сочетании с существительными, стоящими в Р.п., указывает на </a:t>
            </a:r>
            <a:r>
              <a:rPr lang="ru-RU" sz="1400" b="1" dirty="0" smtClean="0">
                <a:latin typeface="Times New Roman" pitchFamily="18" charset="0"/>
                <a:cs typeface="Times New Roman" pitchFamily="18" charset="0"/>
              </a:rPr>
              <a:t>внутреннюю</a:t>
            </a:r>
            <a:r>
              <a:rPr lang="ru-RU" sz="1400" dirty="0" smtClean="0">
                <a:latin typeface="Times New Roman" pitchFamily="18" charset="0"/>
                <a:cs typeface="Times New Roman" pitchFamily="18" charset="0"/>
              </a:rPr>
              <a:t> причину, которая стимулирует действия субъекта. При этом существительное, обозначающее причину, выражает или </a:t>
            </a:r>
            <a:r>
              <a:rPr lang="ru-RU" sz="1400" i="1" dirty="0" smtClean="0">
                <a:latin typeface="Times New Roman" pitchFamily="18" charset="0"/>
                <a:cs typeface="Times New Roman" pitchFamily="18" charset="0"/>
              </a:rPr>
              <a:t>черту, свойство характера </a:t>
            </a:r>
            <a:r>
              <a:rPr lang="ru-RU" sz="1400" dirty="0" smtClean="0">
                <a:latin typeface="Times New Roman" pitchFamily="18" charset="0"/>
                <a:cs typeface="Times New Roman" pitchFamily="18" charset="0"/>
              </a:rPr>
              <a:t>(</a:t>
            </a:r>
            <a:r>
              <a:rPr lang="ru-RU" sz="1400" i="1" dirty="0" smtClean="0">
                <a:solidFill>
                  <a:schemeClr val="accent2">
                    <a:lumMod val="75000"/>
                  </a:schemeClr>
                </a:solidFill>
                <a:latin typeface="Times New Roman" pitchFamily="18" charset="0"/>
                <a:cs typeface="Times New Roman" pitchFamily="18" charset="0"/>
              </a:rPr>
              <a:t>из любопытства, из осторожности, из самолюбия</a:t>
            </a:r>
            <a:r>
              <a:rPr lang="ru-RU" sz="1400" dirty="0" smtClean="0">
                <a:latin typeface="Times New Roman" pitchFamily="18" charset="0"/>
                <a:cs typeface="Times New Roman" pitchFamily="18" charset="0"/>
              </a:rPr>
              <a:t>), или </a:t>
            </a:r>
            <a:r>
              <a:rPr lang="ru-RU" sz="1400" i="1" dirty="0" smtClean="0">
                <a:latin typeface="Times New Roman" pitchFamily="18" charset="0"/>
                <a:cs typeface="Times New Roman" pitchFamily="18" charset="0"/>
              </a:rPr>
              <a:t>чувства субъекта (</a:t>
            </a:r>
            <a:r>
              <a:rPr lang="ru-RU" sz="1400" i="1" dirty="0" smtClean="0">
                <a:solidFill>
                  <a:schemeClr val="accent2">
                    <a:lumMod val="75000"/>
                  </a:schemeClr>
                </a:solidFill>
                <a:latin typeface="Times New Roman" pitchFamily="18" charset="0"/>
                <a:cs typeface="Times New Roman" pitchFamily="18" charset="0"/>
              </a:rPr>
              <a:t>из уважения, из любви к чему-то, из жалости, из ревности</a:t>
            </a:r>
            <a:r>
              <a:rPr lang="ru-RU" sz="1400" i="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или </a:t>
            </a:r>
            <a:r>
              <a:rPr lang="ru-RU" sz="1400" i="1" dirty="0" smtClean="0">
                <a:latin typeface="Times New Roman" pitchFamily="18" charset="0"/>
                <a:cs typeface="Times New Roman" pitchFamily="18" charset="0"/>
              </a:rPr>
              <a:t>этические побуждения </a:t>
            </a:r>
            <a:r>
              <a:rPr lang="ru-RU" sz="1400" i="1" dirty="0" smtClean="0">
                <a:solidFill>
                  <a:schemeClr val="accent2">
                    <a:lumMod val="75000"/>
                  </a:schemeClr>
                </a:solidFill>
                <a:latin typeface="Times New Roman" pitchFamily="18" charset="0"/>
                <a:cs typeface="Times New Roman" pitchFamily="18" charset="0"/>
              </a:rPr>
              <a:t>(из скромности, из принципа, из опыта)</a:t>
            </a:r>
            <a:r>
              <a:rPr lang="ru-RU" sz="1400" dirty="0" smtClean="0">
                <a:latin typeface="Times New Roman" pitchFamily="18" charset="0"/>
                <a:cs typeface="Times New Roman" pitchFamily="18" charset="0"/>
              </a:rPr>
              <a:t>, которые определяют субъекта, придают им осознанный и активный характер. Поэтому глаголы, обозначающие действия,  всегда относятся к действительному залогу и обозначают именно действия, а не состояния (</a:t>
            </a:r>
            <a:r>
              <a:rPr lang="ru-RU" sz="1400" i="1" dirty="0" smtClean="0">
                <a:latin typeface="Times New Roman" pitchFamily="18" charset="0"/>
                <a:cs typeface="Times New Roman" pitchFamily="18" charset="0"/>
              </a:rPr>
              <a:t>читать, интересоваться, слушать</a:t>
            </a:r>
            <a:r>
              <a:rPr lang="ru-RU" sz="1400" dirty="0" smtClean="0">
                <a:latin typeface="Times New Roman" pitchFamily="18" charset="0"/>
                <a:cs typeface="Times New Roman" pitchFamily="18" charset="0"/>
              </a:rPr>
              <a:t>).</a:t>
            </a:r>
          </a:p>
          <a:p>
            <a:r>
              <a:rPr lang="ru-RU" sz="1400" dirty="0" smtClean="0">
                <a:latin typeface="Times New Roman" pitchFamily="18" charset="0"/>
                <a:cs typeface="Times New Roman" pitchFamily="18" charset="0"/>
              </a:rPr>
              <a:t>Например:</a:t>
            </a:r>
          </a:p>
          <a:p>
            <a:r>
              <a:rPr lang="ru-RU" sz="1400" i="1" dirty="0" smtClean="0">
                <a:solidFill>
                  <a:schemeClr val="accent2">
                    <a:lumMod val="75000"/>
                  </a:schemeClr>
                </a:solidFill>
                <a:latin typeface="Times New Roman" pitchFamily="18" charset="0"/>
                <a:cs typeface="Times New Roman" pitchFamily="18" charset="0"/>
              </a:rPr>
              <a:t>Он не стал возражать из уважения к преклонному возрасту своего собеседника.</a:t>
            </a:r>
          </a:p>
          <a:p>
            <a:r>
              <a:rPr lang="ru-RU" sz="1400" i="1" dirty="0" smtClean="0">
                <a:solidFill>
                  <a:schemeClr val="accent2">
                    <a:lumMod val="75000"/>
                  </a:schemeClr>
                </a:solidFill>
                <a:latin typeface="Times New Roman" pitchFamily="18" charset="0"/>
                <a:cs typeface="Times New Roman" pitchFamily="18" charset="0"/>
              </a:rPr>
              <a:t>Из самолюбия он не мог признаться в том, что ошибся.</a:t>
            </a:r>
          </a:p>
          <a:p>
            <a:r>
              <a:rPr lang="ru-RU" sz="1400" i="1" dirty="0" smtClean="0">
                <a:solidFill>
                  <a:schemeClr val="accent2">
                    <a:lumMod val="75000"/>
                  </a:schemeClr>
                </a:solidFill>
                <a:latin typeface="Times New Roman" pitchFamily="18" charset="0"/>
                <a:cs typeface="Times New Roman" pitchFamily="18" charset="0"/>
              </a:rPr>
              <a:t>Из благородства она отказалась от денег.</a:t>
            </a:r>
          </a:p>
          <a:p>
            <a:r>
              <a:rPr lang="ru-RU" sz="1400" i="1" dirty="0" smtClean="0">
                <a:solidFill>
                  <a:schemeClr val="accent2">
                    <a:lumMod val="75000"/>
                  </a:schemeClr>
                </a:solidFill>
                <a:latin typeface="Times New Roman" pitchFamily="18" charset="0"/>
                <a:cs typeface="Times New Roman" pitchFamily="18" charset="0"/>
              </a:rPr>
              <a:t>Он не пустил её на вечеринку из ревности. Он боялся, что там она встретится с интересными людьми, которые отдалят её от него.</a:t>
            </a:r>
          </a:p>
          <a:p>
            <a:r>
              <a:rPr lang="ru-RU" sz="1400" i="1" dirty="0" smtClean="0">
                <a:solidFill>
                  <a:schemeClr val="accent2">
                    <a:lumMod val="75000"/>
                  </a:schemeClr>
                </a:solidFill>
                <a:latin typeface="Times New Roman" pitchFamily="18" charset="0"/>
                <a:cs typeface="Times New Roman" pitchFamily="18" charset="0"/>
              </a:rPr>
              <a:t>Из большого житейского опыта он знал, что скоро все эти страсти улягутся и жизнь примет свой обычный вид.</a:t>
            </a:r>
            <a:endParaRPr lang="ru-RU" sz="1400" i="1" dirty="0">
              <a:solidFill>
                <a:schemeClr val="accent2">
                  <a:lumMod val="75000"/>
                </a:schemeClr>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536104"/>
          </a:xfrm>
        </p:spPr>
        <p:txBody>
          <a:bodyPr>
            <a:normAutofit/>
          </a:bodyPr>
          <a:lstStyle/>
          <a:p>
            <a:r>
              <a:rPr lang="ru-RU" sz="2400" dirty="0" smtClean="0">
                <a:latin typeface="Times New Roman" pitchFamily="18" charset="0"/>
                <a:cs typeface="Times New Roman" pitchFamily="18" charset="0"/>
              </a:rPr>
              <a:t>Предлог </a:t>
            </a:r>
            <a:r>
              <a:rPr lang="ru-RU" sz="2400" dirty="0" smtClean="0">
                <a:solidFill>
                  <a:srgbClr val="002060"/>
                </a:solidFill>
                <a:latin typeface="Times New Roman" pitchFamily="18" charset="0"/>
                <a:cs typeface="Times New Roman" pitchFamily="18" charset="0"/>
              </a:rPr>
              <a:t>ОТ</a:t>
            </a:r>
            <a:endParaRPr lang="ru-RU" sz="2400" dirty="0">
              <a:solidFill>
                <a:srgbClr val="002060"/>
              </a:solidFill>
              <a:latin typeface="Times New Roman" pitchFamily="18" charset="0"/>
              <a:cs typeface="Times New Roman" pitchFamily="18" charset="0"/>
            </a:endParaRPr>
          </a:p>
        </p:txBody>
      </p:sp>
      <p:sp>
        <p:nvSpPr>
          <p:cNvPr id="3" name="Содержимое 2"/>
          <p:cNvSpPr>
            <a:spLocks noGrp="1"/>
          </p:cNvSpPr>
          <p:nvPr>
            <p:ph sz="quarter" idx="1"/>
          </p:nvPr>
        </p:nvSpPr>
        <p:spPr/>
        <p:txBody>
          <a:bodyPr>
            <a:normAutofit/>
          </a:bodyPr>
          <a:lstStyle/>
          <a:p>
            <a:r>
              <a:rPr lang="ru-RU" sz="1400" dirty="0" smtClean="0">
                <a:latin typeface="Times New Roman" pitchFamily="18" charset="0"/>
                <a:cs typeface="Times New Roman" pitchFamily="18" charset="0"/>
              </a:rPr>
              <a:t>Предлог </a:t>
            </a:r>
            <a:r>
              <a:rPr lang="ru-RU" sz="1400" dirty="0" smtClean="0">
                <a:solidFill>
                  <a:srgbClr val="002060"/>
                </a:solidFill>
                <a:latin typeface="Times New Roman" pitchFamily="18" charset="0"/>
                <a:cs typeface="Times New Roman" pitchFamily="18" charset="0"/>
              </a:rPr>
              <a:t>ОТ </a:t>
            </a:r>
            <a:r>
              <a:rPr lang="ru-RU" sz="1400" dirty="0" smtClean="0">
                <a:latin typeface="Times New Roman" pitchFamily="18" charset="0"/>
                <a:cs typeface="Times New Roman" pitchFamily="18" charset="0"/>
              </a:rPr>
              <a:t>сочетается с существительными в Р.п., обозначающими </a:t>
            </a:r>
            <a:r>
              <a:rPr lang="ru-RU" sz="1400" b="1" dirty="0" smtClean="0">
                <a:latin typeface="Times New Roman" pitchFamily="18" charset="0"/>
                <a:cs typeface="Times New Roman" pitchFamily="18" charset="0"/>
              </a:rPr>
              <a:t>внутреннюю</a:t>
            </a:r>
            <a:r>
              <a:rPr lang="ru-RU" sz="1400" dirty="0" smtClean="0">
                <a:latin typeface="Times New Roman" pitchFamily="18" charset="0"/>
                <a:cs typeface="Times New Roman" pitchFamily="18" charset="0"/>
              </a:rPr>
              <a:t> причину, т.е. чувства или свойства характера субъекта:</a:t>
            </a:r>
          </a:p>
          <a:p>
            <a:r>
              <a:rPr lang="ru-RU" sz="1400" i="1" dirty="0" smtClean="0">
                <a:latin typeface="Times New Roman" pitchFamily="18" charset="0"/>
                <a:cs typeface="Times New Roman" pitchFamily="18" charset="0"/>
              </a:rPr>
              <a:t>От стыда, от жалости, от страха, от гордости, от любопытства, от ревности, от скромности, от сострадания, от зависти, от бессонницы, от боли, от горя, от обиды, от огорчения, от радости, от смеха.</a:t>
            </a:r>
          </a:p>
          <a:p>
            <a:r>
              <a:rPr lang="ru-RU" sz="1400" dirty="0" smtClean="0">
                <a:latin typeface="Times New Roman" pitchFamily="18" charset="0"/>
                <a:cs typeface="Times New Roman" pitchFamily="18" charset="0"/>
              </a:rPr>
              <a:t>Эта причина объясняет поведение субъекта или изменение его состояния. Поэтому в этих фразах обычно употребляются глаголы, указывающие на изменения в состоянии субъекта или на проявление чувств и переживаний.</a:t>
            </a:r>
          </a:p>
          <a:p>
            <a:r>
              <a:rPr lang="ru-RU" sz="1400" dirty="0" smtClean="0">
                <a:latin typeface="Times New Roman" pitchFamily="18" charset="0"/>
                <a:cs typeface="Times New Roman" pitchFamily="18" charset="0"/>
              </a:rPr>
              <a:t>Например:</a:t>
            </a:r>
          </a:p>
          <a:p>
            <a:r>
              <a:rPr lang="ru-RU" sz="1400" i="1" dirty="0" smtClean="0">
                <a:solidFill>
                  <a:schemeClr val="accent2">
                    <a:lumMod val="75000"/>
                  </a:schemeClr>
                </a:solidFill>
                <a:latin typeface="Times New Roman" pitchFamily="18" charset="0"/>
                <a:cs typeface="Times New Roman" pitchFamily="18" charset="0"/>
              </a:rPr>
              <a:t>Он покраснел от стыда. От жалости она заплакала. Он задрожал от страха.</a:t>
            </a:r>
          </a:p>
          <a:p>
            <a:r>
              <a:rPr lang="ru-RU" sz="1400" i="1" dirty="0" smtClean="0">
                <a:solidFill>
                  <a:schemeClr val="accent2">
                    <a:lumMod val="75000"/>
                  </a:schemeClr>
                </a:solidFill>
                <a:latin typeface="Times New Roman" pitchFamily="18" charset="0"/>
                <a:cs typeface="Times New Roman" pitchFamily="18" charset="0"/>
              </a:rPr>
              <a:t>Она умирала от любопытства, желая узнать, чем кончилась встреча двух соперников. От бессонницы у неё болела голова. От радости он засмеялась и захлопала в ладоши.</a:t>
            </a:r>
          </a:p>
          <a:p>
            <a:r>
              <a:rPr lang="ru-RU" sz="1400" dirty="0" smtClean="0">
                <a:latin typeface="Times New Roman" pitchFamily="18" charset="0"/>
                <a:cs typeface="Times New Roman" pitchFamily="18" charset="0"/>
              </a:rPr>
              <a:t>Предлог от может сочетаться со словами, обозначающими явления природы (</a:t>
            </a:r>
            <a:r>
              <a:rPr lang="ru-RU" sz="1400" i="1" dirty="0" smtClean="0">
                <a:latin typeface="Times New Roman" pitchFamily="18" charset="0"/>
                <a:cs typeface="Times New Roman" pitchFamily="18" charset="0"/>
              </a:rPr>
              <a:t>мороз, дождь, жара холод, засуха, наводнение, ветер, солнце, воздух</a:t>
            </a:r>
            <a:r>
              <a:rPr lang="ru-RU" sz="1400" dirty="0" smtClean="0">
                <a:latin typeface="Times New Roman" pitchFamily="18" charset="0"/>
                <a:cs typeface="Times New Roman" pitchFamily="18" charset="0"/>
              </a:rPr>
              <a:t> и т.д.) или другие объекты, воздействующие на субъект действия (</a:t>
            </a:r>
            <a:r>
              <a:rPr lang="ru-RU" sz="1400" i="1" dirty="0" smtClean="0">
                <a:latin typeface="Times New Roman" pitchFamily="18" charset="0"/>
                <a:cs typeface="Times New Roman" pitchFamily="18" charset="0"/>
              </a:rPr>
              <a:t>шум, толчок, удар, взрыв, рана, стук</a:t>
            </a:r>
            <a:r>
              <a:rPr lang="ru-RU" sz="1400" dirty="0" smtClean="0">
                <a:latin typeface="Times New Roman" pitchFamily="18" charset="0"/>
                <a:cs typeface="Times New Roman" pitchFamily="18" charset="0"/>
              </a:rPr>
              <a:t>). Эти слова обозначают </a:t>
            </a:r>
            <a:r>
              <a:rPr lang="ru-RU" sz="1400" b="1" dirty="0" smtClean="0">
                <a:latin typeface="Times New Roman" pitchFamily="18" charset="0"/>
                <a:cs typeface="Times New Roman" pitchFamily="18" charset="0"/>
              </a:rPr>
              <a:t>внешнюю</a:t>
            </a:r>
            <a:r>
              <a:rPr lang="ru-RU" sz="1400" dirty="0" smtClean="0">
                <a:latin typeface="Times New Roman" pitchFamily="18" charset="0"/>
                <a:cs typeface="Times New Roman" pitchFamily="18" charset="0"/>
              </a:rPr>
              <a:t> причину, не зависящую от воли субъекта.</a:t>
            </a:r>
          </a:p>
          <a:p>
            <a:r>
              <a:rPr lang="ru-RU" sz="1400" i="1" dirty="0" smtClean="0">
                <a:solidFill>
                  <a:schemeClr val="accent2">
                    <a:lumMod val="75000"/>
                  </a:schemeClr>
                </a:solidFill>
                <a:latin typeface="Times New Roman" pitchFamily="18" charset="0"/>
                <a:cs typeface="Times New Roman" pitchFamily="18" charset="0"/>
              </a:rPr>
              <a:t>От шума у него болела голова. От холода у неё покраснели щёки. От взрыва в воздухе висело облако дыма. Она вздрогнула от стука. От сильного толчка он упал. От ночных заморозков погибли все цветы на деревьях.</a:t>
            </a:r>
          </a:p>
          <a:p>
            <a:endParaRPr lang="ru-RU" sz="14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фициальная">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Документ" ma:contentTypeID="0x010100378601C765F2DB4D832BA86FE76CDD2C" ma:contentTypeVersion="0" ma:contentTypeDescription="Создание документа." ma:contentTypeScope="" ma:versionID="fdbc2b929c05273eee0c3ce94c5d8174">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D22A6653-AA0D-435F-B15C-4F4A937A5BCF}"/>
</file>

<file path=customXml/itemProps2.xml><?xml version="1.0" encoding="utf-8"?>
<ds:datastoreItem xmlns:ds="http://schemas.openxmlformats.org/officeDocument/2006/customXml" ds:itemID="{04F8C302-00E9-4E08-AC61-43BDCB91028D}"/>
</file>

<file path=customXml/itemProps3.xml><?xml version="1.0" encoding="utf-8"?>
<ds:datastoreItem xmlns:ds="http://schemas.openxmlformats.org/officeDocument/2006/customXml" ds:itemID="{6BAAB9C4-0756-444B-AE35-D7FC9E1B8764}"/>
</file>

<file path=docProps/app.xml><?xml version="1.0" encoding="utf-8"?>
<Properties xmlns="http://schemas.openxmlformats.org/officeDocument/2006/extended-properties" xmlns:vt="http://schemas.openxmlformats.org/officeDocument/2006/docPropsVTypes">
  <Template/>
  <TotalTime>99</TotalTime>
  <Words>1438</Words>
  <Application>Microsoft Office PowerPoint</Application>
  <PresentationFormat>Экран (4:3)</PresentationFormat>
  <Paragraphs>104</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Официальная</vt:lpstr>
      <vt:lpstr>ВЫРАЖЕНИЕ ПРИЧИНЫ</vt:lpstr>
      <vt:lpstr>ВЫРАЖЕНИЕ ПРИЧИНЫ В ПРОСТОМ ПРЕДЛОЖЕНИИ</vt:lpstr>
      <vt:lpstr>ВЫРАЖЕНИЕ ПРИЧИНЫ В ПРОСТОМ ПРЕДЛОЖЕНИИ (ПРОДОЛЖЕНИЕ)</vt:lpstr>
      <vt:lpstr>ВЫРАЖЕНИЕ ПРИЧИНЫ В СЛОЖНОМ ПРЕДЛОЖЕНИИ</vt:lpstr>
      <vt:lpstr>В русском языке для выражения причины используются следующие предлоги: благодаря, из-за, от, по, с.</vt:lpstr>
      <vt:lpstr>Предлог БЛАГОДАРЯ</vt:lpstr>
      <vt:lpstr>Предлог ИЗ-ЗА</vt:lpstr>
      <vt:lpstr>Предлог ИЗ</vt:lpstr>
      <vt:lpstr>Предлог ОТ</vt:lpstr>
      <vt:lpstr>Предлог ПО</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ВЫРАЖЕНИЕ ПРИЧИНЫ</dc:title>
  <dc:creator>Пользователь Windows</dc:creator>
  <cp:lastModifiedBy>Пользователь Windows</cp:lastModifiedBy>
  <cp:revision>11</cp:revision>
  <dcterms:created xsi:type="dcterms:W3CDTF">2014-04-04T21:59:34Z</dcterms:created>
  <dcterms:modified xsi:type="dcterms:W3CDTF">2014-04-06T21:47:58Z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0x010100378601C765F2DB4D832BA86FE76CDD2C</vt:lpwstr>
  </property>
</Properties>
</file>