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59" r:id="rId20"/>
    <p:sldId id="268" r:id="rId21"/>
    <p:sldId id="270" r:id="rId22"/>
    <p:sldId id="274" r:id="rId23"/>
    <p:sldId id="271" r:id="rId24"/>
    <p:sldId id="272" r:id="rId25"/>
    <p:sldId id="273" r:id="rId26"/>
    <p:sldId id="275" r:id="rId27"/>
    <p:sldId id="276" r:id="rId28"/>
    <p:sldId id="277" r:id="rId29"/>
    <p:sldId id="26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9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customXml" Target="../customXml/item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CD49-EA36-46B3-81E8-771FEB5774F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4A90-6A05-4861-97E3-D29EB908C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116B-89F3-48C1-9DC9-B6DBF4CD093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6CB4-4E71-4E13-B9B2-DFA33764E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AC83-7A73-46C5-B3FD-AA5F99ED916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C322-60C4-494B-A611-990348C7C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FAD8-2014-4553-9FAE-2ABF5F5C96B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B995023-67C0-41B7-9C7B-67B5D7277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88E2-8686-4717-9457-9BAD49CC872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A429-11A5-4150-B42E-E586B1DDF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A778-C57C-43FF-AB0F-355C3872D12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13CE4A-C0E6-4463-90C0-60DEB1E7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9C18-3508-4D57-B250-93D89CC1091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5BBF-13D2-4C7C-9625-6ACB4CBC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7C4C-556D-4E39-BCDA-91D4E5733D4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CE706D7-ADB2-42D1-ADC8-38B8EFD0B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AD8E-2280-44A5-97DF-14D767F16FD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0958-1D74-4EC0-9CEF-1302D984B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2742-09D3-4991-BB1D-C1503C29C60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6B5F60-F1F7-47F2-B887-19E8527FE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63F21C-10ED-4AC6-91CD-CD9A2391C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1042-7DE9-462E-B500-01252BE1BF8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022D-3AED-4667-A773-8FD3C18F70A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8BC8-2311-49BA-A8A3-521FB4E3A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25E79-643D-4373-82D9-D4ED7AEED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4FAB-D597-4811-8C3A-E74430DE2B4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8059-17AE-4E71-9C22-7BE4B2684AF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ABD3-7A4F-495B-80EE-68C29FAC5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C349-4CFB-4393-ADD6-082613630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C8F5-A76E-47FD-8244-C70398F1EC9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9047BE-BEF7-4793-9D32-EA154F27FC6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BE76B-9834-4C9C-ADF8-BED900DE6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ECE07-627A-4742-8C89-A8D10AFFEE7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180A-FBE1-4ABF-A952-A271CE7AC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2269F7-D3E1-4E83-9B5C-2B936DDF9D50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B10BE8-6C6B-4AD3-B0D0-81A5C5D58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C96E-7DCD-4068-ACD8-D4C6AA0E58B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81C5-8C86-48EE-A75D-3B7BDFDD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13DA3-F5F1-4AC5-8F43-ED5E7B6D924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07ED7-5A1E-429C-AF73-760B9D9B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25D3-0D8A-4DC3-9842-3ADEC28D3F5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9359-D297-45A3-8F8D-7EDD8EB6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5465D6-8CE9-434C-B0B6-C3BBB75FE41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DB290-AC6F-4ACD-8B72-9FB96E04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9626-5DC6-46DB-8664-B2FBEB842F6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8D3E-4962-4132-AB51-B3E8E176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C9F20-566F-46DC-96B5-B340EA6C6A7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C38C3-767B-4D7E-8EEF-73AE103E2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929554-6B81-4431-84E4-ABF1FC78FA2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DDE184-DB3E-47B6-9D4D-72A7BC815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EF87-C67B-47B6-A832-8DBACE7EFC6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6556-C46B-4BBB-B4F6-98EBD1545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3467-44FC-4E81-B33F-9255E6B8B30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4E12-6678-4278-939A-3277AA38B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5B8A-B706-49B5-86D8-24A05067F73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42C4-E88B-4E1E-BF59-1492EE2DC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D8A9-273F-448D-8681-6000E5D287F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AD78-0288-4B4D-8878-26D62C97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A5C0-B8BD-46FE-9979-9036914D7B2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C1A1-064C-42B8-B807-E51A99EA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B68F-B030-46C5-8F4F-85152707D42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7684-5B67-4567-AC36-4883AAC9F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18FB-2335-4832-A926-67F9B5A2CDB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EE11-58B2-4A5F-BB85-69F22EAB5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2350-4EDA-4F7B-93F2-4CDBE640E29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1082-DAF4-4B06-9AC9-C33D7FA6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65F2-4E86-4C36-97D4-46A4A402F37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5CDB-9C3A-4D78-B599-D05B59CA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5701-4199-47B3-8FE0-4DB01BFB0D8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E4BB-82E7-4801-9759-AFE14CEF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02A4-60FD-418A-83D1-0A6A77E6945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EDC5-3EAB-49B1-ADBB-01D209C0F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78B-BDD2-44BC-929C-F42BCD3E2FC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F8B5-6203-46AE-A91A-E50DB8471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24F8-EDEA-4B7C-B379-D393397EF00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AE0B-2F1D-4AEB-A75F-2AD0BF36E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9060-7323-45C5-BC9E-72B0B23E27F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96DA-4FF5-4579-8598-3CD8E9550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2BA3A7-04CF-448E-B107-C5D234398FA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033DCA-E17B-4372-B836-DC9734284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CA6F-106D-456D-B19D-CBD78B4D505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9FBF-713B-42F2-89EF-DD900537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67F717-B6F5-42BF-A0E6-51AB1F7EE78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4F6887-5194-439F-AAB9-12FBB662F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6ED2-0CBF-4FEA-B691-30D6562D959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7085-49A0-406A-A96A-125DA488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4A478-A88C-499C-AB97-2978AA29F3E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E4A24F-D9E2-455C-B6F7-BE9214A35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B954-A58D-47F5-8108-3BFCF92F0D1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CCD8-ED63-4BA0-B958-16E5482A2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6137-808D-4925-A9BC-D21AA50983B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FABA-4BE3-4632-88A3-E8560C7C1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B25D-9F87-4BA2-9989-1EE12631462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C6291-AFC5-4356-93DE-25982F8AF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784837-25D2-475C-A766-0EE92D35493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252FC6-21A7-40A6-9E7B-62208185D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F8EE1A-4882-43A5-BE01-AE966D67FE8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88F22D-1530-44D1-BC5F-656330A4D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EBC1-495F-4186-A3C6-473B45E43F4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6B93-4839-42CA-BBF0-D2A027A95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0EEA-50C3-4D68-8246-8E4DF931DAB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4FCA-0B7C-4DB5-A700-9D805928E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B0CF310-C7F7-4C05-9AE7-B0A589EC06D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873CD9B-01FC-4CDB-9D19-3B7050BCE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1E4E1F-B542-4A10-BD69-218978C3138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F6513-FAD6-4B04-928B-BBC454338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2C886CD-00D9-437B-92E2-8EEB1B7918E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861346-A42C-4106-AFAF-6E92D2D8C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FF81F2-A256-46AC-8F95-9BF9BAB4B81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76CC9-458D-4839-9B5B-9765D2F4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9A60-58BB-4743-8D20-207AD1B8341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66FC-4188-4447-9331-7EDB4916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95C593-1770-4DE5-9E92-C15107AC61E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EDB4F-F209-4A05-9BA2-0EFBB7710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2120B-1759-4410-B00D-CD16198133E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7E31D-5CE5-4DAB-9B6F-2497A33BE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B774-21A5-41A5-A0B4-39AB954E485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3AC3-3BFF-4F10-B2D8-2530663B9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2D22C51-5CF3-439D-9A81-B0944B9E2D6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E26AF9-1C54-42E5-8EC6-03C6CB10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625099F-A623-435B-846B-911ED29C19D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4EDA43-56EE-471B-BE37-B860F03A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9A99-674D-480E-8F94-FDD0D7D7888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3E00-4858-4ACB-AB70-B1A5E212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5537-50C4-4BC7-9EBA-06E1053CBB5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FFD0-8FED-43B9-A804-AE677B584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7A1C-B343-4425-B1FD-74093C73C36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7C4B-3DAA-4D45-B699-ED928C45B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7D1B-3AA9-4A16-834C-B2450EF99DF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B053-DD3E-401C-B9FA-411CBB518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89C9B-E5B3-4F89-9742-82010CC4967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FEF9-8231-4999-A61E-38DF9E33C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56B4-187C-4FED-9DEC-CA32D71D243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17DB-AFCD-4372-A360-13F21E9B5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F4E9-70E5-40FE-AD51-45C73E63887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7329-B375-4A8A-A763-5590FAD8C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6BF0-C9D7-47A8-8CF0-8B8201964614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04F5-A8CB-44CD-92E5-AF3D3E409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5C5F-CC9C-46FF-8462-1807A525082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9AA6-181C-4288-AF13-C2658AE2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F2DF-7DBF-4C32-9333-BC01A0A323C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A1E5-6034-4914-9AAA-F94C6BBEB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75C9-3E34-49B1-8D55-B6FB68B6250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ED9E0-CB69-4CA5-8C5E-DA020E93E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4C03-C694-4506-AB47-BBBF56147D3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33E3-7FD5-46C9-A72D-BFE0E9BF5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E09-4815-49E1-820D-7010C8E8D89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1309-5C56-4709-99D9-3C897C5B5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C61D-B846-4678-BC99-E57B3195824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3340-EAEC-4FC8-9F9C-B521109C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B8931-E6C6-4D18-8493-07F8B601873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247E-9EC7-46A5-B924-80D071E77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4B918-4438-46AE-B702-32F52C09496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6A7A00-35A0-4D83-AA94-89CA3A953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C325-964A-4D47-AF33-23867AB9240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3101-1DA7-4413-9BE9-97D36780E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07B4-1801-4FA4-A8C8-28910052313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0049-126C-43B2-AD59-FB06DDF38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4690-BF13-4CF7-AAAC-3B214B3BB14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8615-07BF-4680-9232-7807DBCED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9E87-EE1D-45A3-9D46-8DAA52613BB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4CC8-6FAD-4FE1-AD76-33D067CE3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9CDF56-CECA-44A4-A3FF-1B904ACE6F5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C946C7-4D9F-4A71-A56E-98C7B0DC4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4451-AF0E-4A01-A056-E88303DA4CA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D48D-6D30-46F5-98DA-681C6E4D1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243E8F-294C-46B9-B403-0FFCB44A66A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ACB6EE-3261-4363-9A61-829950499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141C2E-9AC0-44FC-9D64-142EADC5877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B2C746-44D1-4543-8AA6-74909F26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4DB6-6672-4C6E-BD6E-7B506C70302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E71E-9B9F-4B49-867E-AF6EDCD94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F5C0-95D1-4C58-9ABC-D63D517AA686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BFD-14C0-4AFE-9765-6A5459B9D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4241-D080-4BB5-AB77-CE6E3059B7BB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C2E5-A929-46FA-917A-F9272328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41D2D-1FE9-4C74-9DB1-E28E0EED29C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DA5CE-86D8-4775-8551-114E187A2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33" r:id="rId9"/>
    <p:sldLayoutId id="2147483796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EE2007-B0A1-4285-9C6D-0E70F137BE73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C84B36-5857-49C4-BA1C-D855F02A1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1C781E-A136-43E0-8C68-28801A220F48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74194AC-44C9-4D9B-B5A5-783BA8C0D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798" r:id="rId2"/>
    <p:sldLayoutId id="2147483846" r:id="rId3"/>
    <p:sldLayoutId id="2147483799" r:id="rId4"/>
    <p:sldLayoutId id="2147483847" r:id="rId5"/>
    <p:sldLayoutId id="2147483800" r:id="rId6"/>
    <p:sldLayoutId id="2147483848" r:id="rId7"/>
    <p:sldLayoutId id="2147483849" r:id="rId8"/>
    <p:sldLayoutId id="214748385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87E49-B61F-48A4-9385-EDAF98D514A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388E2D-AB5C-4487-B1D9-AE8339C24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7B2898-32BC-44C3-9F85-B0C073790D6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9297DA7-58A1-407F-A41D-2C9D1D21F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14" r:id="rId2"/>
    <p:sldLayoutId id="2147483852" r:id="rId3"/>
    <p:sldLayoutId id="2147483815" r:id="rId4"/>
    <p:sldLayoutId id="2147483853" r:id="rId5"/>
    <p:sldLayoutId id="2147483816" r:id="rId6"/>
    <p:sldLayoutId id="2147483817" r:id="rId7"/>
    <p:sldLayoutId id="2147483854" r:id="rId8"/>
    <p:sldLayoutId id="2147483855" r:id="rId9"/>
    <p:sldLayoutId id="2147483818" r:id="rId10"/>
    <p:sldLayoutId id="21474838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0413A9-0EB1-4545-B083-6588B79E5EE9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0F55764-509B-45F5-AE72-1DAD6BFBC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7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20" r:id="rId7"/>
    <p:sldLayoutId id="2147483862" r:id="rId8"/>
    <p:sldLayoutId id="2147483863" r:id="rId9"/>
    <p:sldLayoutId id="2147483821" r:id="rId10"/>
    <p:sldLayoutId id="2147483822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475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9AC343-CE6F-4D9A-B2F7-B27ECE0A880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D492B3F-D8E2-4169-A288-8D36ED14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23" r:id="rId2"/>
    <p:sldLayoutId id="2147483865" r:id="rId3"/>
    <p:sldLayoutId id="2147483824" r:id="rId4"/>
    <p:sldLayoutId id="2147483825" r:id="rId5"/>
    <p:sldLayoutId id="2147483826" r:id="rId6"/>
    <p:sldLayoutId id="2147483866" r:id="rId7"/>
    <p:sldLayoutId id="2147483867" r:id="rId8"/>
    <p:sldLayoutId id="2147483868" r:id="rId9"/>
    <p:sldLayoutId id="2147483827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4547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454798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8B5D3D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704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088A703-AF64-4A86-B16D-3EA6EB28C50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013731F-5B97-4CD9-ABF7-1FF3F107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28" r:id="rId4"/>
    <p:sldLayoutId id="2147483829" r:id="rId5"/>
    <p:sldLayoutId id="2147483873" r:id="rId6"/>
    <p:sldLayoutId id="2147483830" r:id="rId7"/>
    <p:sldLayoutId id="2147483874" r:id="rId8"/>
    <p:sldLayoutId id="2147483875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501122" cy="9286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Фемида – богиня правосудия</a:t>
            </a:r>
          </a:p>
        </p:txBody>
      </p:sp>
      <p:sp>
        <p:nvSpPr>
          <p:cNvPr id="993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4076700"/>
            <a:ext cx="4752975" cy="15843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dirty="0" smtClean="0">
                <a:latin typeface="Arial" charset="0"/>
              </a:rPr>
              <a:t>Презентация по русскому языку как иностранному для студентов 1 курса юридического факультета.  </a:t>
            </a:r>
          </a:p>
        </p:txBody>
      </p:sp>
      <p:pic>
        <p:nvPicPr>
          <p:cNvPr id="4" name="Рисунок 3" descr="1310493933_shutterstock_170052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4" y="2063741"/>
            <a:ext cx="295275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462143" cy="329723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Образ </a:t>
            </a:r>
            <a:r>
              <a:rPr lang="ru-RU" sz="2400" dirty="0" smtClean="0">
                <a:solidFill>
                  <a:schemeClr val="tx1"/>
                </a:solidFill>
              </a:rPr>
              <a:t>фемиды неотделим от такого атрибута, как мантия</a:t>
            </a:r>
            <a:r>
              <a:rPr lang="ru-RU" sz="2400" dirty="0">
                <a:solidFill>
                  <a:schemeClr val="tx1"/>
                </a:solidFill>
              </a:rPr>
              <a:t> - торжественное, ритуальное одеяние, предназначенное для совершения в нём определённой церемонии, действа, в данном случае правосудия. </a:t>
            </a:r>
            <a:r>
              <a:rPr lang="ru-RU" sz="2400" dirty="0" smtClean="0">
                <a:solidFill>
                  <a:schemeClr val="tx1"/>
                </a:solidFill>
              </a:rPr>
              <a:t> Одеяние </a:t>
            </a:r>
            <a:r>
              <a:rPr lang="ru-RU" sz="2400" dirty="0">
                <a:solidFill>
                  <a:schemeClr val="tx1"/>
                </a:solidFill>
              </a:rPr>
              <a:t>должно соответствовать характеру действа, поэтому так важно судье облачаться в мантию, оставляя цивильное платье для мирских дел.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214686"/>
            <a:ext cx="3214710" cy="3340909"/>
          </a:xfrm>
          <a:effectLst>
            <a:softEdge rad="112500"/>
          </a:effectLst>
        </p:spPr>
      </p:pic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271845" cy="3101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688" cy="2368550"/>
          </a:xfrm>
        </p:spPr>
        <p:txBody>
          <a:bodyPr/>
          <a:lstStyle/>
          <a:p>
            <a:pPr eaLnBrk="1" hangingPunct="1"/>
            <a:r>
              <a:rPr lang="ru-RU" sz="3600" smtClean="0"/>
              <a:t>Римляне добавили своей "юридической" богине повязку на глаза.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4" name="Содержимое 3" descr="b_411b54424ff3db6495bcc4be82d9f35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2786063"/>
            <a:ext cx="5684838" cy="378936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2309391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	</a:t>
            </a:r>
            <a:r>
              <a:rPr lang="ru-RU" sz="2400" dirty="0" smtClean="0"/>
              <a:t>Давно </a:t>
            </a:r>
            <a:r>
              <a:rPr lang="ru-RU" sz="2400" dirty="0" smtClean="0"/>
              <a:t>произошло смешение образов древнегреческой Фемиды и римской Юстиции, и справедливее называть облачённую в мантию женщину с весами, мечом и повязкой именно Юстицией, поскольку у Фемиды ещё не было повязки и римская богиня ближе к современному образу.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0px-Statua_della_giustizia,_francesco_e_romolo_del_tad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2564904"/>
            <a:ext cx="5040560" cy="3960440"/>
          </a:xfrm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2214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Фемида - общепризнанный символ правосудия; её изображают на эмблемах, её </a:t>
            </a:r>
            <a:r>
              <a:rPr lang="ru-RU" sz="3200" dirty="0" smtClean="0"/>
              <a:t>скульптуры непременный атрибут  зданий </a:t>
            </a:r>
            <a:r>
              <a:rPr lang="ru-RU" sz="3200" dirty="0"/>
              <a:t>судебных присутствий.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Белорусский_республиканский_Союз_юристо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9792" y="2492896"/>
            <a:ext cx="3816424" cy="3627438"/>
          </a:xfr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smtClean="0"/>
              <a:t>Задания</a:t>
            </a:r>
          </a:p>
        </p:txBody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>
          <a:xfrm>
            <a:off x="468313" y="836712"/>
            <a:ext cx="8229600" cy="56879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Задание 1. Прочитайте текст.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/>
              <a:t>Фемида – богиня правосудия</a:t>
            </a:r>
            <a:endParaRPr lang="ru-RU" sz="2800" dirty="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		</a:t>
            </a:r>
            <a:r>
              <a:rPr lang="ru-RU" sz="2800" dirty="0" smtClean="0"/>
              <a:t>Когда </a:t>
            </a:r>
            <a:r>
              <a:rPr lang="ru-RU" sz="2800" dirty="0" smtClean="0"/>
              <a:t>речь заходит о законе или правосудии, мы сразу представляем себе статную, облачённую в мантию женщину, в левой руке она держит весы, в правой - обоюдоострый меч. Глаза её закрыты повязкой. Это Фемида, древнегреческая богиня закона и порядка. Если углубиться в древнегреческие мифы, то мы узнаем, что она – законная супруга Зевса. Именно благодаря ей как среди простых смертных на земле, так и среди богов на Олимпе поддерживался порядок и спокойствие, при необходимости она созывала всех на собрания и председательствовала на пирах.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3900" dirty="0" smtClean="0"/>
              <a:t>		</a:t>
            </a:r>
            <a:r>
              <a:rPr lang="ru-RU" sz="3900" dirty="0" smtClean="0"/>
              <a:t>Фемида </a:t>
            </a:r>
            <a:r>
              <a:rPr lang="ru-RU" sz="3900" dirty="0" smtClean="0"/>
              <a:t>никогда не восстаёт против Зевса. Она помогает Зевсу мудрыми советами и объявляет его решения. Поэтому на большинстве картин она изображена по правую руку от олимпийского владыки.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6192838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		</a:t>
            </a:r>
            <a:r>
              <a:rPr lang="ru-RU" sz="2800" dirty="0" smtClean="0"/>
              <a:t>Образ </a:t>
            </a:r>
            <a:r>
              <a:rPr lang="ru-RU" sz="2800" dirty="0" smtClean="0"/>
              <a:t>Фемиды неотделим от нескольких атрибутов – это </a:t>
            </a:r>
            <a:r>
              <a:rPr lang="ru-RU" sz="2800" b="1" dirty="0" smtClean="0"/>
              <a:t>весы, меч, мантия и повязка</a:t>
            </a:r>
            <a:r>
              <a:rPr lang="ru-RU" sz="2800" dirty="0" smtClean="0"/>
              <a:t> на глазах. Каждый атрибут несёт в себе глубинный смысл, зачастую очень древний, намного древнее, чем сами греческие легенды.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		</a:t>
            </a:r>
            <a:r>
              <a:rPr lang="ru-RU" sz="2800" dirty="0" smtClean="0"/>
              <a:t>Главными </a:t>
            </a:r>
            <a:r>
              <a:rPr lang="ru-RU" sz="2800" dirty="0" smtClean="0"/>
              <a:t>атрибутами Фемиды являются меч и весы, ныне повсеместно используемые судебными и правоохранительными органами в своей </a:t>
            </a:r>
            <a:r>
              <a:rPr lang="ru-RU" sz="2800" dirty="0" err="1" smtClean="0"/>
              <a:t>эмблематике</a:t>
            </a:r>
            <a:r>
              <a:rPr lang="ru-RU" sz="2800" dirty="0" smtClean="0"/>
              <a:t>. Здесь необходимо отметить, что уже давно произошло смешение образов древнегреческой Фемиды и римской Юстиции, и справедливее называть облачённую в мантию женщину с весами, мечом и повязкой именно Юстицией, поскольку у Фемиды ещё не было повязки и римская богиня ближе к современному образу.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>
          <a:xfrm>
            <a:off x="179388" y="476250"/>
            <a:ext cx="8785225" cy="61214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		</a:t>
            </a:r>
            <a:r>
              <a:rPr lang="ru-RU" b="1" dirty="0" smtClean="0"/>
              <a:t>Повязка </a:t>
            </a:r>
            <a:r>
              <a:rPr lang="ru-RU" dirty="0" smtClean="0"/>
              <a:t>на глазах является символом беспристрастия Фемиды. То, что она ничего не видит, означает то, что правосудие слепо, когда дело касается внешности, пола, имущественного и социального положения тяжущихся. Оно внемлет только фактам и воздаёт по закону и справедливости.</a:t>
            </a:r>
            <a:endParaRPr lang="ru-RU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b="1" dirty="0" smtClean="0"/>
              <a:t>		</a:t>
            </a:r>
            <a:r>
              <a:rPr lang="ru-RU" b="1" dirty="0" smtClean="0"/>
              <a:t>Мантия</a:t>
            </a:r>
            <a:r>
              <a:rPr lang="ru-RU" dirty="0" smtClean="0"/>
              <a:t> </a:t>
            </a:r>
            <a:r>
              <a:rPr lang="ru-RU" dirty="0"/>
              <a:t> — </a:t>
            </a:r>
            <a:r>
              <a:rPr lang="ru-RU" dirty="0" smtClean="0"/>
              <a:t>ритуальная одежда, предназначенная для совершения определённой церемонии, в данном случае правосудия. Переодевание призвано обеспечить духовный переход в состояние,  соответствующее ритуалу.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713788" cy="5732462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/>
              <a:t>		</a:t>
            </a:r>
            <a:r>
              <a:rPr lang="ru-RU" sz="2800" b="1" dirty="0" smtClean="0"/>
              <a:t>Меч</a:t>
            </a:r>
            <a:r>
              <a:rPr lang="ru-RU" sz="2800" dirty="0" smtClean="0"/>
              <a:t>. В руках Фемиды меч является символом возмездия. То, что она держит его остриём вверх, символизирует высшую справедливость и постоянную готовность его применить. То, что у меча обе стороны острые (обоюдоострый меч), символизирует </a:t>
            </a:r>
            <a:r>
              <a:rPr lang="ru-RU" sz="2800" dirty="0" err="1" smtClean="0"/>
              <a:t>двугранность</a:t>
            </a:r>
            <a:r>
              <a:rPr lang="ru-RU" sz="2800" dirty="0" smtClean="0"/>
              <a:t> закона, который может не только обвинить, но и защитить. Меч она держит в правой руке, потому что это сторона действия, символ силы, «правого дела».</a:t>
            </a:r>
            <a:br>
              <a:rPr lang="ru-RU" sz="2800" dirty="0" smtClean="0"/>
            </a:br>
            <a:r>
              <a:rPr lang="ru-RU" sz="2800" dirty="0" smtClean="0"/>
              <a:t>Символический смысл опущенного меча - оконченная борьба, возврат воина к миру. Победа одержана - оружие опущено. Таков, например, памятник советскому воину-освободителю в </a:t>
            </a:r>
            <a:r>
              <a:rPr lang="ru-RU" sz="2800" dirty="0" err="1" smtClean="0"/>
              <a:t>Трептов</a:t>
            </a:r>
            <a:r>
              <a:rPr lang="ru-RU" sz="2800" dirty="0" smtClean="0"/>
              <a:t>-парке в Германии.</a:t>
            </a:r>
            <a:endParaRPr lang="ru-RU" sz="2800" b="1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653463" cy="60483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3600" b="1" dirty="0" smtClean="0"/>
              <a:t>		</a:t>
            </a:r>
            <a:r>
              <a:rPr lang="ru-RU" sz="3600" b="1" dirty="0" smtClean="0"/>
              <a:t>Весы</a:t>
            </a:r>
            <a:r>
              <a:rPr lang="ru-RU" sz="3600" dirty="0" smtClean="0"/>
              <a:t> — древний символ меры и справедливости. На весах правосудия взвешиваются добро и зло, вина и невиновность, поступки, совершённые смертными при жизни. Посмертная судьба людей зависела от того, какая чаша перевесит. Фемида держит весы в левой руке, так как именно эта сторона тела считается воспринимающей.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Фемида – законная супруга Зевса</a:t>
            </a:r>
          </a:p>
        </p:txBody>
      </p:sp>
      <p:pic>
        <p:nvPicPr>
          <p:cNvPr id="5" name="Содержимое 4" descr="0_6e1bc_a28d74f3_X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3" y="1571625"/>
            <a:ext cx="2992437" cy="46815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200px-HK_Central_Statue_Square_Legislative_Council_Building_n_Themis_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6925" y="1571625"/>
            <a:ext cx="2857500" cy="4643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z="3600" dirty="0" smtClean="0"/>
              <a:t>		</a:t>
            </a:r>
            <a:r>
              <a:rPr lang="ru-RU" sz="3600" dirty="0" smtClean="0"/>
              <a:t>Фемида </a:t>
            </a:r>
            <a:r>
              <a:rPr lang="ru-RU" sz="3600" dirty="0" smtClean="0"/>
              <a:t>– общепризнанный символ правосудия. Фемиду изображают на эмблемах, её изваяния осеняют здания судебных присутствий.</a:t>
            </a:r>
          </a:p>
          <a:p>
            <a:pPr algn="just">
              <a:buFont typeface="Arial" charset="0"/>
              <a:buNone/>
            </a:pPr>
            <a:r>
              <a:rPr lang="en-US" sz="3600" dirty="0" smtClean="0"/>
              <a:t>		</a:t>
            </a:r>
            <a:r>
              <a:rPr lang="ru-RU" sz="3600" dirty="0" smtClean="0"/>
              <a:t>Судей </a:t>
            </a:r>
            <a:r>
              <a:rPr lang="ru-RU" sz="3600" dirty="0" smtClean="0"/>
              <a:t>и юристов называют жрецами Фемиды.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Задание 2</a:t>
            </a:r>
          </a:p>
        </p:txBody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Придумайте 10 вопросов к тексту. 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sz="4400" b="1" dirty="0" smtClean="0"/>
              <a:t>Задание 3</a:t>
            </a:r>
          </a:p>
          <a:p>
            <a:pPr>
              <a:buFont typeface="Arial" charset="0"/>
              <a:buNone/>
            </a:pPr>
            <a:r>
              <a:rPr lang="ru-RU" dirty="0" smtClean="0"/>
              <a:t>Подготовьтесь к пересказу текста «Фемида – богиня правосудия».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68413"/>
            <a:ext cx="7989888" cy="3543300"/>
          </a:xfrm>
        </p:spPr>
        <p:txBody>
          <a:bodyPr/>
          <a:lstStyle/>
          <a:p>
            <a:pPr marR="0" eaLnBrk="1" hangingPunct="1"/>
            <a:r>
              <a:rPr lang="ru-RU" sz="4000" dirty="0" smtClean="0">
                <a:latin typeface="Arial" charset="0"/>
              </a:rPr>
              <a:t>Подготовила </a:t>
            </a:r>
            <a:endParaRPr lang="en-US" sz="4000" dirty="0" smtClean="0">
              <a:latin typeface="Arial" charset="0"/>
            </a:endParaRPr>
          </a:p>
          <a:p>
            <a:pPr marR="0" eaLnBrk="1" hangingPunct="1"/>
            <a:r>
              <a:rPr lang="ru-RU" sz="4000" dirty="0" smtClean="0">
                <a:latin typeface="Arial" charset="0"/>
              </a:rPr>
              <a:t>старший </a:t>
            </a:r>
            <a:r>
              <a:rPr lang="ru-RU" sz="4000" dirty="0" smtClean="0">
                <a:latin typeface="Arial" charset="0"/>
              </a:rPr>
              <a:t>преподаватель кафедры довузовской подготовки и профориентации</a:t>
            </a:r>
          </a:p>
          <a:p>
            <a:pPr marR="0" eaLnBrk="1" hangingPunct="1"/>
            <a:r>
              <a:rPr lang="ru-RU" sz="4000" dirty="0" smtClean="0">
                <a:latin typeface="Arial" charset="0"/>
              </a:rPr>
              <a:t> </a:t>
            </a:r>
            <a:r>
              <a:rPr lang="ru-RU" sz="4000" dirty="0" smtClean="0"/>
              <a:t>Королёва Е.А.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31925" y="1124744"/>
            <a:ext cx="7407275" cy="3804444"/>
          </a:xfrm>
        </p:spPr>
        <p:txBody>
          <a:bodyPr/>
          <a:lstStyle/>
          <a:p>
            <a:pPr marL="26988" algn="just" eaLnBrk="1" hangingPunct="1"/>
            <a:r>
              <a:rPr lang="en-US" sz="4400" dirty="0" smtClean="0">
                <a:solidFill>
                  <a:schemeClr val="tx1"/>
                </a:solidFill>
              </a:rPr>
              <a:t>	</a:t>
            </a:r>
            <a:r>
              <a:rPr lang="ru-RU" sz="4400" dirty="0" smtClean="0">
                <a:solidFill>
                  <a:schemeClr val="tx1"/>
                </a:solidFill>
              </a:rPr>
              <a:t>Фемида </a:t>
            </a:r>
            <a:r>
              <a:rPr lang="ru-RU" sz="4400" dirty="0" smtClean="0">
                <a:solidFill>
                  <a:schemeClr val="tx1"/>
                </a:solidFill>
              </a:rPr>
              <a:t>помогала Зевсу мудрыми советами, поэтому на большинстве картин она изображена по правую руку от олимпийского владыки. </a:t>
            </a:r>
          </a:p>
          <a:p>
            <a:pPr marL="26988" algn="just" eaLnBrk="1" hangingPunct="1"/>
            <a:endParaRPr lang="ru-RU" sz="4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mulet-runicheskij-mech-_en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571750"/>
            <a:ext cx="3286125" cy="3286125"/>
          </a:xfrm>
        </p:spPr>
      </p:pic>
      <p:pic>
        <p:nvPicPr>
          <p:cNvPr id="6" name="Содержимое 5" descr="Femi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3429000"/>
            <a:ext cx="4038600" cy="2687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71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>
                <a:effectLst/>
              </a:rPr>
              <a:t>Главными атрибутами Фемиды являются меч и </a:t>
            </a:r>
            <a:r>
              <a:rPr lang="ru-RU" sz="4800" dirty="0" smtClean="0">
                <a:effectLst/>
              </a:rPr>
              <a:t>весы.</a:t>
            </a:r>
            <a:endParaRPr lang="ru-RU" sz="4800" dirty="0">
              <a:effectLst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88"/>
            <a:ext cx="9144000" cy="3286125"/>
          </a:xfrm>
        </p:spPr>
        <p:txBody>
          <a:bodyPr/>
          <a:lstStyle/>
          <a:p>
            <a:pPr eaLnBrk="1" hangingPunct="1"/>
            <a:r>
              <a:rPr lang="ru-RU" sz="3100" smtClean="0"/>
              <a:t>В руках Фемиды меч  является символом возмездия. У меча обе стороны острые (обоюдоострый меч). Это символизирует двугранность закона, который может не только обвинить, но и защитить.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143375"/>
            <a:ext cx="8286750" cy="221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Рисунок 3" descr="femida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911475"/>
            <a:ext cx="33210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929354" cy="5869006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effectLst/>
              </a:rPr>
              <a:t>Меч она держит в правой руке, потому что это сторона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действия, </a:t>
            </a:r>
            <a:r>
              <a:rPr lang="ru-RU" sz="3600" dirty="0">
                <a:solidFill>
                  <a:schemeClr val="tx1"/>
                </a:solidFill>
                <a:effectLst/>
              </a:rPr>
              <a:t>«правого дела».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>На скульптурах Фемида часто изображается с мечом, опущенным вниз. </a:t>
            </a: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071688"/>
            <a:ext cx="2357437" cy="4381500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5000660" cy="435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satMod val="150000"/>
                  </a:schemeClr>
                </a:solidFill>
              </a:rPr>
              <a:t>Символический смысл опущенного меча - оконченная борьба, возврат воина к миру. Победа одержана - оружие опущено. Таков, например, памятник советскому воину-освободителю в </a:t>
            </a:r>
            <a:r>
              <a:rPr lang="ru-RU" sz="3200" dirty="0" err="1">
                <a:solidFill>
                  <a:schemeClr val="accent1">
                    <a:satMod val="150000"/>
                  </a:schemeClr>
                </a:solidFill>
              </a:rPr>
              <a:t>Трептов-парке</a:t>
            </a:r>
            <a:r>
              <a:rPr lang="ru-RU" sz="3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satMod val="15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Германии.</a:t>
            </a:r>
            <a:r>
              <a:rPr lang="ru-RU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Содержимое 3" descr="7054149_b10526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714488"/>
            <a:ext cx="3152043" cy="4786346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2868612"/>
          </a:xfrm>
        </p:spPr>
        <p:txBody>
          <a:bodyPr/>
          <a:lstStyle/>
          <a:p>
            <a:pPr eaLnBrk="1" hangingPunct="1"/>
            <a:r>
              <a:rPr lang="ru-RU" sz="2800" b="1" smtClean="0"/>
              <a:t>Весы</a:t>
            </a:r>
            <a:r>
              <a:rPr lang="ru-RU" sz="2800" smtClean="0"/>
              <a:t> — древний символ меры и справедливости. На весах правосудия взвешиваются добро и зло, вина и невиновность, поступки, совершённые смертными при жизни. Посмертная судьба людей зависела от того, какая чаша перевесит.</a:t>
            </a: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3357562"/>
            <a:ext cx="3724933" cy="298291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6313" cy="6154737"/>
          </a:xfrm>
        </p:spPr>
        <p:txBody>
          <a:bodyPr/>
          <a:lstStyle/>
          <a:p>
            <a:pPr eaLnBrk="1" hangingPunct="1"/>
            <a:r>
              <a:rPr lang="ru-RU" smtClean="0"/>
              <a:t>Фемида держит весы в левой руке, потому что именно эта сторона тела считается воспринимающей.</a:t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Содержимое 3" descr="7728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857250"/>
            <a:ext cx="4076700" cy="44291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Моду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1D7951A-2A9A-426C-A688-00862982ECC9}"/>
</file>

<file path=customXml/itemProps2.xml><?xml version="1.0" encoding="utf-8"?>
<ds:datastoreItem xmlns:ds="http://schemas.openxmlformats.org/officeDocument/2006/customXml" ds:itemID="{BAFB0752-E053-4A57-8F76-8F9B4F42C5FC}"/>
</file>

<file path=customXml/itemProps3.xml><?xml version="1.0" encoding="utf-8"?>
<ds:datastoreItem xmlns:ds="http://schemas.openxmlformats.org/officeDocument/2006/customXml" ds:itemID="{496BF922-29A1-49D3-AE87-B8F56161BA30}"/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200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Поток</vt:lpstr>
      <vt:lpstr>Официальная</vt:lpstr>
      <vt:lpstr>Солнцестояние</vt:lpstr>
      <vt:lpstr>Тема Office</vt:lpstr>
      <vt:lpstr>Открытая</vt:lpstr>
      <vt:lpstr>Литейная</vt:lpstr>
      <vt:lpstr>Модульная</vt:lpstr>
      <vt:lpstr>Эркер</vt:lpstr>
      <vt:lpstr>Фемида – богиня правосудия</vt:lpstr>
      <vt:lpstr>Фемида – законная супруга Зевса</vt:lpstr>
      <vt:lpstr>Презентация PowerPoint</vt:lpstr>
      <vt:lpstr>Главными атрибутами Фемиды являются меч и весы.</vt:lpstr>
      <vt:lpstr>В руках Фемиды меч  является символом возмездия. У меча обе стороны острые (обоюдоострый меч). Это символизирует двугранность закона, который может не только обвинить, но и защитить.  </vt:lpstr>
      <vt:lpstr>Меч она держит в правой руке, потому что это сторона действия, «правого дела». На скульптурах Фемида часто изображается с мечом, опущенным вниз. </vt:lpstr>
      <vt:lpstr>Символический смысл опущенного меча - оконченная борьба, возврат воина к миру. Победа одержана - оружие опущено. Таков, например, памятник советскому воину-освободителю в Трептов-парке в Германии. </vt:lpstr>
      <vt:lpstr>Весы — древний символ меры и справедливости. На весах правосудия взвешиваются добро и зло, вина и невиновность, поступки, совершённые смертными при жизни. Посмертная судьба людей зависела от того, какая чаша перевесит.</vt:lpstr>
      <vt:lpstr>Фемида держит весы в левой руке, потому что именно эта сторона тела считается воспринимающей. </vt:lpstr>
      <vt:lpstr> Образ фемиды неотделим от такого атрибута, как мантия - торжественное, ритуальное одеяние, предназначенное для совершения в нём определённой церемонии, действа, в данном случае правосудия.  Одеяние должно соответствовать характеру действа, поэтому так важно судье облачаться в мантию, оставляя цивильное платье для мирских дел.  </vt:lpstr>
      <vt:lpstr>Римляне добавили своей "юридической" богине повязку на глаза. </vt:lpstr>
      <vt:lpstr> Давно произошло смешение образов древнегреческой Фемиды и римской Юстиции, и справедливее называть облачённую в мантию женщину с весами, мечом и повязкой именно Юстицией, поскольку у Фемиды ещё не было повязки и римская богиня ближе к современному образу. </vt:lpstr>
      <vt:lpstr>Фемида - общепризнанный символ правосудия; её изображают на эмблемах, её скульптуры непременный атрибут  зданий судебных присутствий.  </vt:lpstr>
      <vt:lpstr>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Фемида – богиня правосудия</dc:title>
  <dc:creator>alina</dc:creator>
  <cp:lastModifiedBy>Olesya Drobyshevskaya</cp:lastModifiedBy>
  <cp:revision>14</cp:revision>
  <dcterms:created xsi:type="dcterms:W3CDTF">2015-03-21T12:19:59Z</dcterms:created>
  <dcterms:modified xsi:type="dcterms:W3CDTF">2015-04-28T10:59:15Z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