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56" r:id="rId8"/>
    <p:sldMasterId id="2147483768" r:id="rId9"/>
    <p:sldMasterId id="2147483780" r:id="rId10"/>
  </p:sldMasterIdLst>
  <p:sldIdLst>
    <p:sldId id="256" r:id="rId11"/>
    <p:sldId id="257" r:id="rId12"/>
    <p:sldId id="258" r:id="rId13"/>
    <p:sldId id="266" r:id="rId14"/>
    <p:sldId id="259" r:id="rId15"/>
    <p:sldId id="267" r:id="rId16"/>
    <p:sldId id="260" r:id="rId17"/>
    <p:sldId id="268" r:id="rId18"/>
    <p:sldId id="261" r:id="rId19"/>
    <p:sldId id="269" r:id="rId20"/>
    <p:sldId id="262" r:id="rId21"/>
    <p:sldId id="263" r:id="rId22"/>
    <p:sldId id="264" r:id="rId23"/>
    <p:sldId id="26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616C-6D56-4720-B6EF-CDA8D7948D02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A8A9-9B09-4FEA-8ECF-811F26E2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3944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Тема «Синтаксическая функция инфинитива»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101042" cy="1389029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i="1" dirty="0" smtClean="0"/>
              <a:t>Для слушателей факультета </a:t>
            </a:r>
            <a:r>
              <a:rPr lang="ru-RU" i="1" dirty="0" err="1" smtClean="0"/>
              <a:t>довузовской</a:t>
            </a:r>
            <a:r>
              <a:rPr lang="ru-RU" i="1" dirty="0" smtClean="0"/>
              <a:t> </a:t>
            </a:r>
          </a:p>
          <a:p>
            <a:pPr algn="r">
              <a:spcBef>
                <a:spcPts val="0"/>
              </a:spcBef>
            </a:pPr>
            <a:r>
              <a:rPr lang="ru-RU" i="1" dirty="0" smtClean="0"/>
              <a:t>подготовки и профориентации, </a:t>
            </a:r>
          </a:p>
          <a:p>
            <a:pPr algn="r">
              <a:spcBef>
                <a:spcPts val="0"/>
              </a:spcBef>
            </a:pPr>
            <a:r>
              <a:rPr lang="ru-RU" i="1" dirty="0" smtClean="0"/>
              <a:t>подготовительных курсов, абитуриентов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00174"/>
            <a:ext cx="747238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Инфинитив является </a:t>
            </a:r>
            <a:r>
              <a:rPr lang="ru-RU" sz="3000" b="1" u="sng" dirty="0" smtClean="0"/>
              <a:t>обстоятельством</a:t>
            </a:r>
            <a:r>
              <a:rPr lang="ru-RU" sz="3000" dirty="0" smtClean="0"/>
              <a:t>, если относится к глаголам движения</a:t>
            </a:r>
            <a:r>
              <a:rPr lang="ru-RU" sz="3000" dirty="0" smtClean="0"/>
              <a:t>:</a:t>
            </a:r>
          </a:p>
          <a:p>
            <a:pPr>
              <a:buNone/>
            </a:pPr>
            <a:r>
              <a:rPr lang="ru-RU" sz="3000" dirty="0" smtClean="0"/>
              <a:t> </a:t>
            </a:r>
            <a:r>
              <a:rPr lang="ru-RU" sz="3000" i="1" dirty="0" smtClean="0"/>
              <a:t>Ровно в девять часов утра Матвеев явился к председателю </a:t>
            </a:r>
            <a:r>
              <a:rPr lang="ru-RU" sz="3000" b="1" i="1" dirty="0" smtClean="0"/>
              <a:t>отчитаться</a:t>
            </a:r>
            <a:r>
              <a:rPr lang="ru-RU" sz="3000" i="1" dirty="0" smtClean="0"/>
              <a:t> </a:t>
            </a:r>
            <a:r>
              <a:rPr lang="ru-RU" sz="3000" dirty="0" smtClean="0"/>
              <a:t>(с какой целью?) </a:t>
            </a:r>
            <a:r>
              <a:rPr lang="ru-RU" sz="3000" i="1" dirty="0" smtClean="0"/>
              <a:t>о своей работе. Алексей пришёл к Марии </a:t>
            </a:r>
            <a:r>
              <a:rPr lang="ru-RU" sz="3000" b="1" i="1" dirty="0" smtClean="0"/>
              <a:t>поговорить</a:t>
            </a:r>
            <a:r>
              <a:rPr lang="ru-RU" sz="3000" i="1" dirty="0" smtClean="0"/>
              <a:t> </a:t>
            </a:r>
            <a:r>
              <a:rPr lang="ru-RU" sz="3000" dirty="0" smtClean="0"/>
              <a:t>(с какой целью?) </a:t>
            </a:r>
            <a:r>
              <a:rPr lang="ru-RU" sz="3000" i="1" dirty="0" smtClean="0"/>
              <a:t>о вчерашнем происшествии.</a:t>
            </a:r>
            <a:endParaRPr lang="ru-RU" sz="3000" dirty="0" smtClean="0"/>
          </a:p>
          <a:p>
            <a:pPr>
              <a:buNone/>
            </a:pPr>
            <a:endParaRPr lang="ru-RU" sz="3000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71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Инфинитив является </a:t>
            </a:r>
            <a:r>
              <a:rPr lang="ru-RU" b="1" u="sng" dirty="0" smtClean="0"/>
              <a:t>дополнением</a:t>
            </a:r>
            <a:r>
              <a:rPr lang="ru-RU" dirty="0" smtClean="0"/>
              <a:t>, если на него направлено действие другого лица: </a:t>
            </a:r>
            <a:r>
              <a:rPr lang="ru-RU" i="1" dirty="0" smtClean="0"/>
              <a:t>Фёдору поручили срочно </a:t>
            </a:r>
            <a:r>
              <a:rPr lang="ru-RU" b="1" i="1" dirty="0" smtClean="0"/>
              <a:t>доставить</a:t>
            </a:r>
            <a:r>
              <a:rPr lang="ru-RU" i="1" dirty="0" smtClean="0"/>
              <a:t> </a:t>
            </a:r>
            <a:r>
              <a:rPr lang="ru-RU" dirty="0" smtClean="0"/>
              <a:t>(что?) </a:t>
            </a:r>
            <a:r>
              <a:rPr lang="ru-RU" i="1" dirty="0" smtClean="0"/>
              <a:t>эти сведения в штаб. И всё-таки старшая сестра заставила Свету </a:t>
            </a:r>
            <a:r>
              <a:rPr lang="ru-RU" b="1" i="1" dirty="0" smtClean="0"/>
              <a:t>выпить</a:t>
            </a:r>
            <a:r>
              <a:rPr lang="ru-RU" i="1" dirty="0" smtClean="0"/>
              <a:t> </a:t>
            </a:r>
            <a:r>
              <a:rPr lang="ru-RU" dirty="0" smtClean="0"/>
              <a:t>(что?) </a:t>
            </a:r>
            <a:r>
              <a:rPr lang="ru-RU" i="1" dirty="0" smtClean="0"/>
              <a:t>это горькое лекарство.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574536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Тест</a:t>
            </a:r>
            <a:endParaRPr lang="ru-RU" sz="2400" dirty="0" smtClean="0"/>
          </a:p>
          <a:p>
            <a:pPr algn="ctr">
              <a:buNone/>
            </a:pPr>
            <a:r>
              <a:rPr lang="ru-RU" sz="1800" b="1" dirty="0" smtClean="0"/>
              <a:t> Определите синтаксическую функцию инфинитива и установите соответствие между столбцами таблицы: </a:t>
            </a:r>
            <a:endParaRPr lang="ru-RU" sz="18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357298"/>
          <a:ext cx="6357982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991"/>
                <a:gridCol w="3178991"/>
              </a:tblGrid>
              <a:tr h="47202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А. Получить автограф своего кумира было заветной мечтой Михаила.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Б. Красавица роза распустилась в прелестное, майское утро, когда по-весеннему тёплое солнце каждым лучом своим стремилось дотянуться до земли и насквозь прогреть, приласкать её.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В. Величайшая почесть, которую можно оказать истине, – это руководствоваться ею.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Г. Максим Кириллович попросил Сашку погулять с собакой на улице.  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Д. Много народу собралось на вокзал проводить нас в эту поездку.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Е. Василий Петрович имел намерение уехать.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1. Подлежащее 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2. Сказуемое или часть сказуемого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3. Определение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4. Обстоятельство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5. Дополнение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1822">
                <a:tc>
                  <a:txBody>
                    <a:bodyPr/>
                    <a:lstStyle/>
                    <a:p>
                      <a:pPr algn="just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Ответы: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А1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Б2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Г5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Д4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Е3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по русскому языку. </a:t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smtClean="0"/>
              <a:t>преподаватель </a:t>
            </a:r>
            <a:br>
              <a:rPr lang="ru-RU" dirty="0" smtClean="0"/>
            </a:br>
            <a:r>
              <a:rPr lang="ru-RU" dirty="0" smtClean="0"/>
              <a:t>Королёва Е.А.</a:t>
            </a:r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428604"/>
            <a:ext cx="7786742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Инфинитив – это неопределённая форма глагола, которая является начальной, исходной.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Кое-где стали раздаваться </a:t>
            </a:r>
            <a:r>
              <a:rPr lang="ru-RU" dirty="0" smtClean="0"/>
              <a:t>(что делать?) </a:t>
            </a:r>
            <a:r>
              <a:rPr lang="ru-RU" i="1" dirty="0" smtClean="0"/>
              <a:t>голоса и послышались звуки </a:t>
            </a:r>
            <a:r>
              <a:rPr lang="ru-RU" i="1" dirty="0" smtClean="0"/>
              <a:t>подъезжающих </a:t>
            </a:r>
            <a:r>
              <a:rPr lang="ru-RU" i="1" dirty="0" smtClean="0"/>
              <a:t>автомобилей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/>
              <a:t>Но прежде чем покинуть </a:t>
            </a:r>
            <a:r>
              <a:rPr lang="ru-RU" dirty="0" smtClean="0"/>
              <a:t>(что сделать?) </a:t>
            </a:r>
            <a:r>
              <a:rPr lang="ru-RU" i="1" dirty="0" smtClean="0"/>
              <a:t>кружок, заглянем в нижний этаж.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 Инфинитив обозначает действие или состояние предмета, но не указывает на грамматические значения.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540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Показателями инфинитива являются суффиксы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857364"/>
          <a:ext cx="7499349" cy="31432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99783"/>
                <a:gridCol w="2499783"/>
                <a:gridCol w="2499783"/>
              </a:tblGrid>
              <a:tr h="660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-</a:t>
                      </a:r>
                      <a:r>
                        <a:rPr lang="ru-RU" sz="2000" dirty="0" err="1"/>
                        <a:t>ть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-</a:t>
                      </a:r>
                      <a:r>
                        <a:rPr lang="ru-RU" sz="2000" dirty="0" err="1"/>
                        <a:t>ти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-</a:t>
                      </a:r>
                      <a:r>
                        <a:rPr lang="ru-RU" sz="2000" dirty="0" err="1"/>
                        <a:t>чь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087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употребляется после гласных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употребляется после согласных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у глаголов с основой настоящего времени на </a:t>
                      </a:r>
                      <a:r>
                        <a:rPr lang="ru-RU" sz="2000" b="1" dirty="0"/>
                        <a:t>г, к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4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/>
                        <a:t>веять, решать</a:t>
                      </a:r>
                      <a:endParaRPr lang="ru-RU" sz="20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/>
                        <a:t>везти, плести</a:t>
                      </a:r>
                      <a:endParaRPr lang="ru-RU" sz="20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/>
                        <a:t>беречь (</a:t>
                      </a:r>
                      <a:r>
                        <a:rPr lang="ru-RU" sz="2000" i="1" dirty="0" err="1" smtClean="0"/>
                        <a:t>бере</a:t>
                      </a:r>
                      <a:r>
                        <a:rPr lang="ru-RU" sz="2000" b="1" i="1" dirty="0" err="1" smtClean="0"/>
                        <a:t>г</a:t>
                      </a:r>
                      <a:r>
                        <a:rPr lang="ru-RU" sz="2000" i="1" dirty="0" err="1" smtClean="0"/>
                        <a:t>-ут</a:t>
                      </a:r>
                      <a:r>
                        <a:rPr lang="ru-RU" sz="2000" i="1" dirty="0"/>
                        <a:t>), печь (</a:t>
                      </a:r>
                      <a:r>
                        <a:rPr lang="ru-RU" sz="2000" i="1" dirty="0" err="1" smtClean="0"/>
                        <a:t>пе</a:t>
                      </a:r>
                      <a:r>
                        <a:rPr lang="ru-RU" sz="2000" b="1" i="1" dirty="0" err="1" smtClean="0"/>
                        <a:t>к</a:t>
                      </a:r>
                      <a:r>
                        <a:rPr lang="ru-RU" sz="2000" i="1" dirty="0" err="1" smtClean="0"/>
                        <a:t>-ут</a:t>
                      </a:r>
                      <a:r>
                        <a:rPr lang="ru-RU" sz="2000" i="1" dirty="0"/>
                        <a:t>)</a:t>
                      </a:r>
                      <a:endParaRPr lang="ru-RU" sz="20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У инфинитива</a:t>
            </a:r>
            <a:endParaRPr lang="ru-RU" sz="4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500174"/>
          <a:ext cx="7772400" cy="50390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86200"/>
                <a:gridCol w="3886200"/>
              </a:tblGrid>
              <a:tr h="775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есть морфологические признаки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нет грамматических значений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63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– вид (бросить – бросать);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–переходность– </a:t>
                      </a:r>
                      <a:r>
                        <a:rPr lang="ru-RU" sz="2400" dirty="0"/>
                        <a:t>непереходность (ср.: </a:t>
                      </a:r>
                      <a:r>
                        <a:rPr lang="ru-RU" sz="2400" i="1" dirty="0"/>
                        <a:t>беречь</a:t>
                      </a:r>
                      <a:r>
                        <a:rPr lang="ru-RU" sz="2400" dirty="0"/>
                        <a:t> (что?) </a:t>
                      </a:r>
                      <a:r>
                        <a:rPr lang="ru-RU" sz="2400" i="1" dirty="0"/>
                        <a:t>книги, любить </a:t>
                      </a:r>
                      <a:r>
                        <a:rPr lang="ru-RU" sz="2400" dirty="0"/>
                        <a:t>(кого?) </a:t>
                      </a:r>
                      <a:r>
                        <a:rPr lang="ru-RU" sz="2400" i="1" dirty="0"/>
                        <a:t>животных – гулять </a:t>
                      </a:r>
                      <a:r>
                        <a:rPr lang="ru-RU" sz="2400" dirty="0"/>
                        <a:t>(где?) </a:t>
                      </a:r>
                      <a:r>
                        <a:rPr lang="ru-RU" sz="2400" i="1" dirty="0"/>
                        <a:t>в парке, спешить</a:t>
                      </a:r>
                      <a:r>
                        <a:rPr lang="ru-RU" sz="2400" dirty="0"/>
                        <a:t> (куда?) </a:t>
                      </a:r>
                      <a:r>
                        <a:rPr lang="ru-RU" sz="2400" i="1" dirty="0"/>
                        <a:t>на встречу</a:t>
                      </a:r>
                      <a:r>
                        <a:rPr lang="ru-RU" sz="2400" dirty="0"/>
                        <a:t>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– возвратность – невозвратность (</a:t>
                      </a:r>
                      <a:r>
                        <a:rPr lang="ru-RU" sz="2400" i="1" dirty="0"/>
                        <a:t>убедить – убедить</a:t>
                      </a:r>
                      <a:r>
                        <a:rPr lang="ru-RU" sz="2400" b="1" i="1" dirty="0"/>
                        <a:t>ся</a:t>
                      </a:r>
                      <a:r>
                        <a:rPr lang="ru-RU" sz="2400" dirty="0"/>
                        <a:t>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– спряжение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– лица;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– числа;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– времени;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– рода;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– наклонения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166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В предложении спрягаемые формы глагола употребляются в функции сказуемого.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Губернатор </a:t>
            </a:r>
            <a:r>
              <a:rPr lang="ru-RU" b="1" i="1" dirty="0" smtClean="0"/>
              <a:t>подошёл</a:t>
            </a:r>
            <a:r>
              <a:rPr lang="ru-RU" i="1" dirty="0" smtClean="0"/>
              <a:t> к Одинцовой, </a:t>
            </a:r>
            <a:r>
              <a:rPr lang="ru-RU" b="1" i="1" dirty="0" smtClean="0"/>
              <a:t>объявил</a:t>
            </a:r>
            <a:r>
              <a:rPr lang="ru-RU" i="1" dirty="0" smtClean="0"/>
              <a:t>, что ужин готов, и с озабоченным лицом </a:t>
            </a:r>
            <a:r>
              <a:rPr lang="ru-RU" b="1" i="1" dirty="0" smtClean="0"/>
              <a:t>подал</a:t>
            </a:r>
            <a:r>
              <a:rPr lang="ru-RU" i="1" dirty="0" smtClean="0"/>
              <a:t> ей руку</a:t>
            </a:r>
            <a:r>
              <a:rPr lang="ru-RU" dirty="0" smtClean="0"/>
              <a:t>. (Сказуемое выражено глаголами в прошедшем времени.)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Нескошенные луга настолько душисты, что с </a:t>
            </a:r>
            <a:r>
              <a:rPr lang="ru-RU" i="1" dirty="0" smtClean="0"/>
              <a:t>непривычки </a:t>
            </a:r>
            <a:r>
              <a:rPr lang="ru-RU" b="1" i="1" dirty="0" smtClean="0"/>
              <a:t>туманится и тяжелеет</a:t>
            </a:r>
            <a:r>
              <a:rPr lang="ru-RU" i="1" dirty="0" smtClean="0"/>
              <a:t> голова. </a:t>
            </a:r>
            <a:r>
              <a:rPr lang="ru-RU" dirty="0" smtClean="0"/>
              <a:t>(Сказуемое выражено глаголами в настоящем времени.).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Инфинитив может быть как главным, так и второстепенным членом предложения. </a:t>
            </a:r>
            <a:endParaRPr lang="ru-RU" sz="4400" dirty="0" smtClean="0"/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/>
              <a:t>Инфинитив является подлежащим, если</a:t>
            </a:r>
          </a:p>
          <a:p>
            <a:pPr>
              <a:buNone/>
            </a:pPr>
            <a:r>
              <a:rPr lang="ru-RU" sz="3000" dirty="0" smtClean="0"/>
              <a:t>1) сказуемое выражено существительным: </a:t>
            </a:r>
            <a:r>
              <a:rPr lang="ru-RU" sz="3000" b="1" i="1" dirty="0" smtClean="0"/>
              <a:t>Радовать</a:t>
            </a:r>
            <a:r>
              <a:rPr lang="ru-RU" sz="3000" dirty="0" smtClean="0"/>
              <a:t> </a:t>
            </a:r>
            <a:r>
              <a:rPr lang="ru-RU" sz="3000" i="1" dirty="0" smtClean="0"/>
              <a:t>других – </a:t>
            </a:r>
            <a:r>
              <a:rPr lang="ru-RU" sz="3000" i="1" dirty="0" smtClean="0"/>
              <a:t>большой </a:t>
            </a:r>
            <a:r>
              <a:rPr lang="ru-RU" sz="3000" i="1" dirty="0" smtClean="0"/>
              <a:t>талант. </a:t>
            </a:r>
            <a:r>
              <a:rPr lang="ru-RU" sz="3000" b="1" i="1" dirty="0" smtClean="0"/>
              <a:t>Действовать</a:t>
            </a:r>
            <a:r>
              <a:rPr lang="ru-RU" sz="3000" i="1" dirty="0" smtClean="0"/>
              <a:t> без правил – самое трудное и самое утомительное занятие на свете.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2) сказуемое также выражено инфинитивом: </a:t>
            </a:r>
            <a:r>
              <a:rPr lang="ru-RU" sz="3000" b="1" i="1" dirty="0" smtClean="0"/>
              <a:t>Жить</a:t>
            </a:r>
            <a:r>
              <a:rPr lang="ru-RU" sz="3000" dirty="0" smtClean="0"/>
              <a:t> – </a:t>
            </a:r>
            <a:r>
              <a:rPr lang="ru-RU" sz="3000" i="1" dirty="0" smtClean="0"/>
              <a:t>значит действовать. </a:t>
            </a:r>
            <a:r>
              <a:rPr lang="ru-RU" sz="3000" b="1" i="1" dirty="0" smtClean="0"/>
              <a:t>Обучать </a:t>
            </a:r>
            <a:r>
              <a:rPr lang="ru-RU" sz="3000" i="1" dirty="0" smtClean="0"/>
              <a:t>народ – значит делать его лучше; </a:t>
            </a:r>
            <a:r>
              <a:rPr lang="ru-RU" sz="3000" b="1" i="1" dirty="0" smtClean="0"/>
              <a:t>просвещать</a:t>
            </a:r>
            <a:r>
              <a:rPr lang="ru-RU" sz="3000" i="1" dirty="0" smtClean="0"/>
              <a:t> народ – значит повышать его нравственность. 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29330"/>
            <a:ext cx="8183880" cy="1057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785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Инфинитив является сказуемым</a:t>
            </a:r>
            <a:r>
              <a:rPr lang="ru-RU" sz="3600" dirty="0" smtClean="0">
                <a:solidFill>
                  <a:schemeClr val="tx1"/>
                </a:solidFill>
              </a:rPr>
              <a:t>:</a:t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</a:t>
            </a:r>
            <a:r>
              <a:rPr lang="ru-RU" sz="2800" dirty="0" smtClean="0"/>
              <a:t>) в односоставных безличных предложениях: </a:t>
            </a:r>
            <a:r>
              <a:rPr lang="ru-RU" sz="2800" i="1" dirty="0" smtClean="0"/>
              <a:t>После сложного перехода всем </a:t>
            </a:r>
            <a:r>
              <a:rPr lang="ru-RU" sz="2800" b="1" i="1" dirty="0" smtClean="0"/>
              <a:t>хотелось отдохнуть</a:t>
            </a:r>
            <a:r>
              <a:rPr lang="ru-RU" sz="2800" i="1" dirty="0" smtClean="0"/>
              <a:t>. Его часто </a:t>
            </a:r>
            <a:r>
              <a:rPr lang="ru-RU" sz="2800" b="1" i="1" dirty="0" smtClean="0"/>
              <a:t>можно увидеть</a:t>
            </a:r>
            <a:r>
              <a:rPr lang="ru-RU" sz="2800" i="1" dirty="0" smtClean="0"/>
              <a:t> в театре.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2) в двусоставном предложении как часть составного глагольного сказуемого: </a:t>
            </a:r>
            <a:r>
              <a:rPr lang="ru-RU" sz="2800" i="1" dirty="0" smtClean="0"/>
              <a:t>Мы </a:t>
            </a:r>
            <a:r>
              <a:rPr lang="ru-RU" sz="2800" b="1" i="1" dirty="0" smtClean="0"/>
              <a:t>продолжали следить</a:t>
            </a:r>
            <a:r>
              <a:rPr lang="ru-RU" sz="2800" i="1" dirty="0" smtClean="0"/>
              <a:t> за событиями в этом регионе. Павел </a:t>
            </a:r>
            <a:r>
              <a:rPr lang="ru-RU" sz="2800" b="1" i="1" dirty="0" smtClean="0"/>
              <a:t>хотел объяснить</a:t>
            </a:r>
            <a:r>
              <a:rPr lang="ru-RU" sz="2800" i="1" dirty="0" smtClean="0"/>
              <a:t> причину своего ухода из компании.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47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Инфинитив является </a:t>
            </a:r>
            <a:r>
              <a:rPr lang="ru-RU" sz="3200" b="1" u="sng" dirty="0" smtClean="0"/>
              <a:t>определением</a:t>
            </a:r>
            <a:r>
              <a:rPr lang="ru-RU" sz="3200" b="1" dirty="0" smtClean="0"/>
              <a:t>, </a:t>
            </a:r>
            <a:r>
              <a:rPr lang="ru-RU" sz="3200" dirty="0" smtClean="0"/>
              <a:t>если поясняет имя существительное:  </a:t>
            </a:r>
            <a:endParaRPr lang="ru-RU" sz="3200" dirty="0" smtClean="0"/>
          </a:p>
          <a:p>
            <a:pPr>
              <a:buNone/>
            </a:pPr>
            <a:r>
              <a:rPr lang="ru-RU" sz="3200" i="1" dirty="0" smtClean="0"/>
              <a:t>Госслужащий </a:t>
            </a:r>
            <a:r>
              <a:rPr lang="ru-RU" sz="3200" i="1" dirty="0" smtClean="0"/>
              <a:t>постоянно сталкивается с меняющимися ценностями и реалиями жизни и необходимостью </a:t>
            </a:r>
            <a:r>
              <a:rPr lang="ru-RU" sz="3200" dirty="0" smtClean="0"/>
              <a:t>(какой?) </a:t>
            </a:r>
            <a:r>
              <a:rPr lang="ru-RU" sz="3200" b="1" i="1" dirty="0" smtClean="0"/>
              <a:t>адаптироваться </a:t>
            </a:r>
            <a:r>
              <a:rPr lang="ru-RU" sz="3200" i="1" dirty="0" smtClean="0"/>
              <a:t>к ним.</a:t>
            </a:r>
            <a:r>
              <a:rPr lang="ru-RU" sz="3200" dirty="0" smtClean="0"/>
              <a:t> </a:t>
            </a:r>
            <a:r>
              <a:rPr lang="ru-RU" sz="3200" i="1" dirty="0" smtClean="0"/>
              <a:t>Попытки хозяйств </a:t>
            </a:r>
            <a:r>
              <a:rPr lang="ru-RU" sz="3200" dirty="0" smtClean="0"/>
              <a:t>(какие</a:t>
            </a:r>
            <a:r>
              <a:rPr lang="ru-RU" sz="3200" dirty="0" smtClean="0"/>
              <a:t>?) </a:t>
            </a:r>
            <a:r>
              <a:rPr lang="ru-RU" sz="3200" i="1" dirty="0" smtClean="0"/>
              <a:t>хоть </a:t>
            </a:r>
            <a:r>
              <a:rPr lang="ru-RU" sz="3200" i="1" dirty="0" smtClean="0"/>
              <a:t>как-то </a:t>
            </a:r>
            <a:r>
              <a:rPr lang="ru-RU" sz="3200" b="1" i="1" dirty="0" smtClean="0"/>
              <a:t>остановить</a:t>
            </a:r>
            <a:r>
              <a:rPr lang="ru-RU" sz="3200" i="1" dirty="0" smtClean="0"/>
              <a:t> </a:t>
            </a:r>
            <a:r>
              <a:rPr lang="ru-RU" sz="3200" i="1" dirty="0" smtClean="0"/>
              <a:t>этот </a:t>
            </a:r>
            <a:r>
              <a:rPr lang="ru-RU" sz="3200" i="1" dirty="0" smtClean="0"/>
              <a:t>процесс успехов пока не принесли.</a:t>
            </a: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Бумаж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Город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1202B4-BFF8-4781-BD86-67F8A9C937D2}"/>
</file>

<file path=customXml/itemProps2.xml><?xml version="1.0" encoding="utf-8"?>
<ds:datastoreItem xmlns:ds="http://schemas.openxmlformats.org/officeDocument/2006/customXml" ds:itemID="{B6504B2A-DDE7-4E23-ACE5-E77E98C6BCB1}"/>
</file>

<file path=customXml/itemProps3.xml><?xml version="1.0" encoding="utf-8"?>
<ds:datastoreItem xmlns:ds="http://schemas.openxmlformats.org/officeDocument/2006/customXml" ds:itemID="{43843AA8-BAAE-4E66-B720-2ECB3C0148B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568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Открытая</vt:lpstr>
      <vt:lpstr>Солнцестояние</vt:lpstr>
      <vt:lpstr>Метро</vt:lpstr>
      <vt:lpstr>Аспект</vt:lpstr>
      <vt:lpstr>Бумажная</vt:lpstr>
      <vt:lpstr>Поток</vt:lpstr>
      <vt:lpstr>Городская</vt:lpstr>
      <vt:lpstr>Эркер</vt:lpstr>
      <vt:lpstr>Тема Office</vt:lpstr>
      <vt:lpstr>Официальная</vt:lpstr>
      <vt:lpstr>Тема «Синтаксическая функция инфинитива» </vt:lpstr>
      <vt:lpstr>Слайд 2</vt:lpstr>
      <vt:lpstr>Показателями инфинитива являются суффиксы </vt:lpstr>
      <vt:lpstr>У инфинитива</vt:lpstr>
      <vt:lpstr>Слайд 5</vt:lpstr>
      <vt:lpstr>Слайд 6</vt:lpstr>
      <vt:lpstr>Слайд 7</vt:lpstr>
      <vt:lpstr>Инфинитив является сказуемым: 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«Синтаксическая функция инфинитива»</dc:title>
  <dc:creator>alina</dc:creator>
  <cp:lastModifiedBy>alina</cp:lastModifiedBy>
  <cp:revision>14</cp:revision>
  <dcterms:created xsi:type="dcterms:W3CDTF">2014-05-28T14:46:07Z</dcterms:created>
  <dcterms:modified xsi:type="dcterms:W3CDTF">2014-05-29T08:11:39Z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