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customXml/itemProps1.xml" ContentType="application/vnd.openxmlformats-officedocument.customXmlPropertie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85.xml" ContentType="application/vnd.openxmlformats-officedocument.presentationml.slideLayout+xml"/>
  <Override PartName="/customXml/itemProps2.xml" ContentType="application/vnd.openxmlformats-officedocument.customXmlProperti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708" r:id="rId3"/>
    <p:sldMasterId id="2147483720" r:id="rId4"/>
    <p:sldMasterId id="2147483732" r:id="rId5"/>
    <p:sldMasterId id="2147483744" r:id="rId6"/>
    <p:sldMasterId id="2147483756" r:id="rId7"/>
    <p:sldMasterId id="2147483768" r:id="rId8"/>
  </p:sldMasterIdLst>
  <p:sldIdLst>
    <p:sldId id="256" r:id="rId9"/>
    <p:sldId id="257" r:id="rId10"/>
    <p:sldId id="258" r:id="rId11"/>
    <p:sldId id="259" r:id="rId12"/>
    <p:sldId id="260" r:id="rId13"/>
    <p:sldId id="271" r:id="rId14"/>
    <p:sldId id="270" r:id="rId15"/>
    <p:sldId id="261" r:id="rId16"/>
    <p:sldId id="262" r:id="rId17"/>
    <p:sldId id="263" r:id="rId18"/>
    <p:sldId id="272" r:id="rId19"/>
    <p:sldId id="264" r:id="rId20"/>
    <p:sldId id="265" r:id="rId21"/>
    <p:sldId id="273" r:id="rId22"/>
    <p:sldId id="268" r:id="rId23"/>
    <p:sldId id="269" r:id="rId24"/>
    <p:sldId id="274" r:id="rId25"/>
    <p:sldId id="275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CBF4"/>
    <a:srgbClr val="F5CFF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customXml" Target="../customXml/item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customXml" Target="../customXml/item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customXml" Target="../customXml/item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3758DC19-9056-4CD6-9A9D-5B430035F495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61FB8CE6-7887-4B67-A6C5-C764335DCC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8DC19-9056-4CD6-9A9D-5B430035F495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8CE6-7887-4B67-A6C5-C764335DCC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8DC19-9056-4CD6-9A9D-5B430035F495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8CE6-7887-4B67-A6C5-C764335DCC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8DC19-9056-4CD6-9A9D-5B430035F495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8CE6-7887-4B67-A6C5-C764335DCC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8DC19-9056-4CD6-9A9D-5B430035F495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8CE6-7887-4B67-A6C5-C764335DCC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8DC19-9056-4CD6-9A9D-5B430035F495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8CE6-7887-4B67-A6C5-C764335DCC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8DC19-9056-4CD6-9A9D-5B430035F495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8CE6-7887-4B67-A6C5-C764335DCC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8DC19-9056-4CD6-9A9D-5B430035F495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8CE6-7887-4B67-A6C5-C764335DCC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8DC19-9056-4CD6-9A9D-5B430035F495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8CE6-7887-4B67-A6C5-C764335DCC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8DC19-9056-4CD6-9A9D-5B430035F495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8CE6-7887-4B67-A6C5-C764335DCC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8DC19-9056-4CD6-9A9D-5B430035F495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8CE6-7887-4B67-A6C5-C764335DCC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3758DC19-9056-4CD6-9A9D-5B430035F495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8CE6-7887-4B67-A6C5-C764335DCC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8DC19-9056-4CD6-9A9D-5B430035F495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1FB8CE6-7887-4B67-A6C5-C764335DCC3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8DC19-9056-4CD6-9A9D-5B430035F495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8CE6-7887-4B67-A6C5-C764335DCC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8DC19-9056-4CD6-9A9D-5B430035F495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8CE6-7887-4B67-A6C5-C764335DCC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58DC19-9056-4CD6-9A9D-5B430035F495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FB8CE6-7887-4B67-A6C5-C764335DCC3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58DC19-9056-4CD6-9A9D-5B430035F495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FB8CE6-7887-4B67-A6C5-C764335DCC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58DC19-9056-4CD6-9A9D-5B430035F495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FB8CE6-7887-4B67-A6C5-C764335DCC3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58DC19-9056-4CD6-9A9D-5B430035F495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FB8CE6-7887-4B67-A6C5-C764335DCC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58DC19-9056-4CD6-9A9D-5B430035F495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FB8CE6-7887-4B67-A6C5-C764335DCC3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58DC19-9056-4CD6-9A9D-5B430035F495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FB8CE6-7887-4B67-A6C5-C764335DCC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58DC19-9056-4CD6-9A9D-5B430035F495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FB8CE6-7887-4B67-A6C5-C764335DCC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3758DC19-9056-4CD6-9A9D-5B430035F495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61FB8CE6-7887-4B67-A6C5-C764335DCC3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58DC19-9056-4CD6-9A9D-5B430035F495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FB8CE6-7887-4B67-A6C5-C764335DCC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3758DC19-9056-4CD6-9A9D-5B430035F495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61FB8CE6-7887-4B67-A6C5-C764335DCC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58DC19-9056-4CD6-9A9D-5B430035F495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FB8CE6-7887-4B67-A6C5-C764335DCC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58DC19-9056-4CD6-9A9D-5B430035F495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FB8CE6-7887-4B67-A6C5-C764335DCC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3758DC19-9056-4CD6-9A9D-5B430035F495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61FB8CE6-7887-4B67-A6C5-C764335DCC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8DC19-9056-4CD6-9A9D-5B430035F495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8CE6-7887-4B67-A6C5-C764335DCC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8DC19-9056-4CD6-9A9D-5B430035F495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8CE6-7887-4B67-A6C5-C764335DCC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8DC19-9056-4CD6-9A9D-5B430035F495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8CE6-7887-4B67-A6C5-C764335DCC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758DC19-9056-4CD6-9A9D-5B430035F495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1FB8CE6-7887-4B67-A6C5-C764335DCC3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3758DC19-9056-4CD6-9A9D-5B430035F495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61FB8CE6-7887-4B67-A6C5-C764335DCC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3758DC19-9056-4CD6-9A9D-5B430035F495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61FB8CE6-7887-4B67-A6C5-C764335DCC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8DC19-9056-4CD6-9A9D-5B430035F495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8CE6-7887-4B67-A6C5-C764335DCC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8DC19-9056-4CD6-9A9D-5B430035F495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8CE6-7887-4B67-A6C5-C764335DCC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8DC19-9056-4CD6-9A9D-5B430035F495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8CE6-7887-4B67-A6C5-C764335DCC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8DC19-9056-4CD6-9A9D-5B430035F495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8CE6-7887-4B67-A6C5-C764335DCC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8DC19-9056-4CD6-9A9D-5B430035F495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8CE6-7887-4B67-A6C5-C764335DCC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758DC19-9056-4CD6-9A9D-5B430035F495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1FB8CE6-7887-4B67-A6C5-C764335DCC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58DC19-9056-4CD6-9A9D-5B430035F495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FB8CE6-7887-4B67-A6C5-C764335DCC3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58DC19-9056-4CD6-9A9D-5B430035F495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FB8CE6-7887-4B67-A6C5-C764335DCC3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58DC19-9056-4CD6-9A9D-5B430035F495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FB8CE6-7887-4B67-A6C5-C764335DCC3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58DC19-9056-4CD6-9A9D-5B430035F495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FB8CE6-7887-4B67-A6C5-C764335DCC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3758DC19-9056-4CD6-9A9D-5B430035F495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61FB8CE6-7887-4B67-A6C5-C764335DCC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58DC19-9056-4CD6-9A9D-5B430035F495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FB8CE6-7887-4B67-A6C5-C764335DCC3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58DC19-9056-4CD6-9A9D-5B430035F495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FB8CE6-7887-4B67-A6C5-C764335DCC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3758DC19-9056-4CD6-9A9D-5B430035F495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FB8CE6-7887-4B67-A6C5-C764335DCC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758DC19-9056-4CD6-9A9D-5B430035F495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1FB8CE6-7887-4B67-A6C5-C764335DCC3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58DC19-9056-4CD6-9A9D-5B430035F495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FB8CE6-7887-4B67-A6C5-C764335DCC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58DC19-9056-4CD6-9A9D-5B430035F495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FB8CE6-7887-4B67-A6C5-C764335DCC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3758DC19-9056-4CD6-9A9D-5B430035F495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61FB8CE6-7887-4B67-A6C5-C764335DCC3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8DC19-9056-4CD6-9A9D-5B430035F495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8CE6-7887-4B67-A6C5-C764335DCC3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3758DC19-9056-4CD6-9A9D-5B430035F495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61FB8CE6-7887-4B67-A6C5-C764335DCC3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8DC19-9056-4CD6-9A9D-5B430035F495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8CE6-7887-4B67-A6C5-C764335DCC3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8DC19-9056-4CD6-9A9D-5B430035F495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8CE6-7887-4B67-A6C5-C764335DCC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8DC19-9056-4CD6-9A9D-5B430035F495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8CE6-7887-4B67-A6C5-C764335DCC3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8DC19-9056-4CD6-9A9D-5B430035F495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8CE6-7887-4B67-A6C5-C764335DCC3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8DC19-9056-4CD6-9A9D-5B430035F495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8CE6-7887-4B67-A6C5-C764335DCC3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8DC19-9056-4CD6-9A9D-5B430035F495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8CE6-7887-4B67-A6C5-C764335DCC3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8DC19-9056-4CD6-9A9D-5B430035F495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8CE6-7887-4B67-A6C5-C764335DCC3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8DC19-9056-4CD6-9A9D-5B430035F495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8CE6-7887-4B67-A6C5-C764335DCC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8DC19-9056-4CD6-9A9D-5B430035F495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8CE6-7887-4B67-A6C5-C764335DCC3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758DC19-9056-4CD6-9A9D-5B430035F495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1FB8CE6-7887-4B67-A6C5-C764335DCC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58DC19-9056-4CD6-9A9D-5B430035F495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FB8CE6-7887-4B67-A6C5-C764335DCC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758DC19-9056-4CD6-9A9D-5B430035F495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61FB8CE6-7887-4B67-A6C5-C764335DCC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3758DC19-9056-4CD6-9A9D-5B430035F495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61FB8CE6-7887-4B67-A6C5-C764335DCC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58DC19-9056-4CD6-9A9D-5B430035F495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FB8CE6-7887-4B67-A6C5-C764335DCC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58DC19-9056-4CD6-9A9D-5B430035F495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FB8CE6-7887-4B67-A6C5-C764335DCC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58DC19-9056-4CD6-9A9D-5B430035F495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FB8CE6-7887-4B67-A6C5-C764335DCC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758DC19-9056-4CD6-9A9D-5B430035F495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FB8CE6-7887-4B67-A6C5-C764335DCC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58DC19-9056-4CD6-9A9D-5B430035F495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FB8CE6-7887-4B67-A6C5-C764335DCC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58DC19-9056-4CD6-9A9D-5B430035F495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FB8CE6-7887-4B67-A6C5-C764335DCC3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58DC19-9056-4CD6-9A9D-5B430035F495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FB8CE6-7887-4B67-A6C5-C764335DCC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3758DC19-9056-4CD6-9A9D-5B430035F495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1FB8CE6-7887-4B67-A6C5-C764335DCC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8DC19-9056-4CD6-9A9D-5B430035F495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8CE6-7887-4B67-A6C5-C764335DCC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8DC19-9056-4CD6-9A9D-5B430035F495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8CE6-7887-4B67-A6C5-C764335DCC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3758DC19-9056-4CD6-9A9D-5B430035F495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61FB8CE6-7887-4B67-A6C5-C764335DCC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8DC19-9056-4CD6-9A9D-5B430035F495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8CE6-7887-4B67-A6C5-C764335DCC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8DC19-9056-4CD6-9A9D-5B430035F495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8CE6-7887-4B67-A6C5-C764335DCC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8DC19-9056-4CD6-9A9D-5B430035F495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8CE6-7887-4B67-A6C5-C764335DCC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8DC19-9056-4CD6-9A9D-5B430035F495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8CE6-7887-4B67-A6C5-C764335DCC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8DC19-9056-4CD6-9A9D-5B430035F495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8CE6-7887-4B67-A6C5-C764335DCC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8DC19-9056-4CD6-9A9D-5B430035F495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8CE6-7887-4B67-A6C5-C764335DCC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8DC19-9056-4CD6-9A9D-5B430035F495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8CE6-7887-4B67-A6C5-C764335DCC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8DC19-9056-4CD6-9A9D-5B430035F495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8CE6-7887-4B67-A6C5-C764335DCC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8DC19-9056-4CD6-9A9D-5B430035F495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8CE6-7887-4B67-A6C5-C764335DCC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3758DC19-9056-4CD6-9A9D-5B430035F495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61FB8CE6-7887-4B67-A6C5-C764335DCC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3758DC19-9056-4CD6-9A9D-5B430035F495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61FB8CE6-7887-4B67-A6C5-C764335DCC3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758DC19-9056-4CD6-9A9D-5B430035F495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1FB8CE6-7887-4B67-A6C5-C764335DCC3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3758DC19-9056-4CD6-9A9D-5B430035F495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61FB8CE6-7887-4B67-A6C5-C764335DCC3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3758DC19-9056-4CD6-9A9D-5B430035F495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61FB8CE6-7887-4B67-A6C5-C764335DCC3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758DC19-9056-4CD6-9A9D-5B430035F495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1FB8CE6-7887-4B67-A6C5-C764335DCC3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758DC19-9056-4CD6-9A9D-5B430035F495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1FB8CE6-7887-4B67-A6C5-C764335DCC3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3758DC19-9056-4CD6-9A9D-5B430035F495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61FB8CE6-7887-4B67-A6C5-C764335DCC3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58DC19-9056-4CD6-9A9D-5B430035F495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B8CE6-7887-4B67-A6C5-C764335DCC3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4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Род несклоняемых существительных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2857496"/>
            <a:ext cx="7103290" cy="2357454"/>
          </a:xfrm>
        </p:spPr>
        <p:txBody>
          <a:bodyPr>
            <a:normAutofit lnSpcReduction="10000"/>
          </a:bodyPr>
          <a:lstStyle/>
          <a:p>
            <a:pPr algn="r">
              <a:spcBef>
                <a:spcPts val="0"/>
              </a:spcBef>
            </a:pPr>
            <a:r>
              <a:rPr lang="ru-RU" i="1" dirty="0" smtClean="0">
                <a:solidFill>
                  <a:schemeClr val="tx1"/>
                </a:solidFill>
              </a:rPr>
              <a:t>Для слушателей факультета </a:t>
            </a:r>
            <a:r>
              <a:rPr lang="ru-RU" i="1" dirty="0" err="1" smtClean="0">
                <a:solidFill>
                  <a:schemeClr val="tx1"/>
                </a:solidFill>
              </a:rPr>
              <a:t>довузовской</a:t>
            </a:r>
            <a:r>
              <a:rPr lang="ru-RU" i="1" dirty="0" smtClean="0">
                <a:solidFill>
                  <a:schemeClr val="tx1"/>
                </a:solidFill>
              </a:rPr>
              <a:t> </a:t>
            </a:r>
          </a:p>
          <a:p>
            <a:pPr algn="r">
              <a:spcBef>
                <a:spcPts val="0"/>
              </a:spcBef>
            </a:pPr>
            <a:r>
              <a:rPr lang="ru-RU" i="1" dirty="0" smtClean="0">
                <a:solidFill>
                  <a:schemeClr val="tx1"/>
                </a:solidFill>
              </a:rPr>
              <a:t>подготовки и профориентации, </a:t>
            </a:r>
          </a:p>
          <a:p>
            <a:pPr algn="r">
              <a:spcBef>
                <a:spcPts val="0"/>
              </a:spcBef>
            </a:pPr>
            <a:r>
              <a:rPr lang="ru-RU" i="1" dirty="0" smtClean="0">
                <a:solidFill>
                  <a:schemeClr val="tx1"/>
                </a:solidFill>
              </a:rPr>
              <a:t>подготовительных курсов, абитуриентов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52400"/>
            <a:ext cx="8858280" cy="2133592"/>
          </a:xfrm>
        </p:spPr>
        <p:txBody>
          <a:bodyPr>
            <a:normAutofit/>
          </a:bodyPr>
          <a:lstStyle/>
          <a:p>
            <a:r>
              <a:rPr lang="ru-RU" sz="2500" b="1" dirty="0" smtClean="0">
                <a:solidFill>
                  <a:schemeClr val="tx1"/>
                </a:solidFill>
              </a:rPr>
              <a:t>Исключения</a:t>
            </a:r>
            <a:r>
              <a:rPr lang="ru-RU" sz="2500" dirty="0" smtClean="0">
                <a:solidFill>
                  <a:schemeClr val="tx1"/>
                </a:solidFill>
              </a:rPr>
              <a:t>: </a:t>
            </a:r>
            <a:r>
              <a:rPr lang="ru-RU" sz="2500" i="1" dirty="0" smtClean="0">
                <a:solidFill>
                  <a:schemeClr val="tx1"/>
                </a:solidFill>
              </a:rPr>
              <a:t>кофе, сулугуни (сыр), пенальти (штрафной удар)</a:t>
            </a:r>
            <a:r>
              <a:rPr lang="ru-RU" sz="2500" dirty="0" smtClean="0">
                <a:solidFill>
                  <a:schemeClr val="tx1"/>
                </a:solidFill>
              </a:rPr>
              <a:t> – мужского рода;</a:t>
            </a:r>
            <a:br>
              <a:rPr lang="ru-RU" sz="2500" dirty="0" smtClean="0">
                <a:solidFill>
                  <a:schemeClr val="tx1"/>
                </a:solidFill>
              </a:rPr>
            </a:br>
            <a:r>
              <a:rPr lang="ru-RU" sz="2500" dirty="0" smtClean="0">
                <a:solidFill>
                  <a:schemeClr val="tx1"/>
                </a:solidFill>
              </a:rPr>
              <a:t>                         </a:t>
            </a: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6402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3636" y="3357562"/>
            <a:ext cx="2724727" cy="2286016"/>
          </a:xfrm>
          <a:prstGeom prst="rect">
            <a:avLst/>
          </a:prstGeom>
        </p:spPr>
      </p:pic>
      <p:pic>
        <p:nvPicPr>
          <p:cNvPr id="10" name="Содержимое 9" descr="000.jpeg"/>
          <p:cNvPicPr>
            <a:picLocks noGrp="1" noChangeAspect="1"/>
          </p:cNvPicPr>
          <p:nvPr>
            <p:ph sz="quarter" idx="1"/>
          </p:nvPr>
        </p:nvPicPr>
        <p:blipFill>
          <a:blip r:embed="rId4"/>
          <a:stretch>
            <a:fillRect/>
          </a:stretch>
        </p:blipFill>
        <p:spPr>
          <a:xfrm>
            <a:off x="3286116" y="4741861"/>
            <a:ext cx="2444334" cy="2116139"/>
          </a:xfrm>
        </p:spPr>
      </p:pic>
      <p:pic>
        <p:nvPicPr>
          <p:cNvPr id="9" name="Рисунок 8" descr="скачанные файлы (34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282" y="3429000"/>
            <a:ext cx="2857520" cy="190155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071538" y="2857496"/>
            <a:ext cx="886140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500" i="1" dirty="0" smtClean="0">
                <a:solidFill>
                  <a:prstClr val="black"/>
                </a:solidFill>
                <a:latin typeface="Cambria"/>
                <a:ea typeface="+mj-ea"/>
                <a:cs typeface="+mj-cs"/>
              </a:rPr>
              <a:t>кофе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857620" y="4143380"/>
            <a:ext cx="1407950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500" i="1" dirty="0" smtClean="0">
                <a:solidFill>
                  <a:prstClr val="black"/>
                </a:solidFill>
                <a:latin typeface="Cambria"/>
                <a:ea typeface="+mj-ea"/>
                <a:cs typeface="+mj-cs"/>
              </a:rPr>
              <a:t>сулугуни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786578" y="2786058"/>
            <a:ext cx="1607171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500" i="1" dirty="0" smtClean="0">
                <a:solidFill>
                  <a:prstClr val="black"/>
                </a:solidFill>
                <a:latin typeface="Cambria"/>
                <a:ea typeface="+mj-ea"/>
                <a:cs typeface="+mj-cs"/>
              </a:rPr>
              <a:t>пенальти</a:t>
            </a:r>
            <a:endParaRPr lang="ru-RU" dirty="0"/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99071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Исключения</a:t>
            </a:r>
            <a:r>
              <a:rPr lang="ru-RU" sz="2800" i="1" dirty="0" smtClean="0">
                <a:solidFill>
                  <a:schemeClr val="tx1"/>
                </a:solidFill>
              </a:rPr>
              <a:t>: авеню (улица), кольраби (капуста), салями (колбаса)</a:t>
            </a:r>
            <a:r>
              <a:rPr lang="ru-RU" sz="2800" dirty="0" smtClean="0">
                <a:solidFill>
                  <a:schemeClr val="tx1"/>
                </a:solidFill>
              </a:rPr>
              <a:t> – женского рода.</a:t>
            </a:r>
            <a:endParaRPr lang="ru-RU" sz="2800" dirty="0"/>
          </a:p>
        </p:txBody>
      </p:sp>
      <p:pic>
        <p:nvPicPr>
          <p:cNvPr id="4" name="Содержимое 3" descr="скачанные файлы (27)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285720" y="3357562"/>
            <a:ext cx="2643191" cy="2643191"/>
          </a:xfrm>
        </p:spPr>
      </p:pic>
      <p:pic>
        <p:nvPicPr>
          <p:cNvPr id="5" name="Рисунок 4" descr="скачанные файлы (28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0364" y="4572008"/>
            <a:ext cx="2753095" cy="2062164"/>
          </a:xfrm>
          <a:prstGeom prst="rect">
            <a:avLst/>
          </a:prstGeom>
        </p:spPr>
      </p:pic>
      <p:pic>
        <p:nvPicPr>
          <p:cNvPr id="6" name="Рисунок 5" descr="salamizpapryka_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57884" y="3786190"/>
            <a:ext cx="2963640" cy="197452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000100" y="2714620"/>
            <a:ext cx="11705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i="1" dirty="0" smtClean="0">
                <a:solidFill>
                  <a:prstClr val="black"/>
                </a:solidFill>
                <a:latin typeface="Cambria"/>
                <a:ea typeface="+mj-ea"/>
                <a:cs typeface="+mj-cs"/>
              </a:rPr>
              <a:t>авеню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86116" y="4000504"/>
            <a:ext cx="16696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i="1" dirty="0" smtClean="0">
                <a:solidFill>
                  <a:prstClr val="black"/>
                </a:solidFill>
                <a:latin typeface="Cambria"/>
                <a:ea typeface="+mj-ea"/>
                <a:cs typeface="+mj-cs"/>
              </a:rPr>
              <a:t>кольраби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572264" y="3214686"/>
            <a:ext cx="13521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i="1" dirty="0" smtClean="0">
                <a:solidFill>
                  <a:prstClr val="black"/>
                </a:solidFill>
                <a:latin typeface="Cambria"/>
                <a:ea typeface="+mj-ea"/>
                <a:cs typeface="+mj-cs"/>
              </a:rPr>
              <a:t>салями</a:t>
            </a:r>
            <a:endParaRPr lang="ru-RU" dirty="0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9000">
              <a:schemeClr val="bg1"/>
            </a:gs>
            <a:gs pos="50000">
              <a:srgbClr val="F9CBF4"/>
            </a:gs>
            <a:gs pos="100000">
              <a:srgbClr val="C00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200026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К </a:t>
            </a:r>
            <a:r>
              <a:rPr lang="ru-RU" b="1" dirty="0" smtClean="0">
                <a:solidFill>
                  <a:schemeClr val="tx1"/>
                </a:solidFill>
              </a:rPr>
              <a:t>женскому роду</a:t>
            </a:r>
            <a:r>
              <a:rPr lang="ru-RU" dirty="0" smtClean="0">
                <a:solidFill>
                  <a:schemeClr val="tx1"/>
                </a:solidFill>
              </a:rPr>
              <a:t> относятся существительные, обозначающие лиц женского пола: </a:t>
            </a:r>
            <a:r>
              <a:rPr lang="ru-RU" i="1" dirty="0" smtClean="0">
                <a:solidFill>
                  <a:schemeClr val="tx1"/>
                </a:solidFill>
              </a:rPr>
              <a:t>фрау, мадам, леди.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Содержимое 6" descr="030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500694" y="2857496"/>
            <a:ext cx="2588908" cy="3505813"/>
          </a:xfrm>
        </p:spPr>
      </p:pic>
      <p:pic>
        <p:nvPicPr>
          <p:cNvPr id="8" name="Рисунок 7" descr="images (8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356" y="2965239"/>
            <a:ext cx="2228859" cy="3349378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000">
              <a:schemeClr val="accent4">
                <a:lumMod val="75000"/>
              </a:scheme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071546"/>
            <a:ext cx="8401080" cy="207170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К несклоняемым существительным относятся также некоторые </a:t>
            </a:r>
            <a:r>
              <a:rPr lang="ru-RU" b="1" dirty="0" smtClean="0">
                <a:solidFill>
                  <a:schemeClr val="tx1"/>
                </a:solidFill>
              </a:rPr>
              <a:t>имена собственные</a:t>
            </a:r>
            <a:r>
              <a:rPr lang="ru-RU" dirty="0" smtClean="0">
                <a:solidFill>
                  <a:schemeClr val="tx1"/>
                </a:solidFill>
              </a:rPr>
              <a:t>, которые обозначают фамилии (</a:t>
            </a:r>
            <a:r>
              <a:rPr lang="ru-RU" i="1" dirty="0" smtClean="0">
                <a:solidFill>
                  <a:schemeClr val="tx1"/>
                </a:solidFill>
              </a:rPr>
              <a:t>Сталлоне, Доминго</a:t>
            </a:r>
            <a:r>
              <a:rPr lang="ru-RU" dirty="0" smtClean="0">
                <a:solidFill>
                  <a:schemeClr val="tx1"/>
                </a:solidFill>
              </a:rPr>
              <a:t>)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placid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6" y="4000504"/>
            <a:ext cx="4270987" cy="2500330"/>
          </a:xfrm>
          <a:prstGeom prst="rect">
            <a:avLst/>
          </a:prstGeom>
        </p:spPr>
      </p:pic>
      <p:pic>
        <p:nvPicPr>
          <p:cNvPr id="9" name="Содержимое 8" descr="1297561979_234889866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 flipV="1">
            <a:off x="4541308" y="6811963"/>
            <a:ext cx="61383" cy="46037"/>
          </a:xfrm>
        </p:spPr>
      </p:pic>
      <p:pic>
        <p:nvPicPr>
          <p:cNvPr id="10" name="Рисунок 9" descr="1297561979_23488986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3786190"/>
            <a:ext cx="3524276" cy="264320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214414" y="3143248"/>
            <a:ext cx="20196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i="1" dirty="0" smtClean="0">
                <a:solidFill>
                  <a:prstClr val="black"/>
                </a:solidFill>
                <a:latin typeface="Cambria"/>
                <a:ea typeface="+mj-ea"/>
                <a:cs typeface="+mj-cs"/>
              </a:rPr>
              <a:t>Сталлоне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929322" y="3286124"/>
            <a:ext cx="17688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i="1" dirty="0" smtClean="0">
                <a:solidFill>
                  <a:prstClr val="black"/>
                </a:solidFill>
                <a:latin typeface="Cambria"/>
                <a:ea typeface="+mj-ea"/>
                <a:cs typeface="+mj-cs"/>
              </a:rPr>
              <a:t>Доминго</a:t>
            </a:r>
            <a:endParaRPr lang="ru-RU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4000">
              <a:srgbClr val="FFC000"/>
            </a:gs>
            <a:gs pos="50000">
              <a:schemeClr val="bg1">
                <a:lumMod val="85000"/>
              </a:schemeClr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2511420"/>
          </a:xfrm>
        </p:spPr>
        <p:txBody>
          <a:bodyPr>
            <a:normAutofit/>
          </a:bodyPr>
          <a:lstStyle/>
          <a:p>
            <a:pPr algn="l"/>
            <a:r>
              <a:rPr lang="ru-RU" sz="3200" dirty="0" smtClean="0"/>
              <a:t>и географические названия (</a:t>
            </a:r>
            <a:r>
              <a:rPr lang="ru-RU" sz="3200" i="1" dirty="0" smtClean="0"/>
              <a:t>Сочи, Сан-Франциско</a:t>
            </a:r>
            <a:r>
              <a:rPr lang="ru-RU" sz="3200" dirty="0" smtClean="0"/>
              <a:t>).</a:t>
            </a:r>
            <a:endParaRPr lang="ru-RU" sz="3200" dirty="0"/>
          </a:p>
        </p:txBody>
      </p:sp>
      <p:pic>
        <p:nvPicPr>
          <p:cNvPr id="4" name="Содержимое 3" descr="sochi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4000504"/>
            <a:ext cx="3960655" cy="2429202"/>
          </a:xfrm>
        </p:spPr>
      </p:pic>
      <p:pic>
        <p:nvPicPr>
          <p:cNvPr id="5" name="Рисунок 4" descr="скачанные файлы (29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5696" y="4000504"/>
            <a:ext cx="3851336" cy="240030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714480" y="3286124"/>
            <a:ext cx="10134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i="1" dirty="0" smtClean="0">
                <a:solidFill>
                  <a:prstClr val="black"/>
                </a:solidFill>
                <a:ea typeface="+mj-ea"/>
                <a:cs typeface="+mj-cs"/>
              </a:rPr>
              <a:t>Сочи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500694" y="3357562"/>
            <a:ext cx="30876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 smtClean="0">
                <a:solidFill>
                  <a:prstClr val="black"/>
                </a:solidFill>
                <a:ea typeface="+mj-ea"/>
                <a:cs typeface="+mj-cs"/>
              </a:rPr>
              <a:t>Сан-Франциско</a:t>
            </a:r>
            <a:endParaRPr lang="ru-RU" dirty="0"/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285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42844" y="428604"/>
            <a:ext cx="2714644" cy="642939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Род</a:t>
            </a:r>
            <a:r>
              <a:rPr lang="ru-RU" sz="2400" b="1" dirty="0" smtClean="0"/>
              <a:t> </a:t>
            </a:r>
            <a:r>
              <a:rPr lang="ru-RU" sz="2400" dirty="0" smtClean="0"/>
              <a:t>несклоняемых существительных, обозначающих </a:t>
            </a:r>
            <a:r>
              <a:rPr lang="ru-RU" sz="2400" b="1" dirty="0" smtClean="0"/>
              <a:t>географические названия</a:t>
            </a:r>
            <a:r>
              <a:rPr lang="ru-RU" sz="2400" dirty="0" smtClean="0"/>
              <a:t>, определяется по роду существительных, которые называют родовое понятие: </a:t>
            </a:r>
            <a:r>
              <a:rPr lang="ru-RU" sz="2400" i="1" dirty="0" smtClean="0"/>
              <a:t>Капри</a:t>
            </a:r>
            <a:r>
              <a:rPr lang="ru-RU" sz="2400" dirty="0" smtClean="0"/>
              <a:t> (м.р. – остров), </a:t>
            </a:r>
            <a:r>
              <a:rPr lang="ru-RU" sz="2400" i="1" dirty="0" smtClean="0"/>
              <a:t>Кракатау</a:t>
            </a:r>
            <a:r>
              <a:rPr lang="ru-RU" sz="2400" dirty="0" smtClean="0"/>
              <a:t> (м.р. – вулкан), </a:t>
            </a:r>
            <a:r>
              <a:rPr lang="ru-RU" sz="2400" i="1" dirty="0" smtClean="0"/>
              <a:t>Конго</a:t>
            </a:r>
            <a:r>
              <a:rPr lang="ru-RU" sz="2400" dirty="0" smtClean="0"/>
              <a:t> (ж.р. – река), </a:t>
            </a:r>
            <a:r>
              <a:rPr lang="ru-RU" sz="2400" i="1" dirty="0" smtClean="0"/>
              <a:t>Перу</a:t>
            </a:r>
            <a:r>
              <a:rPr lang="ru-RU" sz="2400" dirty="0" smtClean="0"/>
              <a:t> (ср.р. – государство).</a:t>
            </a:r>
            <a:endParaRPr lang="ru-RU" sz="2400" dirty="0"/>
          </a:p>
        </p:txBody>
      </p:sp>
      <p:pic>
        <p:nvPicPr>
          <p:cNvPr id="7" name="Содержимое 6" descr="Otdyh_na_more_Italiya_otdyh_Italy_Neapolitanrivera_Neapolitan-Rivera_Kapri_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786314" y="214290"/>
            <a:ext cx="3214710" cy="1466712"/>
          </a:xfrm>
        </p:spPr>
      </p:pic>
      <p:pic>
        <p:nvPicPr>
          <p:cNvPr id="8" name="Рисунок 7" descr="krakatau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1928802"/>
            <a:ext cx="3071834" cy="1325105"/>
          </a:xfrm>
          <a:prstGeom prst="rect">
            <a:avLst/>
          </a:prstGeom>
        </p:spPr>
      </p:pic>
      <p:pic>
        <p:nvPicPr>
          <p:cNvPr id="9" name="Рисунок 8" descr="samayaglubokayarekavmire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190" y="3429000"/>
            <a:ext cx="2928958" cy="177815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357554" y="571480"/>
            <a:ext cx="9092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i="1" dirty="0" smtClean="0">
                <a:solidFill>
                  <a:prstClr val="black"/>
                </a:solidFill>
              </a:rPr>
              <a:t>Капри</a:t>
            </a:r>
            <a:endParaRPr lang="ru-RU" sz="20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00364" y="2143116"/>
            <a:ext cx="14702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i="1" dirty="0" smtClean="0">
                <a:solidFill>
                  <a:prstClr val="black"/>
                </a:solidFill>
              </a:rPr>
              <a:t>Кракатау</a:t>
            </a:r>
            <a:r>
              <a:rPr lang="ru-RU" sz="2400" dirty="0" smtClean="0">
                <a:solidFill>
                  <a:prstClr val="black"/>
                </a:solidFill>
              </a:rPr>
              <a:t> 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714744" y="3929066"/>
            <a:ext cx="8803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i="1" dirty="0" smtClean="0">
                <a:solidFill>
                  <a:prstClr val="black"/>
                </a:solidFill>
              </a:rPr>
              <a:t>Конго</a:t>
            </a:r>
            <a:endParaRPr lang="ru-RU" sz="2000" dirty="0"/>
          </a:p>
        </p:txBody>
      </p:sp>
      <p:pic>
        <p:nvPicPr>
          <p:cNvPr id="14" name="Рисунок 13" descr="f-031215212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9190" y="5500702"/>
            <a:ext cx="2928958" cy="1162058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3857620" y="5715016"/>
            <a:ext cx="7521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i="1" dirty="0" smtClean="0">
                <a:solidFill>
                  <a:prstClr val="black"/>
                </a:solidFill>
              </a:rPr>
              <a:t>Перу</a:t>
            </a:r>
            <a:endParaRPr lang="ru-RU" sz="2000" dirty="0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/>
      <p:bldP spid="12" grpId="0"/>
      <p:bldP spid="13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000636"/>
          </a:xfrm>
        </p:spPr>
        <p:txBody>
          <a:bodyPr>
            <a:normAutofit/>
          </a:bodyPr>
          <a:lstStyle/>
          <a:p>
            <a:r>
              <a:rPr lang="ru-RU" sz="2700" dirty="0" smtClean="0"/>
              <a:t>Род несклоняемых сложносокращённых слов определяется по роду опорного слова в словосочетании: </a:t>
            </a:r>
            <a:r>
              <a:rPr lang="ru-RU" sz="2700" i="1" dirty="0" smtClean="0"/>
              <a:t>ГГУ </a:t>
            </a:r>
            <a:r>
              <a:rPr lang="ru-RU" sz="2700" dirty="0" smtClean="0"/>
              <a:t>(м.р. – </a:t>
            </a:r>
            <a:r>
              <a:rPr lang="ru-RU" sz="2700" i="1" dirty="0" smtClean="0"/>
              <a:t>Гомельский государственный </a:t>
            </a:r>
            <a:r>
              <a:rPr lang="ru-RU" sz="2700" i="1" u="sng" dirty="0" smtClean="0"/>
              <a:t>университет</a:t>
            </a:r>
            <a:r>
              <a:rPr lang="ru-RU" sz="2700" i="1" dirty="0" smtClean="0"/>
              <a:t>)</a:t>
            </a:r>
            <a:r>
              <a:rPr lang="ru-RU" sz="2700" dirty="0" smtClean="0"/>
              <a:t>, </a:t>
            </a:r>
            <a:r>
              <a:rPr lang="ru-RU" sz="2700" i="1" dirty="0" smtClean="0"/>
              <a:t>ГАИ (</a:t>
            </a:r>
            <a:r>
              <a:rPr lang="ru-RU" sz="2700" dirty="0" smtClean="0"/>
              <a:t>ж.р.</a:t>
            </a:r>
            <a:r>
              <a:rPr lang="ru-RU" sz="2700" i="1" dirty="0" smtClean="0"/>
              <a:t> – Государственная автомобильная </a:t>
            </a:r>
            <a:r>
              <a:rPr lang="ru-RU" sz="2700" i="1" u="sng" dirty="0" smtClean="0"/>
              <a:t>инспекция</a:t>
            </a:r>
            <a:r>
              <a:rPr lang="ru-RU" sz="2700" i="1" dirty="0" smtClean="0"/>
              <a:t>), ОАО </a:t>
            </a:r>
            <a:r>
              <a:rPr lang="ru-RU" sz="2700" dirty="0" smtClean="0"/>
              <a:t> (ср.р. – </a:t>
            </a:r>
            <a:r>
              <a:rPr lang="ru-RU" sz="2700" i="1" dirty="0" smtClean="0"/>
              <a:t>открытое акционерное </a:t>
            </a:r>
            <a:r>
              <a:rPr lang="ru-RU" sz="2700" i="1" u="sng" dirty="0" smtClean="0"/>
              <a:t>общество</a:t>
            </a:r>
            <a:r>
              <a:rPr lang="ru-RU" sz="2700" dirty="0" smtClean="0"/>
              <a:t>).</a:t>
            </a:r>
            <a:br>
              <a:rPr lang="ru-RU" sz="2700" dirty="0" smtClean="0"/>
            </a:br>
            <a:r>
              <a:rPr lang="ru-RU" sz="2700" b="1" dirty="0" smtClean="0"/>
              <a:t> 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4" name="Содержимое 3" descr="скачанные файлы (31)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71538" y="4143380"/>
            <a:ext cx="7144576" cy="2511431"/>
          </a:xfrm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2797172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 Исключения </a:t>
            </a:r>
            <a:r>
              <a:rPr lang="ru-RU" sz="2800" dirty="0" smtClean="0"/>
              <a:t>составляют</a:t>
            </a:r>
            <a:r>
              <a:rPr lang="ru-RU" sz="2800" b="1" dirty="0" smtClean="0"/>
              <a:t> </a:t>
            </a:r>
            <a:r>
              <a:rPr lang="ru-RU" sz="2800" dirty="0" smtClean="0"/>
              <a:t>некоторые</a:t>
            </a:r>
            <a:r>
              <a:rPr lang="ru-RU" sz="2800" b="1" dirty="0" smtClean="0"/>
              <a:t> </a:t>
            </a:r>
            <a:r>
              <a:rPr lang="ru-RU" sz="2800" dirty="0" smtClean="0"/>
              <a:t>склоняемые сложносокращённые слова, которые оканчиваются на твёрдый согласный: </a:t>
            </a:r>
            <a:r>
              <a:rPr lang="ru-RU" sz="2800" b="1" dirty="0" smtClean="0"/>
              <a:t>вуз</a:t>
            </a:r>
            <a:r>
              <a:rPr lang="ru-RU" sz="2800" dirty="0" smtClean="0"/>
              <a:t> (</a:t>
            </a:r>
            <a:r>
              <a:rPr lang="ru-RU" sz="2800" i="1" dirty="0" smtClean="0"/>
              <a:t>высшее учебное </a:t>
            </a:r>
            <a:r>
              <a:rPr lang="ru-RU" sz="2800" i="1" u="sng" dirty="0" smtClean="0"/>
              <a:t>заведение</a:t>
            </a:r>
            <a:r>
              <a:rPr lang="ru-RU" sz="2800" i="1" dirty="0" smtClean="0"/>
              <a:t> </a:t>
            </a:r>
            <a:r>
              <a:rPr lang="ru-RU" sz="2800" dirty="0" smtClean="0"/>
              <a:t>– опорное слово среднего рода), </a:t>
            </a:r>
            <a:r>
              <a:rPr lang="ru-RU" sz="2800" b="1" dirty="0" smtClean="0"/>
              <a:t>МИД</a:t>
            </a:r>
            <a:r>
              <a:rPr lang="ru-RU" sz="2800" dirty="0" smtClean="0"/>
              <a:t> (</a:t>
            </a:r>
            <a:r>
              <a:rPr lang="ru-RU" sz="2800" i="1" u="sng" dirty="0" smtClean="0"/>
              <a:t>Министерство </a:t>
            </a:r>
            <a:r>
              <a:rPr lang="ru-RU" sz="2800" i="1" dirty="0" smtClean="0"/>
              <a:t>иностранных дел</a:t>
            </a:r>
            <a:r>
              <a:rPr lang="ru-RU" sz="2800" dirty="0" smtClean="0"/>
              <a:t> – опорное слово среднего рода), </a:t>
            </a:r>
            <a:r>
              <a:rPr lang="ru-RU" sz="2800" b="1" dirty="0" smtClean="0"/>
              <a:t>загс</a:t>
            </a:r>
            <a:r>
              <a:rPr lang="ru-RU" sz="2800" dirty="0" smtClean="0"/>
              <a:t> (</a:t>
            </a:r>
            <a:r>
              <a:rPr lang="ru-RU" sz="2800" i="1" u="sng" dirty="0" smtClean="0"/>
              <a:t>запись</a:t>
            </a:r>
            <a:r>
              <a:rPr lang="ru-RU" sz="2800" i="1" dirty="0" smtClean="0"/>
              <a:t> актов гражданского состояния</a:t>
            </a:r>
            <a:r>
              <a:rPr lang="ru-RU" sz="2800" dirty="0" smtClean="0"/>
              <a:t> – опорное слово женского рода). </a:t>
            </a:r>
            <a:endParaRPr lang="ru-RU" sz="2800" dirty="0"/>
          </a:p>
        </p:txBody>
      </p:sp>
      <p:pic>
        <p:nvPicPr>
          <p:cNvPr id="4" name="Содержимое 3" descr="zags Sovetski  holl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28860" y="3164251"/>
            <a:ext cx="4857783" cy="3693749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496"/>
            <a:ext cx="8229600" cy="2571768"/>
          </a:xfrm>
        </p:spPr>
        <p:txBody>
          <a:bodyPr>
            <a:normAutofit/>
          </a:bodyPr>
          <a:lstStyle/>
          <a:p>
            <a:pPr algn="l"/>
            <a:r>
              <a:rPr lang="ru-RU" sz="3600" dirty="0" smtClean="0">
                <a:solidFill>
                  <a:schemeClr val="tx1"/>
                </a:solidFill>
              </a:rPr>
              <a:t>Составила старший преподаватель Королёва Е.А.</a:t>
            </a:r>
            <a:endParaRPr lang="ru-RU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329641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Несклоняемые существительные</a:t>
            </a:r>
            <a:r>
              <a:rPr lang="ru-RU" sz="3200" dirty="0" smtClean="0">
                <a:solidFill>
                  <a:schemeClr val="tx1"/>
                </a:solidFill>
              </a:rPr>
              <a:t> – это, как правило, заимствованные слова, которые оканчиваются на </a:t>
            </a:r>
            <a:r>
              <a:rPr lang="ru-RU" sz="3200" i="1" dirty="0" smtClean="0">
                <a:solidFill>
                  <a:schemeClr val="tx1"/>
                </a:solidFill>
              </a:rPr>
              <a:t>–е, -и, -о, -у</a:t>
            </a:r>
            <a:r>
              <a:rPr lang="ru-RU" sz="3200" dirty="0" smtClean="0">
                <a:solidFill>
                  <a:schemeClr val="tx1"/>
                </a:solidFill>
              </a:rPr>
              <a:t>, ударное </a:t>
            </a:r>
            <a:r>
              <a:rPr lang="ru-RU" sz="3200" i="1" dirty="0" smtClean="0">
                <a:solidFill>
                  <a:schemeClr val="tx1"/>
                </a:solidFill>
              </a:rPr>
              <a:t>–а</a:t>
            </a:r>
            <a:r>
              <a:rPr lang="ru-RU" sz="3200" dirty="0" smtClean="0">
                <a:solidFill>
                  <a:schemeClr val="tx1"/>
                </a:solidFill>
              </a:rPr>
              <a:t>, реже – на согласный: 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9" name="Содержимое 8" descr="скачанные файлы (2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4500570"/>
            <a:ext cx="1812095" cy="1357322"/>
          </a:xfrm>
        </p:spPr>
      </p:pic>
      <p:pic>
        <p:nvPicPr>
          <p:cNvPr id="10" name="Содержимое 9" descr="скачанные файлы (19).jpg"/>
          <p:cNvPicPr>
            <a:picLocks noGrp="1" noChangeAspect="1"/>
          </p:cNvPicPr>
          <p:nvPr>
            <p:ph sz="quarter" idx="4294967295"/>
          </p:nvPr>
        </p:nvPicPr>
        <p:blipFill>
          <a:blip r:embed="rId3"/>
          <a:stretch>
            <a:fillRect/>
          </a:stretch>
        </p:blipFill>
        <p:spPr>
          <a:xfrm>
            <a:off x="4857752" y="4875884"/>
            <a:ext cx="1965328" cy="1472541"/>
          </a:xfrm>
        </p:spPr>
      </p:pic>
      <p:pic>
        <p:nvPicPr>
          <p:cNvPr id="11" name="Рисунок 10" descr="1348114500_untitled-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57421" y="5072074"/>
            <a:ext cx="2037383" cy="1357322"/>
          </a:xfrm>
          <a:prstGeom prst="rect">
            <a:avLst/>
          </a:prstGeom>
        </p:spPr>
      </p:pic>
      <p:pic>
        <p:nvPicPr>
          <p:cNvPr id="12" name="Рисунок 11" descr="скачанные файлы (20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9520" y="4643446"/>
            <a:ext cx="1444758" cy="1928826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642910" y="3857628"/>
            <a:ext cx="9733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rgbClr val="04617B"/>
                </a:solidFill>
              </a:rPr>
              <a:t>пюре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072066" y="4357694"/>
            <a:ext cx="15108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rgbClr val="04617B"/>
                </a:solidFill>
              </a:rPr>
              <a:t>джакузи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857488" y="4572008"/>
            <a:ext cx="13484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rgbClr val="04617B"/>
                </a:solidFill>
              </a:rPr>
              <a:t>бистро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7429520" y="4000504"/>
            <a:ext cx="12924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rgbClr val="04617B"/>
                </a:solidFill>
              </a:rPr>
              <a:t>марабу</a:t>
            </a:r>
            <a:endParaRPr lang="ru-RU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5" grpId="0"/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  <a:alpha val="8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305800" cy="5643602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В русском языке несклоняемые существительные распределяются </a:t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b="1" dirty="0" smtClean="0">
                <a:solidFill>
                  <a:schemeClr val="bg1"/>
                </a:solidFill>
              </a:rPr>
              <a:t>по родам</a:t>
            </a:r>
            <a:r>
              <a:rPr lang="ru-RU" sz="3200" dirty="0" smtClean="0">
                <a:solidFill>
                  <a:schemeClr val="bg1"/>
                </a:solidFill>
              </a:rPr>
              <a:t>. Но не склоняются, то есть не изменяются по падежам:</a:t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>И.п. новые </a:t>
            </a:r>
            <a:r>
              <a:rPr lang="ru-RU" sz="3200" dirty="0" err="1" smtClean="0">
                <a:solidFill>
                  <a:schemeClr val="bg1"/>
                </a:solidFill>
              </a:rPr>
              <a:t>жалюзú</a:t>
            </a:r>
            <a:r>
              <a:rPr lang="ru-RU" sz="3200" dirty="0" smtClean="0">
                <a:solidFill>
                  <a:schemeClr val="bg1"/>
                </a:solidFill>
              </a:rPr>
              <a:t/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>Р.п. без новых </a:t>
            </a:r>
            <a:r>
              <a:rPr lang="ru-RU" sz="3200" dirty="0" err="1" smtClean="0">
                <a:solidFill>
                  <a:schemeClr val="bg1"/>
                </a:solidFill>
              </a:rPr>
              <a:t>жалюзú</a:t>
            </a:r>
            <a:r>
              <a:rPr lang="ru-RU" sz="3200" dirty="0" smtClean="0">
                <a:solidFill>
                  <a:schemeClr val="bg1"/>
                </a:solidFill>
              </a:rPr>
              <a:t/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>Д.п. к новым </a:t>
            </a:r>
            <a:r>
              <a:rPr lang="ru-RU" sz="3200" dirty="0" err="1" smtClean="0">
                <a:solidFill>
                  <a:schemeClr val="bg1"/>
                </a:solidFill>
              </a:rPr>
              <a:t>жалюзú</a:t>
            </a:r>
            <a:r>
              <a:rPr lang="ru-RU" sz="3200" dirty="0" smtClean="0">
                <a:solidFill>
                  <a:schemeClr val="bg1"/>
                </a:solidFill>
              </a:rPr>
              <a:t/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>В.п. новые </a:t>
            </a:r>
            <a:r>
              <a:rPr lang="ru-RU" sz="3200" dirty="0" err="1" smtClean="0">
                <a:solidFill>
                  <a:schemeClr val="bg1"/>
                </a:solidFill>
              </a:rPr>
              <a:t>жалюзú</a:t>
            </a:r>
            <a:r>
              <a:rPr lang="ru-RU" sz="3200" dirty="0" smtClean="0">
                <a:solidFill>
                  <a:schemeClr val="bg1"/>
                </a:solidFill>
              </a:rPr>
              <a:t/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>Т.п. с новыми </a:t>
            </a:r>
            <a:r>
              <a:rPr lang="ru-RU" sz="3200" dirty="0" err="1" smtClean="0">
                <a:solidFill>
                  <a:schemeClr val="bg1"/>
                </a:solidFill>
              </a:rPr>
              <a:t>жалюзú</a:t>
            </a:r>
            <a:r>
              <a:rPr lang="ru-RU" sz="3200" dirty="0" smtClean="0">
                <a:solidFill>
                  <a:schemeClr val="bg1"/>
                </a:solidFill>
              </a:rPr>
              <a:t/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>П.п. о новых </a:t>
            </a:r>
            <a:r>
              <a:rPr lang="ru-RU" sz="3200" dirty="0" err="1" smtClean="0">
                <a:solidFill>
                  <a:schemeClr val="bg1"/>
                </a:solidFill>
              </a:rPr>
              <a:t>жалюзú</a:t>
            </a:r>
            <a:r>
              <a:rPr lang="ru-RU" sz="3200" dirty="0" smtClean="0">
                <a:solidFill>
                  <a:schemeClr val="bg1"/>
                </a:solidFill>
              </a:rPr>
              <a:t>.</a:t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b="1" dirty="0" smtClean="0">
                <a:solidFill>
                  <a:schemeClr val="bg1"/>
                </a:solidFill>
              </a:rPr>
              <a:t>Помните!</a:t>
            </a:r>
            <a:r>
              <a:rPr lang="ru-RU" sz="3200" dirty="0" smtClean="0">
                <a:solidFill>
                  <a:schemeClr val="bg1"/>
                </a:solidFill>
              </a:rPr>
              <a:t> В русском языке нет слов и форм слов </a:t>
            </a:r>
            <a:r>
              <a:rPr lang="ru-RU" sz="3200" i="1" dirty="0" err="1" smtClean="0">
                <a:solidFill>
                  <a:schemeClr val="bg1"/>
                </a:solidFill>
              </a:rPr>
              <a:t>жáлюзи</a:t>
            </a:r>
            <a:r>
              <a:rPr lang="ru-RU" sz="3200" i="1" dirty="0" smtClean="0">
                <a:solidFill>
                  <a:schemeClr val="bg1"/>
                </a:solidFill>
              </a:rPr>
              <a:t>, нет </a:t>
            </a:r>
            <a:r>
              <a:rPr lang="ru-RU" sz="3200" i="1" dirty="0" err="1" smtClean="0">
                <a:solidFill>
                  <a:schemeClr val="bg1"/>
                </a:solidFill>
              </a:rPr>
              <a:t>жáлюзей</a:t>
            </a:r>
            <a:r>
              <a:rPr lang="ru-RU" sz="3200" i="1" dirty="0" smtClean="0">
                <a:solidFill>
                  <a:schemeClr val="bg1"/>
                </a:solidFill>
              </a:rPr>
              <a:t>, с </a:t>
            </a:r>
            <a:r>
              <a:rPr lang="ru-RU" sz="3200" i="1" dirty="0" err="1" smtClean="0">
                <a:solidFill>
                  <a:schemeClr val="bg1"/>
                </a:solidFill>
              </a:rPr>
              <a:t>жалюзями</a:t>
            </a:r>
            <a:r>
              <a:rPr lang="ru-RU" sz="3200" i="1" dirty="0" smtClean="0">
                <a:solidFill>
                  <a:schemeClr val="bg1"/>
                </a:solidFill>
              </a:rPr>
              <a:t>, о </a:t>
            </a:r>
            <a:r>
              <a:rPr lang="ru-RU" sz="3200" i="1" dirty="0" err="1" smtClean="0">
                <a:solidFill>
                  <a:schemeClr val="bg1"/>
                </a:solidFill>
              </a:rPr>
              <a:t>жалюзях</a:t>
            </a:r>
            <a:r>
              <a:rPr lang="ru-RU" sz="3200" i="1" dirty="0" smtClean="0">
                <a:solidFill>
                  <a:schemeClr val="bg1"/>
                </a:solidFill>
              </a:rPr>
              <a:t> </a:t>
            </a:r>
            <a:r>
              <a:rPr lang="ru-RU" sz="3200" dirty="0" smtClean="0">
                <a:solidFill>
                  <a:schemeClr val="bg1"/>
                </a:solidFill>
              </a:rPr>
              <a:t>и проч.</a:t>
            </a:r>
            <a:br>
              <a:rPr lang="ru-RU" sz="3200" dirty="0" smtClean="0">
                <a:solidFill>
                  <a:schemeClr val="bg1"/>
                </a:solidFill>
              </a:rPr>
            </a:br>
            <a:endParaRPr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714356"/>
            <a:ext cx="8858280" cy="3571900"/>
          </a:xfrm>
        </p:spPr>
        <p:txBody>
          <a:bodyPr>
            <a:normAutofit/>
          </a:bodyPr>
          <a:lstStyle/>
          <a:p>
            <a:r>
              <a:rPr lang="ru-RU" sz="2600" dirty="0" smtClean="0">
                <a:solidFill>
                  <a:schemeClr val="tx1"/>
                </a:solidFill>
                <a:latin typeface="+mn-lt"/>
              </a:rPr>
              <a:t>К </a:t>
            </a:r>
            <a:r>
              <a:rPr lang="ru-RU" sz="2600" b="1" dirty="0" smtClean="0">
                <a:solidFill>
                  <a:schemeClr val="tx1"/>
                </a:solidFill>
                <a:latin typeface="+mn-lt"/>
              </a:rPr>
              <a:t>мужскому роду</a:t>
            </a:r>
            <a:r>
              <a:rPr lang="ru-RU" sz="2600" dirty="0" smtClean="0">
                <a:solidFill>
                  <a:schemeClr val="tx1"/>
                </a:solidFill>
                <a:latin typeface="+mn-lt"/>
              </a:rPr>
              <a:t> относятся следующие группы:</a:t>
            </a:r>
            <a:br>
              <a:rPr lang="ru-RU" sz="2600" dirty="0" smtClean="0">
                <a:solidFill>
                  <a:schemeClr val="tx1"/>
                </a:solidFill>
                <a:latin typeface="+mn-lt"/>
              </a:rPr>
            </a:br>
            <a:r>
              <a:rPr lang="ru-RU" sz="2600" b="1" i="1" dirty="0" smtClean="0">
                <a:solidFill>
                  <a:schemeClr val="tx1"/>
                </a:solidFill>
                <a:latin typeface="+mn-lt"/>
              </a:rPr>
              <a:t>1</a:t>
            </a:r>
            <a:r>
              <a:rPr lang="ru-RU" sz="26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2600" dirty="0" smtClean="0">
                <a:solidFill>
                  <a:schemeClr val="tx1"/>
                </a:solidFill>
                <a:latin typeface="+mn-lt"/>
              </a:rPr>
              <a:t>несклоняемые существительные, обозначающие лиц мужского пола: </a:t>
            </a:r>
            <a:r>
              <a:rPr lang="ru-RU" sz="2600" i="1" dirty="0" smtClean="0">
                <a:solidFill>
                  <a:schemeClr val="tx1"/>
                </a:solidFill>
                <a:latin typeface="+mn-lt"/>
              </a:rPr>
              <a:t>маэстро, денди. </a:t>
            </a:r>
            <a:r>
              <a:rPr lang="ru-RU" sz="2600" dirty="0" smtClean="0">
                <a:solidFill>
                  <a:schemeClr val="tx1"/>
                </a:solidFill>
                <a:latin typeface="+mn-lt"/>
              </a:rPr>
              <a:t>В современном русском языке это, как правило, несклоняемые существительные, которые называют лиц по роду занятий или профессии:</a:t>
            </a:r>
            <a:r>
              <a:rPr lang="ru-RU" sz="2600" i="1" dirty="0" smtClean="0">
                <a:solidFill>
                  <a:schemeClr val="tx1"/>
                </a:solidFill>
                <a:latin typeface="+mn-lt"/>
              </a:rPr>
              <a:t> пресс-атташе, импресарио,</a:t>
            </a:r>
            <a:r>
              <a:rPr lang="ru-RU" sz="26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2600" i="1" dirty="0" smtClean="0">
                <a:solidFill>
                  <a:schemeClr val="tx1"/>
                </a:solidFill>
                <a:latin typeface="+mn-lt"/>
              </a:rPr>
              <a:t>рантье, крупье, рефери;</a:t>
            </a: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0,,17516667_303,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4786322"/>
            <a:ext cx="2916310" cy="1641466"/>
          </a:xfrm>
        </p:spPr>
      </p:pic>
      <p:pic>
        <p:nvPicPr>
          <p:cNvPr id="8" name="Рисунок 7" descr="bb5668e98f9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132" y="4572008"/>
            <a:ext cx="3270360" cy="209550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214414" y="4286256"/>
            <a:ext cx="17145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solidFill>
                  <a:prstClr val="black"/>
                </a:solidFill>
                <a:latin typeface="Trebuchet MS"/>
                <a:ea typeface="+mj-ea"/>
                <a:cs typeface="+mj-cs"/>
              </a:rPr>
              <a:t>маэстро</a:t>
            </a:r>
            <a:endParaRPr lang="ru-RU" sz="2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572264" y="4071942"/>
            <a:ext cx="10711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i="1" dirty="0" smtClean="0">
                <a:solidFill>
                  <a:prstClr val="black"/>
                </a:solidFill>
                <a:latin typeface="Trebuchet MS"/>
                <a:ea typeface="+mj-ea"/>
                <a:cs typeface="+mj-cs"/>
              </a:rPr>
              <a:t>рефери</a:t>
            </a:r>
            <a:endParaRPr lang="ru-RU" sz="2000" dirty="0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928670"/>
            <a:ext cx="8929718" cy="1571636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chemeClr val="tx1"/>
                </a:solidFill>
              </a:rPr>
              <a:t>2</a:t>
            </a:r>
            <a:r>
              <a:rPr lang="ru-RU" sz="3600" b="1" dirty="0" smtClean="0">
                <a:solidFill>
                  <a:schemeClr val="tx1"/>
                </a:solidFill>
              </a:rPr>
              <a:t> </a:t>
            </a:r>
            <a:r>
              <a:rPr lang="ru-RU" sz="3600" dirty="0" smtClean="0">
                <a:solidFill>
                  <a:schemeClr val="tx1"/>
                </a:solidFill>
              </a:rPr>
              <a:t>названия животных и птиц: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4" name="Содержимое 3" descr="скачанные файлы (22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2786058"/>
            <a:ext cx="2340309" cy="1857388"/>
          </a:xfrm>
        </p:spPr>
      </p:pic>
      <p:pic>
        <p:nvPicPr>
          <p:cNvPr id="5" name="Рисунок 4" descr="kenguru_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15128" y="2928934"/>
            <a:ext cx="1862150" cy="1643074"/>
          </a:xfrm>
          <a:prstGeom prst="rect">
            <a:avLst/>
          </a:prstGeom>
        </p:spPr>
      </p:pic>
      <p:pic>
        <p:nvPicPr>
          <p:cNvPr id="6" name="Рисунок 5" descr="sleepy-grizzly-bear_22670_990x74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14731" y="3000372"/>
            <a:ext cx="1885963" cy="1571636"/>
          </a:xfrm>
          <a:prstGeom prst="rect">
            <a:avLst/>
          </a:prstGeom>
        </p:spPr>
      </p:pic>
      <p:pic>
        <p:nvPicPr>
          <p:cNvPr id="7" name="Рисунок 6" descr="скачанные файлы (23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4480" y="5372096"/>
            <a:ext cx="2384162" cy="1485904"/>
          </a:xfrm>
          <a:prstGeom prst="rect">
            <a:avLst/>
          </a:prstGeom>
        </p:spPr>
      </p:pic>
      <p:pic>
        <p:nvPicPr>
          <p:cNvPr id="8" name="Рисунок 7" descr="9-Длиннохвостый колибри наслаждается нектаром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29256" y="5423117"/>
            <a:ext cx="2643206" cy="1434883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428728" y="2214554"/>
            <a:ext cx="8707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dirty="0" smtClean="0">
                <a:solidFill>
                  <a:prstClr val="black"/>
                </a:solidFill>
                <a:latin typeface="Trebuchet MS"/>
                <a:ea typeface="+mj-ea"/>
                <a:cs typeface="+mj-cs"/>
              </a:rPr>
              <a:t>пони</a:t>
            </a:r>
            <a:endParaRPr lang="ru-RU" sz="2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929058" y="2357430"/>
            <a:ext cx="11641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dirty="0" smtClean="0">
                <a:solidFill>
                  <a:prstClr val="black"/>
                </a:solidFill>
                <a:latin typeface="Trebuchet MS"/>
                <a:ea typeface="+mj-ea"/>
                <a:cs typeface="+mj-cs"/>
              </a:rPr>
              <a:t>гризли</a:t>
            </a:r>
            <a:endParaRPr lang="ru-RU" sz="2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786578" y="2214554"/>
            <a:ext cx="12987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dirty="0" smtClean="0">
                <a:solidFill>
                  <a:prstClr val="black"/>
                </a:solidFill>
                <a:latin typeface="Trebuchet MS"/>
                <a:ea typeface="+mj-ea"/>
                <a:cs typeface="+mj-cs"/>
              </a:rPr>
              <a:t>кенгуру</a:t>
            </a:r>
            <a:endParaRPr lang="ru-RU" sz="2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000232" y="4929198"/>
            <a:ext cx="16417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solidFill>
                  <a:prstClr val="black"/>
                </a:solidFill>
                <a:latin typeface="Trebuchet MS"/>
                <a:ea typeface="+mj-ea"/>
                <a:cs typeface="+mj-cs"/>
              </a:rPr>
              <a:t>фламинго</a:t>
            </a:r>
            <a:endParaRPr lang="ru-RU" sz="2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786446" y="4786322"/>
            <a:ext cx="13901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dirty="0" smtClean="0">
                <a:solidFill>
                  <a:prstClr val="black"/>
                </a:solidFill>
                <a:latin typeface="Trebuchet MS"/>
                <a:ea typeface="+mj-ea"/>
                <a:cs typeface="+mj-cs"/>
              </a:rPr>
              <a:t>колибри</a:t>
            </a:r>
            <a:endParaRPr lang="ru-RU" sz="2400" dirty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500"/>
                            </p:stCondLst>
                            <p:childTnLst>
                              <p:par>
                                <p:cTn id="7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13" grpId="0"/>
      <p:bldP spid="14" grpId="0"/>
      <p:bldP spid="15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Исключения</a:t>
            </a:r>
            <a:r>
              <a:rPr lang="ru-RU" sz="2800" dirty="0" smtClean="0">
                <a:solidFill>
                  <a:schemeClr val="tx1"/>
                </a:solidFill>
              </a:rPr>
              <a:t>: </a:t>
            </a:r>
            <a:r>
              <a:rPr lang="ru-RU" sz="2800" i="1" dirty="0" smtClean="0">
                <a:solidFill>
                  <a:schemeClr val="tx1"/>
                </a:solidFill>
              </a:rPr>
              <a:t>иваси</a:t>
            </a:r>
            <a:r>
              <a:rPr lang="ru-RU" sz="2800" dirty="0" smtClean="0">
                <a:solidFill>
                  <a:schemeClr val="tx1"/>
                </a:solidFill>
              </a:rPr>
              <a:t> (род сельди), </a:t>
            </a:r>
            <a:r>
              <a:rPr lang="ru-RU" sz="2800" i="1" dirty="0" smtClean="0">
                <a:solidFill>
                  <a:schemeClr val="tx1"/>
                </a:solidFill>
              </a:rPr>
              <a:t>цеце</a:t>
            </a:r>
            <a:r>
              <a:rPr lang="ru-RU" sz="2800" dirty="0" smtClean="0">
                <a:solidFill>
                  <a:schemeClr val="tx1"/>
                </a:solidFill>
              </a:rPr>
              <a:t> (муха) – женского рода.</a:t>
            </a:r>
            <a:endParaRPr lang="ru-RU" sz="2800" dirty="0"/>
          </a:p>
        </p:txBody>
      </p:sp>
      <p:pic>
        <p:nvPicPr>
          <p:cNvPr id="6" name="Содержимое 5" descr="скачанные файлы (32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2351" y="4143380"/>
            <a:ext cx="3506707" cy="2225888"/>
          </a:xfrm>
        </p:spPr>
      </p:pic>
      <p:pic>
        <p:nvPicPr>
          <p:cNvPr id="7" name="Рисунок 6" descr="cece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3570" y="4429132"/>
            <a:ext cx="2136411" cy="157161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500166" y="3500438"/>
            <a:ext cx="11432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i="1" dirty="0" smtClean="0">
                <a:solidFill>
                  <a:prstClr val="black"/>
                </a:solidFill>
                <a:latin typeface="Trebuchet MS"/>
                <a:ea typeface="+mj-ea"/>
                <a:cs typeface="+mj-cs"/>
              </a:rPr>
              <a:t>иваси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143636" y="3857628"/>
            <a:ext cx="9765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i="1" dirty="0" smtClean="0">
                <a:solidFill>
                  <a:prstClr val="black"/>
                </a:solidFill>
                <a:latin typeface="Trebuchet MS"/>
                <a:ea typeface="+mj-ea"/>
                <a:cs typeface="+mj-cs"/>
              </a:rPr>
              <a:t>цеце</a:t>
            </a:r>
            <a:endParaRPr lang="ru-RU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2000264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tx1"/>
                </a:solidFill>
              </a:rPr>
              <a:t>3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названия </a:t>
            </a:r>
            <a:r>
              <a:rPr lang="ru-RU" dirty="0" smtClean="0">
                <a:solidFill>
                  <a:schemeClr val="tx1"/>
                </a:solidFill>
              </a:rPr>
              <a:t>ветров: 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i="1" dirty="0" smtClean="0">
                <a:solidFill>
                  <a:schemeClr val="tx1"/>
                </a:solidFill>
              </a:rPr>
              <a:t>торнадо, сирокко</a:t>
            </a:r>
            <a:r>
              <a:rPr lang="ru-RU" dirty="0" smtClean="0">
                <a:solidFill>
                  <a:schemeClr val="tx1"/>
                </a:solidFill>
              </a:rPr>
              <a:t> и др.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tornado63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9" y="3571876"/>
            <a:ext cx="3125782" cy="2272394"/>
          </a:xfrm>
        </p:spPr>
      </p:pic>
      <p:pic>
        <p:nvPicPr>
          <p:cNvPr id="5" name="Рисунок 4" descr="wind_1_4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942" y="4286256"/>
            <a:ext cx="3487723" cy="231933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85786" y="2928934"/>
            <a:ext cx="228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i="1" dirty="0" smtClean="0">
                <a:solidFill>
                  <a:prstClr val="black"/>
                </a:solidFill>
                <a:latin typeface="Trebuchet MS"/>
                <a:ea typeface="+mj-ea"/>
                <a:cs typeface="+mj-cs"/>
              </a:rPr>
              <a:t>торнадо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000760" y="3714752"/>
            <a:ext cx="15151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i="1" dirty="0" smtClean="0">
                <a:solidFill>
                  <a:prstClr val="black"/>
                </a:solidFill>
                <a:latin typeface="Trebuchet MS"/>
                <a:ea typeface="+mj-ea"/>
                <a:cs typeface="+mj-cs"/>
              </a:rPr>
              <a:t>сирокко</a:t>
            </a:r>
            <a:endParaRPr lang="ru-RU" sz="2800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83254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effectLst/>
              </a:rPr>
              <a:t>Запомните!</a:t>
            </a:r>
            <a:r>
              <a:rPr lang="ru-RU" sz="3200" b="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3200" b="0" dirty="0" smtClean="0">
                <a:solidFill>
                  <a:schemeClr val="tx1"/>
                </a:solidFill>
                <a:effectLst/>
              </a:rPr>
            </a:br>
            <a:r>
              <a:rPr lang="ru-RU" sz="3200" b="0" dirty="0" smtClean="0">
                <a:solidFill>
                  <a:schemeClr val="tx1"/>
                </a:solidFill>
                <a:effectLst/>
              </a:rPr>
              <a:t>Слова </a:t>
            </a:r>
            <a:r>
              <a:rPr lang="ru-RU" sz="3200" b="0" i="1" dirty="0" smtClean="0">
                <a:solidFill>
                  <a:schemeClr val="tx1"/>
                </a:solidFill>
                <a:effectLst/>
              </a:rPr>
              <a:t>протеже, визави, инкогнито </a:t>
            </a:r>
            <a:r>
              <a:rPr lang="ru-RU" sz="3200" b="0" dirty="0" smtClean="0">
                <a:solidFill>
                  <a:schemeClr val="tx1"/>
                </a:solidFill>
                <a:effectLst/>
              </a:rPr>
              <a:t>являются существительными и мужского и женского рода.</a:t>
            </a:r>
            <a:br>
              <a:rPr lang="ru-RU" sz="3200" b="0" dirty="0" smtClean="0">
                <a:solidFill>
                  <a:schemeClr val="tx1"/>
                </a:solidFill>
                <a:effectLst/>
              </a:rPr>
            </a:br>
            <a:r>
              <a:rPr lang="ru-RU" sz="3200" b="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3200" b="0" dirty="0" smtClean="0">
                <a:solidFill>
                  <a:schemeClr val="tx1"/>
                </a:solidFill>
                <a:effectLst/>
              </a:rPr>
            </a:br>
            <a:r>
              <a:rPr lang="ru-RU" sz="3200" b="0" dirty="0" smtClean="0">
                <a:solidFill>
                  <a:schemeClr val="tx1"/>
                </a:solidFill>
                <a:effectLst/>
              </a:rPr>
              <a:t>Пример: </a:t>
            </a:r>
            <a:r>
              <a:rPr lang="ru-RU" sz="3200" b="0" i="1" dirty="0" smtClean="0">
                <a:solidFill>
                  <a:schemeClr val="tx1"/>
                </a:solidFill>
                <a:effectLst/>
              </a:rPr>
              <a:t>Моя протеже успешно справилась с заданием. Мой протеже активно участвовал в диспуте.</a:t>
            </a:r>
            <a:r>
              <a:rPr lang="ru-RU" sz="2400" b="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2400" b="0" dirty="0" smtClean="0">
                <a:solidFill>
                  <a:schemeClr val="tx1"/>
                </a:solidFill>
                <a:effectLst/>
              </a:rPr>
            </a:br>
            <a:endParaRPr lang="ru-RU" sz="2400" b="0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785794"/>
            <a:ext cx="8643998" cy="2000264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К</a:t>
            </a:r>
            <a:r>
              <a:rPr lang="ru-RU" sz="2800" b="1" dirty="0" smtClean="0">
                <a:solidFill>
                  <a:schemeClr val="tx1"/>
                </a:solidFill>
              </a:rPr>
              <a:t> среднему роду </a:t>
            </a:r>
            <a:r>
              <a:rPr lang="ru-RU" sz="2800" dirty="0" smtClean="0">
                <a:solidFill>
                  <a:schemeClr val="tx1"/>
                </a:solidFill>
              </a:rPr>
              <a:t>относятся названия неодушевлённых предметов: </a:t>
            </a:r>
            <a:r>
              <a:rPr lang="ru-RU" sz="2800" i="1" dirty="0" smtClean="0">
                <a:solidFill>
                  <a:schemeClr val="tx1"/>
                </a:solidFill>
              </a:rPr>
              <a:t>кредо, пальто, кашне, интервью, резюме, авокадо, сомбреро.</a:t>
            </a:r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endParaRPr lang="ru-RU" sz="2800" dirty="0">
              <a:solidFill>
                <a:schemeClr val="tx1"/>
              </a:solidFill>
              <a:effectLst/>
            </a:endParaRPr>
          </a:p>
        </p:txBody>
      </p:sp>
      <p:pic>
        <p:nvPicPr>
          <p:cNvPr id="5" name="Рисунок 4" descr="images (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43248"/>
            <a:ext cx="3357586" cy="1928826"/>
          </a:xfrm>
          <a:prstGeom prst="rect">
            <a:avLst/>
          </a:prstGeom>
        </p:spPr>
      </p:pic>
      <p:pic>
        <p:nvPicPr>
          <p:cNvPr id="7" name="Рисунок 6" descr="скачанные файлы (25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0430" y="5010150"/>
            <a:ext cx="3071834" cy="1847850"/>
          </a:xfrm>
          <a:prstGeom prst="rect">
            <a:avLst/>
          </a:prstGeom>
        </p:spPr>
      </p:pic>
      <p:pic>
        <p:nvPicPr>
          <p:cNvPr id="10" name="Содержимое 9" descr="скачанные файлы (33).jpg"/>
          <p:cNvPicPr>
            <a:picLocks noGrp="1" noChangeAspect="1"/>
          </p:cNvPicPr>
          <p:nvPr>
            <p:ph sz="quarter" idx="1"/>
          </p:nvPr>
        </p:nvPicPr>
        <p:blipFill>
          <a:blip r:embed="rId5"/>
          <a:stretch>
            <a:fillRect/>
          </a:stretch>
        </p:blipFill>
        <p:spPr>
          <a:xfrm>
            <a:off x="6724650" y="2857496"/>
            <a:ext cx="2419350" cy="1885950"/>
          </a:xfrm>
        </p:spPr>
      </p:pic>
      <p:sp>
        <p:nvSpPr>
          <p:cNvPr id="11" name="Прямоугольник 10"/>
          <p:cNvSpPr/>
          <p:nvPr/>
        </p:nvSpPr>
        <p:spPr>
          <a:xfrm>
            <a:off x="571472" y="2500306"/>
            <a:ext cx="23574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>
                <a:solidFill>
                  <a:prstClr val="black"/>
                </a:solidFill>
                <a:latin typeface="Cambria"/>
                <a:ea typeface="+mj-ea"/>
                <a:cs typeface="+mj-cs"/>
              </a:rPr>
              <a:t>интервью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143372" y="4357694"/>
            <a:ext cx="14709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i="1" dirty="0" smtClean="0">
                <a:solidFill>
                  <a:prstClr val="black"/>
                </a:solidFill>
                <a:latin typeface="Cambria"/>
                <a:ea typeface="+mj-ea"/>
                <a:cs typeface="+mj-cs"/>
              </a:rPr>
              <a:t>авокадо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072330" y="2285992"/>
            <a:ext cx="16733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i="1" dirty="0" smtClean="0">
                <a:solidFill>
                  <a:prstClr val="black"/>
                </a:solidFill>
                <a:latin typeface="Cambria"/>
                <a:ea typeface="+mj-ea"/>
                <a:cs typeface="+mj-cs"/>
              </a:rPr>
              <a:t>сомбреро</a:t>
            </a:r>
            <a:endParaRPr lang="ru-RU" dirty="0"/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2" grpId="0"/>
      <p:bldP spid="1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Яркая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Городск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Открытая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Изящ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378601C765F2DB4D832BA86FE76CDD2C" ma:contentTypeVersion="0" ma:contentTypeDescription="Создание документа." ma:contentTypeScope="" ma:versionID="fdbc2b929c05273eee0c3ce94c5d817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71CCDC22-CB69-44D9-AE1D-536E1B1FF498}"/>
</file>

<file path=customXml/itemProps2.xml><?xml version="1.0" encoding="utf-8"?>
<ds:datastoreItem xmlns:ds="http://schemas.openxmlformats.org/officeDocument/2006/customXml" ds:itemID="{9FABFAE2-844C-4005-9796-0F61308153E0}"/>
</file>

<file path=customXml/itemProps3.xml><?xml version="1.0" encoding="utf-8"?>
<ds:datastoreItem xmlns:ds="http://schemas.openxmlformats.org/officeDocument/2006/customXml" ds:itemID="{26BFB112-BF89-4482-89C8-9A80FB600B35}"/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246</TotalTime>
  <Words>360</Words>
  <Application>Microsoft Office PowerPoint</Application>
  <PresentationFormat>Экран (4:3)</PresentationFormat>
  <Paragraphs>53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8</vt:i4>
      </vt:variant>
      <vt:variant>
        <vt:lpstr>Заголовки слайдов</vt:lpstr>
      </vt:variant>
      <vt:variant>
        <vt:i4>18</vt:i4>
      </vt:variant>
    </vt:vector>
  </HeadingPairs>
  <TitlesOfParts>
    <vt:vector size="26" baseType="lpstr">
      <vt:lpstr>Яркая</vt:lpstr>
      <vt:lpstr>Поток</vt:lpstr>
      <vt:lpstr>Метро</vt:lpstr>
      <vt:lpstr>Городская</vt:lpstr>
      <vt:lpstr>Открытая</vt:lpstr>
      <vt:lpstr>Начальная</vt:lpstr>
      <vt:lpstr>Изящная</vt:lpstr>
      <vt:lpstr>Тема Office</vt:lpstr>
      <vt:lpstr>Род несклоняемых существительных </vt:lpstr>
      <vt:lpstr>Несклоняемые существительные – это, как правило, заимствованные слова, которые оканчиваются на –е, -и, -о, -у, ударное –а, реже – на согласный:  </vt:lpstr>
      <vt:lpstr>В русском языке несклоняемые существительные распределяются  по родам. Но не склоняются, то есть не изменяются по падежам: И.п. новые жалюзú Р.п. без новых жалюзú Д.п. к новым жалюзú В.п. новые жалюзú Т.п. с новыми жалюзú П.п. о новых жалюзú. Помните! В русском языке нет слов и форм слов жáлюзи, нет жáлюзей, с жалюзями, о жалюзях и проч. </vt:lpstr>
      <vt:lpstr>К мужскому роду относятся следующие группы: 1 несклоняемые существительные, обозначающие лиц мужского пола: маэстро, денди. В современном русском языке это, как правило, несклоняемые существительные, которые называют лиц по роду занятий или профессии: пресс-атташе, импресарио, рантье, крупье, рефери; </vt:lpstr>
      <vt:lpstr>2 названия животных и птиц:   </vt:lpstr>
      <vt:lpstr>Исключения: иваси (род сельди), цеце (муха) – женского рода.</vt:lpstr>
      <vt:lpstr>3 названия ветров:  торнадо, сирокко и др.</vt:lpstr>
      <vt:lpstr>Запомните! Слова протеже, визави, инкогнито являются существительными и мужского и женского рода.  Пример: Моя протеже успешно справилась с заданием. Мой протеже активно участвовал в диспуте. </vt:lpstr>
      <vt:lpstr>К среднему роду относятся названия неодушевлённых предметов: кредо, пальто, кашне, интервью, резюме, авокадо, сомбреро.  </vt:lpstr>
      <vt:lpstr>Исключения: кофе, сулугуни (сыр), пенальти (штрафной удар) – мужского рода;                           </vt:lpstr>
      <vt:lpstr>Исключения: авеню (улица), кольраби (капуста), салями (колбаса) – женского рода.</vt:lpstr>
      <vt:lpstr>К женскому роду относятся существительные, обозначающие лиц женского пола: фрау, мадам, леди.  </vt:lpstr>
      <vt:lpstr>К несклоняемым существительным относятся также некоторые имена собственные, которые обозначают фамилии (Сталлоне, Доминго)  </vt:lpstr>
      <vt:lpstr>и географические названия (Сочи, Сан-Франциско).</vt:lpstr>
      <vt:lpstr>Слайд 15</vt:lpstr>
      <vt:lpstr>Род несклоняемых сложносокращённых слов определяется по роду опорного слова в словосочетании: ГГУ (м.р. – Гомельский государственный университет), ГАИ (ж.р. – Государственная автомобильная инспекция), ОАО  (ср.р. – открытое акционерное общество).    </vt:lpstr>
      <vt:lpstr> Исключения составляют некоторые склоняемые сложносокращённые слова, которые оканчиваются на твёрдый согласный: вуз (высшее учебное заведение – опорное слово среднего рода), МИД (Министерство иностранных дел – опорное слово среднего рода), загс (запись актов гражданского состояния – опорное слово женского рода). </vt:lpstr>
      <vt:lpstr>Составила старший преподаватель Королёва Е.А.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Род несклоняемых существительных</dc:title>
  <dc:creator>alina</dc:creator>
  <cp:lastModifiedBy>alina</cp:lastModifiedBy>
  <cp:revision>30</cp:revision>
  <dcterms:created xsi:type="dcterms:W3CDTF">2015-01-28T19:30:09Z</dcterms:created>
  <dcterms:modified xsi:type="dcterms:W3CDTF">2015-02-08T15:54:39Z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0x010100378601C765F2DB4D832BA86FE76CDD2C</vt:lpwstr>
  </property>
</Properties>
</file>