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customXml/itemProps1.xml" ContentType="application/vnd.openxmlformats-officedocument.customXmlPropertie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56" r:id="rId8"/>
    <p:sldMasterId id="2147483768" r:id="rId9"/>
  </p:sld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customXml" Target="../customXml/item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customXml" Target="../customXml/item1.xml"/><Relationship Id="rId10" Type="http://schemas.openxmlformats.org/officeDocument/2006/relationships/slide" Target="slides/slide1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A15CEB-3CCD-472D-AD67-320C0054956B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015212"/>
          </a:xfrm>
        </p:spPr>
        <p:txBody>
          <a:bodyPr/>
          <a:lstStyle/>
          <a:p>
            <a:pPr algn="r">
              <a:spcBef>
                <a:spcPts val="0"/>
              </a:spcBef>
            </a:pPr>
            <a:r>
              <a:rPr lang="ru-RU" sz="32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Для слушателей факультета </a:t>
            </a:r>
            <a:r>
              <a:rPr lang="ru-RU" sz="32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довузовской</a:t>
            </a:r>
            <a:r>
              <a:rPr lang="ru-RU" sz="32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подготовки и профориентации, </a:t>
            </a:r>
          </a:p>
          <a:p>
            <a:pPr algn="r">
              <a:spcBef>
                <a:spcPts val="0"/>
              </a:spcBef>
            </a:pPr>
            <a:r>
              <a:rPr lang="ru-RU" sz="32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подготовительных курсов, абитуриентов</a:t>
            </a:r>
          </a:p>
          <a:p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Тема: «Правописание </a:t>
            </a: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наречий: слитно, раздельно, через </a:t>
            </a: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дефис»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4138408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Наречия образовывались в разное время. Процесс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образования наречий </a:t>
            </a:r>
            <a:r>
              <a:rPr lang="ru-RU" sz="2000" dirty="0" smtClean="0">
                <a:solidFill>
                  <a:srgbClr val="FF0000"/>
                </a:solidFill>
              </a:rPr>
              <a:t>очень активно идёт и сейчас. В этом и заключена причина их сложного написания. Многие наречия представляют собой застывшие падежные формы имён существительных</a:t>
            </a:r>
            <a:r>
              <a:rPr lang="ru-RU" sz="2000" dirty="0" smtClean="0">
                <a:solidFill>
                  <a:srgbClr val="FF0000"/>
                </a:solidFill>
              </a:rPr>
              <a:t>: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вспомнил </a:t>
            </a:r>
            <a:r>
              <a:rPr lang="ru-RU" sz="2000" i="1" dirty="0" smtClean="0">
                <a:solidFill>
                  <a:srgbClr val="FF0000"/>
                </a:solidFill>
              </a:rPr>
              <a:t>утром</a:t>
            </a:r>
            <a:r>
              <a:rPr lang="ru-RU" sz="2000" dirty="0" smtClean="0">
                <a:solidFill>
                  <a:srgbClr val="FF0000"/>
                </a:solidFill>
              </a:rPr>
              <a:t>, идти </a:t>
            </a:r>
            <a:r>
              <a:rPr lang="ru-RU" sz="2000" i="1" dirty="0" smtClean="0">
                <a:solidFill>
                  <a:srgbClr val="FF0000"/>
                </a:solidFill>
              </a:rPr>
              <a:t>шагом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Многие наречия образовались в то время, когда краткие прилагательные перестали склоняться, «застыли» в определённой форме: </a:t>
            </a:r>
            <a:r>
              <a:rPr lang="ru-RU" sz="2000" i="1" dirty="0" smtClean="0">
                <a:solidFill>
                  <a:srgbClr val="FF0000"/>
                </a:solidFill>
              </a:rPr>
              <a:t>справа, сослепу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Во многих наречиях уже сложно выделить корни, потому что они почти исчезли из языка, остались только в этих словах: </a:t>
            </a:r>
            <a:r>
              <a:rPr lang="ru-RU" sz="2000" i="1" dirty="0" smtClean="0">
                <a:solidFill>
                  <a:srgbClr val="FF0000"/>
                </a:solidFill>
              </a:rPr>
              <a:t>чересчур, впросак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5929330"/>
            <a:ext cx="8305800" cy="92867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Через дефис пишутся: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07209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1) наречия с постфиксами 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-то, -либо, -</a:t>
            </a:r>
            <a:r>
              <a:rPr lang="ru-RU" sz="36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нибудь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 приставкой 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кое-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ru-RU" sz="3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куда-то, где-либо, когда-нибудь, кое-где;</a:t>
            </a:r>
            <a:endParaRPr lang="ru-RU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2) наречия, имеющие приставку 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по-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 суффиксы -</a:t>
            </a:r>
            <a:r>
              <a:rPr lang="ru-RU" sz="36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ому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или 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-ему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ru-RU" sz="3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по-новому работать, по-прежнему сердит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Исключение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идти по одному.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Сравните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ru-RU" sz="3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 новому мосту, по прежнему пути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(в этих словосочетаниях слова </a:t>
            </a:r>
            <a:r>
              <a:rPr lang="ru-RU" sz="3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новому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 </a:t>
            </a:r>
            <a:r>
              <a:rPr lang="ru-RU" sz="3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прежнему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являются прилагательными!).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3) наречия с приставкой 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по-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 суффиксом 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–и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ru-RU" sz="3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по-заячьи, по-русски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4) наречия, образуемые от порядковых числительных с приставками 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в-, во-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ru-RU" sz="3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во-вторых, в-шестых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(употребляются в функции вводных слов);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5) повторы одного и того же слова: </a:t>
            </a:r>
            <a:r>
              <a:rPr lang="ru-RU" sz="3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едва-едва, еле-еле, чуть-чуть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6) наречия, образованные повторением основы или корней: </a:t>
            </a:r>
            <a:r>
              <a:rPr lang="ru-RU" sz="3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крест-накрест, давным-давно, туго-натуго, мало-помалу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Запомните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 </a:t>
            </a:r>
            <a:r>
              <a:rPr lang="ru-RU" sz="3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точь-в-точь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НО: раздельно с существительными!</a:t>
            </a:r>
            <a:endParaRPr lang="ru-RU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sz="3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Бок о бок, след в след, рука об руку, чудак чудаком, чин чином, один на один.</a:t>
            </a:r>
            <a:endParaRPr lang="ru-RU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7) синонимические сочетания: </a:t>
            </a:r>
            <a:r>
              <a:rPr lang="ru-RU" sz="3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подобру-поздорову, нежданно-негаданно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Слитно пишутся: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54162"/>
            <a:ext cx="8777318" cy="50895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1) падежные формы, которые самостоятельно уже не употребляются: </a:t>
            </a:r>
            <a:r>
              <a:rPr lang="ru-RU" i="1" dirty="0" smtClean="0"/>
              <a:t>навзничь, натощак, вразнобой, невзначай, навзрыд, наизусть, поодаль, понаслышке, набекрень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2) наречия, образованные от полных форм прилагательных с приставками </a:t>
            </a:r>
            <a:r>
              <a:rPr lang="ru-RU" b="1" i="1" dirty="0" smtClean="0"/>
              <a:t>в-,</a:t>
            </a:r>
            <a:r>
              <a:rPr lang="ru-RU" dirty="0" smtClean="0"/>
              <a:t> или </a:t>
            </a:r>
            <a:r>
              <a:rPr lang="ru-RU" b="1" i="1" dirty="0" smtClean="0"/>
              <a:t>на-</a:t>
            </a:r>
            <a:r>
              <a:rPr lang="ru-RU" dirty="0" smtClean="0"/>
              <a:t> и суффиксом </a:t>
            </a:r>
            <a:r>
              <a:rPr lang="ru-RU" b="1" i="1" dirty="0" smtClean="0"/>
              <a:t>–</a:t>
            </a:r>
            <a:r>
              <a:rPr lang="ru-RU" b="1" i="1" dirty="0" err="1" smtClean="0"/>
              <a:t>ую</a:t>
            </a:r>
            <a:r>
              <a:rPr lang="ru-RU" dirty="0" smtClean="0"/>
              <a:t>: </a:t>
            </a:r>
            <a:r>
              <a:rPr lang="ru-RU" i="1" dirty="0" smtClean="0"/>
              <a:t>сражались врукопашную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Исключения</a:t>
            </a:r>
            <a:r>
              <a:rPr lang="ru-RU" dirty="0" smtClean="0"/>
              <a:t>: </a:t>
            </a:r>
            <a:r>
              <a:rPr lang="ru-RU" i="1" dirty="0" smtClean="0"/>
              <a:t>на мировую, на боковую, на попятную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3) наречия с приставками </a:t>
            </a:r>
            <a:r>
              <a:rPr lang="ru-RU" b="1" i="1" dirty="0" smtClean="0"/>
              <a:t>в-</a:t>
            </a:r>
            <a:r>
              <a:rPr lang="ru-RU" dirty="0" smtClean="0"/>
              <a:t>, или </a:t>
            </a:r>
            <a:r>
              <a:rPr lang="ru-RU" b="1" i="1" dirty="0" smtClean="0"/>
              <a:t>на-</a:t>
            </a:r>
            <a:r>
              <a:rPr lang="ru-RU" dirty="0" smtClean="0"/>
              <a:t>, образованные от собирательных числительных: </a:t>
            </a:r>
            <a:r>
              <a:rPr lang="ru-RU" i="1" dirty="0" smtClean="0"/>
              <a:t>вдвое, вдвоём, надвое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НО</a:t>
            </a:r>
            <a:r>
              <a:rPr lang="ru-RU" dirty="0" smtClean="0"/>
              <a:t>: </a:t>
            </a:r>
            <a:r>
              <a:rPr lang="ru-RU" i="1" dirty="0" smtClean="0"/>
              <a:t>на двоих, на троих.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4) наречия с приставкой </a:t>
            </a:r>
            <a:r>
              <a:rPr lang="ru-RU" b="1" i="1" dirty="0" smtClean="0"/>
              <a:t>по-</a:t>
            </a:r>
            <a:r>
              <a:rPr lang="ru-RU" dirty="0" smtClean="0"/>
              <a:t> + сравнительная степень прилагательного: </a:t>
            </a:r>
            <a:r>
              <a:rPr lang="ru-RU" i="1" dirty="0" smtClean="0"/>
              <a:t>поглубже, подальше, покрасивее, подешевле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5) наречия с приставкой </a:t>
            </a:r>
            <a:r>
              <a:rPr lang="ru-RU" b="1" i="1" dirty="0" smtClean="0"/>
              <a:t>по-</a:t>
            </a:r>
            <a:r>
              <a:rPr lang="ru-RU" dirty="0" smtClean="0"/>
              <a:t> кратное прилагательное с суффиксами </a:t>
            </a:r>
            <a:r>
              <a:rPr lang="ru-RU" b="1" i="1" dirty="0" smtClean="0"/>
              <a:t>-а</a:t>
            </a:r>
            <a:r>
              <a:rPr lang="ru-RU" dirty="0" smtClean="0"/>
              <a:t> или </a:t>
            </a:r>
            <a:r>
              <a:rPr lang="ru-RU" i="1" dirty="0" smtClean="0"/>
              <a:t>–у</a:t>
            </a:r>
            <a:r>
              <a:rPr lang="ru-RU" dirty="0" smtClean="0"/>
              <a:t>: </a:t>
            </a:r>
            <a:r>
              <a:rPr lang="ru-RU" i="1" dirty="0" smtClean="0"/>
              <a:t>досуха, издалека, попусту, поровну, подолгу;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6) приставка </a:t>
            </a:r>
            <a:r>
              <a:rPr lang="ru-RU" i="1" dirty="0" smtClean="0"/>
              <a:t>по-</a:t>
            </a:r>
            <a:r>
              <a:rPr lang="ru-RU" dirty="0" smtClean="0"/>
              <a:t> + наречие на </a:t>
            </a:r>
            <a:r>
              <a:rPr lang="ru-RU" b="1" i="1" dirty="0" smtClean="0"/>
              <a:t>-о</a:t>
            </a:r>
            <a:r>
              <a:rPr lang="ru-RU" dirty="0" smtClean="0"/>
              <a:t>: </a:t>
            </a:r>
            <a:r>
              <a:rPr lang="ru-RU" i="1" dirty="0" smtClean="0"/>
              <a:t>поротно, подекадно, повзводно, помесячно, поквартально;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7) наречия, имеющие состав </a:t>
            </a:r>
            <a:r>
              <a:rPr lang="ru-RU" b="1" dirty="0" smtClean="0"/>
              <a:t>в + пол + существительное</a:t>
            </a:r>
            <a:r>
              <a:rPr lang="ru-RU" dirty="0" smtClean="0"/>
              <a:t>: </a:t>
            </a:r>
            <a:r>
              <a:rPr lang="ru-RU" i="1" dirty="0" smtClean="0"/>
              <a:t>вполголоса, вполуха, вполоборота.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92D050"/>
                </a:solidFill>
              </a:rPr>
              <a:t>Раздельно пишутся:</a:t>
            </a:r>
            <a:r>
              <a:rPr lang="ru-RU" dirty="0" smtClean="0">
                <a:solidFill>
                  <a:srgbClr val="92D050"/>
                </a:solidFill>
              </a:rPr>
              <a:t/>
            </a:r>
            <a:br>
              <a:rPr lang="ru-RU" dirty="0" smtClean="0">
                <a:solidFill>
                  <a:srgbClr val="92D050"/>
                </a:solidFill>
              </a:rPr>
            </a:b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643998" cy="571730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1) наречия, образованные предлогом </a:t>
            </a:r>
            <a:r>
              <a:rPr lang="ru-RU" b="1" i="1" dirty="0" smtClean="0"/>
              <a:t>без</a:t>
            </a:r>
            <a:r>
              <a:rPr lang="ru-RU" dirty="0" smtClean="0"/>
              <a:t> и существительными: </a:t>
            </a:r>
            <a:r>
              <a:rPr lang="ru-RU" i="1" dirty="0" smtClean="0"/>
              <a:t>без умолку, без оглядки, без устали;</a:t>
            </a:r>
            <a:endParaRPr lang="ru-RU" dirty="0" smtClean="0"/>
          </a:p>
          <a:p>
            <a:r>
              <a:rPr lang="ru-RU" dirty="0" smtClean="0"/>
              <a:t>2) наречия, образованные различными предлогами с существительными, которые в современном языке сохранили хотя бы две падежные формы: </a:t>
            </a:r>
            <a:r>
              <a:rPr lang="ru-RU" i="1" dirty="0" smtClean="0"/>
              <a:t>на корточки</a:t>
            </a:r>
            <a:r>
              <a:rPr lang="ru-RU" dirty="0" smtClean="0"/>
              <a:t> и </a:t>
            </a:r>
            <a:r>
              <a:rPr lang="ru-RU" i="1" dirty="0" smtClean="0"/>
              <a:t>на корточках</a:t>
            </a:r>
            <a:r>
              <a:rPr lang="ru-RU" dirty="0" smtClean="0"/>
              <a:t>, </a:t>
            </a:r>
            <a:r>
              <a:rPr lang="ru-RU" i="1" dirty="0" smtClean="0"/>
              <a:t>за границу</a:t>
            </a:r>
            <a:r>
              <a:rPr lang="ru-RU" dirty="0" smtClean="0"/>
              <a:t> и </a:t>
            </a:r>
            <a:r>
              <a:rPr lang="ru-RU" i="1" dirty="0" smtClean="0"/>
              <a:t>за границей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3) наречия, в которых предлог оканчивается на согласный, а существительное начинается с гласного: </a:t>
            </a:r>
            <a:r>
              <a:rPr lang="ru-RU" i="1" dirty="0" smtClean="0"/>
              <a:t>в обрез, в упор, в обтяжку, с изнанки;</a:t>
            </a:r>
            <a:endParaRPr lang="ru-RU" dirty="0" smtClean="0"/>
          </a:p>
          <a:p>
            <a:r>
              <a:rPr lang="ru-RU" dirty="0" smtClean="0"/>
              <a:t>4) наречия с предлогом </a:t>
            </a:r>
            <a:r>
              <a:rPr lang="ru-RU" b="1" i="1" dirty="0" smtClean="0"/>
              <a:t>по</a:t>
            </a:r>
            <a:r>
              <a:rPr lang="ru-RU" dirty="0" smtClean="0"/>
              <a:t>, образованные от собирательных числительных: </a:t>
            </a:r>
            <a:r>
              <a:rPr lang="ru-RU" i="1" dirty="0" smtClean="0"/>
              <a:t>по двое, по трое.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428868"/>
            <a:ext cx="8183880" cy="36061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7858180" cy="135732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Различайте</a:t>
            </a:r>
            <a:r>
              <a:rPr lang="ru-RU" dirty="0" smtClean="0"/>
              <a:t> наречия, образованные слиянием существительных с пространственным и временным значением (</a:t>
            </a:r>
            <a:r>
              <a:rPr lang="ru-RU" i="1" dirty="0" smtClean="0"/>
              <a:t>низ, верх, перёд, высь, даль, ширь, глубь, век, начало</a:t>
            </a:r>
            <a:r>
              <a:rPr lang="ru-RU" dirty="0" smtClean="0"/>
              <a:t>) с предлогами: 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857364"/>
          <a:ext cx="7286676" cy="4643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3643338"/>
              </a:tblGrid>
              <a:tr h="1015759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Наречие</a:t>
                      </a: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(слитно</a:t>
                      </a: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Существительное с предлогом (раздельно)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27711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ввысь взлететь</a:t>
                      </a:r>
                    </a:p>
                    <a:p>
                      <a:pPr algn="ctr"/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кверху подняться</a:t>
                      </a:r>
                    </a:p>
                    <a:p>
                      <a:pPr algn="ctr"/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вдаль смотреть</a:t>
                      </a:r>
                    </a:p>
                    <a:p>
                      <a:pPr algn="ctr"/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ввек не забыть</a:t>
                      </a:r>
                    </a:p>
                    <a:p>
                      <a:pPr algn="ctr"/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вначале прислушаться</a:t>
                      </a:r>
                    </a:p>
                    <a:p>
                      <a:pPr algn="ctr"/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вконец разобидеться</a:t>
                      </a:r>
                    </a:p>
                    <a:p>
                      <a:pPr algn="ctr"/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наверх взойти </a:t>
                      </a:r>
                    </a:p>
                    <a:p>
                      <a:pPr algn="ctr"/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вдали виден лес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высь небесную взлететь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верху горы подняться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даль морскую смотреть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век компьютеров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начале столетия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конец переулка зайти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верх склона подняться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149600" algn="ctr"/>
                        </a:tabLs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дали </a:t>
                      </a:r>
                      <a:r>
                        <a:rPr lang="ru-RU" sz="2000" b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голубой</a:t>
                      </a:r>
                      <a:r>
                        <a:rPr lang="ru-RU" sz="2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скрылся пароход </a:t>
                      </a:r>
                      <a:endParaRPr lang="ru-RU" sz="2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Проверь себя: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564360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Смотреть (</a:t>
            </a:r>
            <a:r>
              <a:rPr lang="ru-RU" dirty="0" err="1" smtClean="0"/>
              <a:t>ис</a:t>
            </a:r>
            <a:r>
              <a:rPr lang="ru-RU" dirty="0" smtClean="0"/>
              <a:t>)(под)</a:t>
            </a:r>
            <a:r>
              <a:rPr lang="ru-RU" dirty="0" err="1" smtClean="0"/>
              <a:t>лобья</a:t>
            </a:r>
            <a:r>
              <a:rPr lang="ru-RU" dirty="0" smtClean="0"/>
              <a:t>;</a:t>
            </a:r>
            <a:r>
              <a:rPr lang="ru-RU" b="1" dirty="0" smtClean="0"/>
              <a:t> </a:t>
            </a:r>
            <a:r>
              <a:rPr lang="ru-RU" dirty="0" smtClean="0"/>
              <a:t>выучить (на)</a:t>
            </a:r>
            <a:r>
              <a:rPr lang="ru-RU" dirty="0" err="1" smtClean="0"/>
              <a:t>изусть</a:t>
            </a:r>
            <a:r>
              <a:rPr lang="ru-RU" dirty="0" smtClean="0"/>
              <a:t>; не понять (с)</a:t>
            </a:r>
            <a:r>
              <a:rPr lang="ru-RU" dirty="0" err="1" smtClean="0"/>
              <a:t>просонок</a:t>
            </a:r>
            <a:r>
              <a:rPr lang="ru-RU" dirty="0" smtClean="0"/>
              <a:t>; опаздывать (по)прежнему; сказать (по)</a:t>
            </a:r>
            <a:r>
              <a:rPr lang="ru-RU" dirty="0" err="1" smtClean="0"/>
              <a:t>просту</a:t>
            </a:r>
            <a:r>
              <a:rPr lang="ru-RU" dirty="0" smtClean="0"/>
              <a:t>; надвинуть шапку (на)</a:t>
            </a:r>
            <a:r>
              <a:rPr lang="ru-RU" dirty="0" err="1" smtClean="0"/>
              <a:t>бекрень</a:t>
            </a:r>
            <a:r>
              <a:rPr lang="ru-RU" dirty="0" smtClean="0"/>
              <a:t>; пригласить (на)радостях; отправиться (во)</a:t>
            </a:r>
            <a:r>
              <a:rPr lang="ru-RU" dirty="0" err="1" smtClean="0"/>
              <a:t>свояси</a:t>
            </a:r>
            <a:r>
              <a:rPr lang="ru-RU" dirty="0" smtClean="0"/>
              <a:t>; сделать (</a:t>
            </a:r>
            <a:r>
              <a:rPr lang="ru-RU" dirty="0" err="1" smtClean="0"/>
              <a:t>ис</a:t>
            </a:r>
            <a:r>
              <a:rPr lang="ru-RU" dirty="0" smtClean="0"/>
              <a:t>)(под)</a:t>
            </a:r>
            <a:r>
              <a:rPr lang="ru-RU" dirty="0" err="1" smtClean="0"/>
              <a:t>тишка</a:t>
            </a:r>
            <a:r>
              <a:rPr lang="ru-RU" dirty="0" smtClean="0"/>
              <a:t>; яйцо (в)крутую; не видно (в)</a:t>
            </a:r>
            <a:r>
              <a:rPr lang="ru-RU" dirty="0" err="1" smtClean="0"/>
              <a:t>потьмах</a:t>
            </a:r>
            <a:r>
              <a:rPr lang="ru-RU" dirty="0" smtClean="0"/>
              <a:t>; (</a:t>
            </a:r>
            <a:r>
              <a:rPr lang="ru-RU" dirty="0" smtClean="0"/>
              <a:t>по)видимому</a:t>
            </a:r>
            <a:r>
              <a:rPr lang="ru-RU" dirty="0" smtClean="0"/>
              <a:t>, это правильно; работать (без)устали; вернётся (на)днях; знаем (на)перечёт; выстрелил (в)упор; говорить (в)разнобой; помогать (по)дружески; не тратить время (по)</a:t>
            </a:r>
            <a:r>
              <a:rPr lang="ru-RU" dirty="0" err="1" smtClean="0"/>
              <a:t>напрасну</a:t>
            </a:r>
            <a:r>
              <a:rPr lang="ru-RU" dirty="0" smtClean="0"/>
              <a:t>; работать (по)сменно; заботиться (по)матерински; надеяться (по)</a:t>
            </a:r>
            <a:r>
              <a:rPr lang="ru-RU" dirty="0" err="1" smtClean="0"/>
              <a:t>пусту</a:t>
            </a:r>
            <a:r>
              <a:rPr lang="ru-RU" dirty="0" smtClean="0"/>
              <a:t>; ссориться (по)пустому; работать (по)боевому; факты (на)лицо; запомни (на)веки вечные; не (на)веки </a:t>
            </a:r>
            <a:r>
              <a:rPr lang="ru-RU" dirty="0" smtClean="0"/>
              <a:t>расстались</a:t>
            </a:r>
            <a:r>
              <a:rPr lang="ru-RU" dirty="0" smtClean="0"/>
              <a:t>; виднелся (в)дали моря; (в)начале не умел </a:t>
            </a:r>
            <a:r>
              <a:rPr lang="ru-RU" dirty="0" smtClean="0"/>
              <a:t>плавать</a:t>
            </a:r>
            <a:r>
              <a:rPr lang="ru-RU" dirty="0" smtClean="0"/>
              <a:t>; (в)начале учебного года; (во)время предупредил; (во)время урока; преобразиться (в)миг; (в)миг опасности; (с)начала весны; (с)начала повтори правило.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Ключи к словосочетаниям: 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572560" cy="5214974"/>
          </a:xfrm>
        </p:spPr>
        <p:txBody>
          <a:bodyPr>
            <a:normAutofit fontScale="77500" lnSpcReduction="20000"/>
          </a:bodyPr>
          <a:lstStyle/>
          <a:p>
            <a:pPr algn="r">
              <a:buNone/>
            </a:pPr>
            <a:r>
              <a:rPr lang="ru-RU" sz="3100" dirty="0" smtClean="0">
                <a:solidFill>
                  <a:schemeClr val="tx2">
                    <a:lumMod val="10000"/>
                  </a:schemeClr>
                </a:solidFill>
              </a:rPr>
              <a:t>Смотреть исподлобья;</a:t>
            </a:r>
            <a:r>
              <a:rPr lang="ru-RU" sz="31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100" dirty="0" smtClean="0">
                <a:solidFill>
                  <a:schemeClr val="tx2">
                    <a:lumMod val="10000"/>
                  </a:schemeClr>
                </a:solidFill>
              </a:rPr>
              <a:t>выучить наизусть; не </a:t>
            </a:r>
            <a:r>
              <a:rPr lang="ru-RU" sz="3100" dirty="0" smtClean="0">
                <a:solidFill>
                  <a:schemeClr val="tx2">
                    <a:lumMod val="10000"/>
                  </a:schemeClr>
                </a:solidFill>
              </a:rPr>
              <a:t>понять спросонок</a:t>
            </a:r>
            <a:r>
              <a:rPr lang="ru-RU" sz="3100" dirty="0" smtClean="0">
                <a:solidFill>
                  <a:schemeClr val="tx2">
                    <a:lumMod val="10000"/>
                  </a:schemeClr>
                </a:solidFill>
              </a:rPr>
              <a:t>; опаздывать по-прежнему; сказать попросту; надвинуть шапку набекрень; пригласить на радостях; отправиться восвояси; сделать исподтишка; яйцо вкрутую; не видно впотьмах; </a:t>
            </a:r>
            <a:r>
              <a:rPr lang="ru-RU" sz="3100" dirty="0" smtClean="0">
                <a:solidFill>
                  <a:schemeClr val="tx2">
                    <a:lumMod val="10000"/>
                  </a:schemeClr>
                </a:solidFill>
              </a:rPr>
              <a:t>по-видимому</a:t>
            </a:r>
            <a:r>
              <a:rPr lang="ru-RU" sz="3100" dirty="0" smtClean="0">
                <a:solidFill>
                  <a:schemeClr val="tx2">
                    <a:lumMod val="10000"/>
                  </a:schemeClr>
                </a:solidFill>
              </a:rPr>
              <a:t>, это правильно; работать без устали; вернётся на днях; знаем наперечёт; выстрелил в упор; говорить вразнобой; помогать по-дружески; не тратить время понапрасну; работать посменно; заботиться </a:t>
            </a:r>
            <a:endParaRPr lang="ru-RU" sz="3100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r">
              <a:buNone/>
            </a:pPr>
            <a:r>
              <a:rPr lang="ru-RU" sz="3100" dirty="0" smtClean="0">
                <a:solidFill>
                  <a:schemeClr val="tx2">
                    <a:lumMod val="10000"/>
                  </a:schemeClr>
                </a:solidFill>
              </a:rPr>
              <a:t>по-матерински</a:t>
            </a:r>
            <a:r>
              <a:rPr lang="ru-RU" sz="3100" dirty="0" smtClean="0">
                <a:solidFill>
                  <a:schemeClr val="tx2">
                    <a:lumMod val="10000"/>
                  </a:schemeClr>
                </a:solidFill>
              </a:rPr>
              <a:t>; надеяться попусту; ссориться </a:t>
            </a:r>
            <a:endParaRPr lang="ru-RU" sz="3100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r">
              <a:buNone/>
            </a:pPr>
            <a:r>
              <a:rPr lang="ru-RU" sz="3100" dirty="0" smtClean="0">
                <a:solidFill>
                  <a:schemeClr val="tx2">
                    <a:lumMod val="10000"/>
                  </a:schemeClr>
                </a:solidFill>
              </a:rPr>
              <a:t>по-пустому</a:t>
            </a:r>
            <a:r>
              <a:rPr lang="ru-RU" sz="3100" dirty="0" smtClean="0">
                <a:solidFill>
                  <a:schemeClr val="tx2">
                    <a:lumMod val="10000"/>
                  </a:schemeClr>
                </a:solidFill>
              </a:rPr>
              <a:t>; работать по-боевому; факты налицо; запомни на веки вечные; не навеки </a:t>
            </a:r>
            <a:r>
              <a:rPr lang="ru-RU" sz="3100" dirty="0" smtClean="0">
                <a:solidFill>
                  <a:schemeClr val="tx2">
                    <a:lumMod val="10000"/>
                  </a:schemeClr>
                </a:solidFill>
              </a:rPr>
              <a:t>расстались</a:t>
            </a:r>
            <a:r>
              <a:rPr lang="ru-RU" sz="3100" dirty="0" smtClean="0">
                <a:solidFill>
                  <a:schemeClr val="tx2">
                    <a:lumMod val="10000"/>
                  </a:schemeClr>
                </a:solidFill>
              </a:rPr>
              <a:t>; виднелся вдали моря; вначале не умел </a:t>
            </a:r>
            <a:r>
              <a:rPr lang="ru-RU" sz="3100" dirty="0" smtClean="0">
                <a:solidFill>
                  <a:schemeClr val="tx2">
                    <a:lumMod val="10000"/>
                  </a:schemeClr>
                </a:solidFill>
              </a:rPr>
              <a:t>плавать</a:t>
            </a:r>
            <a:r>
              <a:rPr lang="ru-RU" sz="3100" dirty="0" smtClean="0">
                <a:solidFill>
                  <a:schemeClr val="tx2">
                    <a:lumMod val="10000"/>
                  </a:schemeClr>
                </a:solidFill>
              </a:rPr>
              <a:t>; в начале учебного года; вовремя предупредил; во время урока; преобразиться вмиг; в миг опасности; с начала весны; сначала повтори правило</a:t>
            </a:r>
            <a:r>
              <a:rPr lang="ru-RU" sz="3100" dirty="0" smtClean="0"/>
              <a:t>.</a:t>
            </a:r>
          </a:p>
          <a:p>
            <a:pPr algn="r"/>
            <a:endParaRPr lang="ru-RU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9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5726448"/>
          </a:xfrm>
        </p:spPr>
        <p:txBody>
          <a:bodyPr/>
          <a:lstStyle/>
          <a:p>
            <a:r>
              <a:rPr lang="ru-RU" dirty="0" smtClean="0"/>
              <a:t>Презентация </a:t>
            </a:r>
            <a:br>
              <a:rPr lang="ru-RU" dirty="0" smtClean="0"/>
            </a:br>
            <a:r>
              <a:rPr lang="ru-RU" dirty="0" smtClean="0"/>
              <a:t>по русскому языку. </a:t>
            </a:r>
            <a:br>
              <a:rPr lang="ru-RU" dirty="0" smtClean="0"/>
            </a:br>
            <a:r>
              <a:rPr lang="ru-RU" dirty="0" smtClean="0"/>
              <a:t>Составила </a:t>
            </a:r>
            <a:br>
              <a:rPr lang="ru-RU" dirty="0" smtClean="0"/>
            </a:br>
            <a:r>
              <a:rPr lang="ru-RU" dirty="0" smtClean="0"/>
              <a:t>преподаватель </a:t>
            </a:r>
            <a:br>
              <a:rPr lang="ru-RU" dirty="0" smtClean="0"/>
            </a:br>
            <a:r>
              <a:rPr lang="ru-RU" dirty="0" smtClean="0"/>
              <a:t>Королёва Е.А. </a:t>
            </a:r>
            <a:endParaRPr lang="ru-RU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ре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Городс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Аспект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Изящ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47AE3CC-FAE0-43D1-9404-0621E140357C}"/>
</file>

<file path=customXml/itemProps2.xml><?xml version="1.0" encoding="utf-8"?>
<ds:datastoreItem xmlns:ds="http://schemas.openxmlformats.org/officeDocument/2006/customXml" ds:itemID="{F43D46A6-901F-4832-A2D9-834A47564671}"/>
</file>

<file path=customXml/itemProps3.xml><?xml version="1.0" encoding="utf-8"?>
<ds:datastoreItem xmlns:ds="http://schemas.openxmlformats.org/officeDocument/2006/customXml" ds:itemID="{9FC4AFBC-7807-4FD6-951C-327CB8520638}"/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65</TotalTime>
  <Words>787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9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Бумажная</vt:lpstr>
      <vt:lpstr>Открытая</vt:lpstr>
      <vt:lpstr>Трек</vt:lpstr>
      <vt:lpstr>Городская</vt:lpstr>
      <vt:lpstr>Аспект</vt:lpstr>
      <vt:lpstr>Изящная</vt:lpstr>
      <vt:lpstr>Поток</vt:lpstr>
      <vt:lpstr>Техническая</vt:lpstr>
      <vt:lpstr>Эркер</vt:lpstr>
      <vt:lpstr>Тема: «Правописание наречий: слитно, раздельно, через дефис» </vt:lpstr>
      <vt:lpstr>Наречия образовывались в разное время. Процесс образования наречий очень активно идёт и сейчас. В этом и заключена причина их сложного написания. Многие наречия представляют собой застывшие падежные формы имён существительных:  вспомнил утром, идти шагом. Многие наречия образовались в то время, когда краткие прилагательные перестали склоняться, «застыли» в определённой форме: справа, сослепу. Во многих наречиях уже сложно выделить корни, потому что они почти исчезли из языка, остались только в этих словах: чересчур, впросак.   </vt:lpstr>
      <vt:lpstr>Через дефис пишутся: </vt:lpstr>
      <vt:lpstr>Слитно пишутся: </vt:lpstr>
      <vt:lpstr>Раздельно пишутся: </vt:lpstr>
      <vt:lpstr>Слайд 6</vt:lpstr>
      <vt:lpstr>Проверь себя:</vt:lpstr>
      <vt:lpstr>Ключи к словосочетаниям: </vt:lpstr>
      <vt:lpstr>Презентация  по русскому языку.  Составила  преподаватель  Королёва Е.А.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наречий: слитно, раздельно, через дефис</dc:title>
  <dc:creator>alina</dc:creator>
  <cp:lastModifiedBy>alina</cp:lastModifiedBy>
  <cp:revision>8</cp:revision>
  <dcterms:created xsi:type="dcterms:W3CDTF">2014-03-31T15:33:18Z</dcterms:created>
  <dcterms:modified xsi:type="dcterms:W3CDTF">2014-03-31T17:49:31Z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