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customXml/itemProps1.xml" ContentType="application/vnd.openxmlformats-officedocument.customXmlPropertie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docProps/custom.xml" ContentType="application/vnd.openxmlformats-officedocument.custom-properties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customXml/itemProps2.xml" ContentType="application/vnd.openxmlformats-officedocument.customXmlProperties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03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  <p:sldMasterId id="2147483720" r:id="rId5"/>
    <p:sldMasterId id="2147483732" r:id="rId6"/>
    <p:sldMasterId id="2147483744" r:id="rId7"/>
    <p:sldMasterId id="2147483756" r:id="rId8"/>
    <p:sldMasterId id="2147483780" r:id="rId9"/>
    <p:sldMasterId id="2147483792" r:id="rId10"/>
  </p:sldMasterIdLst>
  <p:notesMasterIdLst>
    <p:notesMasterId r:id="rId21"/>
  </p:notesMasterIdLst>
  <p:sldIdLst>
    <p:sldId id="256" r:id="rId11"/>
    <p:sldId id="257" r:id="rId12"/>
    <p:sldId id="260" r:id="rId13"/>
    <p:sldId id="259" r:id="rId14"/>
    <p:sldId id="261" r:id="rId15"/>
    <p:sldId id="262" r:id="rId16"/>
    <p:sldId id="263" r:id="rId17"/>
    <p:sldId id="264" r:id="rId18"/>
    <p:sldId id="265" r:id="rId19"/>
    <p:sldId id="26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318E6-B7E8-42BD-B410-3E4B15C9EB0B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DCB17-73F7-4488-8F9C-3665D69F07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880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F0DCA1-E823-4ED2-BC10-9388B8BD591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0EFCBF9-CBDF-425A-A4B2-388A9D88013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8D1330-CEE1-4B38-8583-0F09108146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71802" y="285728"/>
            <a:ext cx="5929354" cy="5072098"/>
          </a:xfrm>
        </p:spPr>
        <p:txBody>
          <a:bodyPr/>
          <a:lstStyle/>
          <a:p>
            <a:r>
              <a:rPr lang="ru-RU" sz="4800" i="1" dirty="0" smtClean="0">
                <a:solidFill>
                  <a:srgbClr val="00B0F0"/>
                </a:solidFill>
              </a:rPr>
              <a:t>Н </a:t>
            </a:r>
            <a:r>
              <a:rPr lang="ru-RU" sz="4800" dirty="0" smtClean="0">
                <a:solidFill>
                  <a:srgbClr val="00B0F0"/>
                </a:solidFill>
              </a:rPr>
              <a:t>и </a:t>
            </a:r>
            <a:r>
              <a:rPr lang="ru-RU" sz="4800" i="1" dirty="0" smtClean="0">
                <a:solidFill>
                  <a:srgbClr val="00B0F0"/>
                </a:solidFill>
              </a:rPr>
              <a:t>НН</a:t>
            </a:r>
            <a:r>
              <a:rPr lang="ru-RU" sz="4800" dirty="0" smtClean="0">
                <a:solidFill>
                  <a:srgbClr val="00B0F0"/>
                </a:solidFill>
              </a:rPr>
              <a:t> </a:t>
            </a:r>
            <a:br>
              <a:rPr lang="ru-RU" sz="4800" dirty="0" smtClean="0">
                <a:solidFill>
                  <a:srgbClr val="00B0F0"/>
                </a:solidFill>
              </a:rPr>
            </a:br>
            <a:r>
              <a:rPr lang="ru-RU" sz="4800" dirty="0" smtClean="0">
                <a:solidFill>
                  <a:srgbClr val="00B0F0"/>
                </a:solidFill>
              </a:rPr>
              <a:t>в отглагольных прилагательных и причастиях</a:t>
            </a:r>
            <a:endParaRPr lang="ru-RU" sz="4800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 flipV="1">
            <a:off x="540544" y="714357"/>
            <a:ext cx="8062912" cy="619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40544" y="1500174"/>
            <a:ext cx="8062912" cy="4000528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92D050"/>
                </a:solidFill>
              </a:rPr>
              <a:t>Презентация </a:t>
            </a:r>
            <a:br>
              <a:rPr lang="ru-RU" sz="4400" b="1" dirty="0" smtClean="0">
                <a:solidFill>
                  <a:srgbClr val="92D050"/>
                </a:solidFill>
              </a:rPr>
            </a:br>
            <a:r>
              <a:rPr lang="ru-RU" sz="4400" b="1" dirty="0" smtClean="0">
                <a:solidFill>
                  <a:srgbClr val="92D050"/>
                </a:solidFill>
              </a:rPr>
              <a:t>по русскому языку. </a:t>
            </a:r>
            <a:br>
              <a:rPr lang="ru-RU" sz="4400" b="1" dirty="0" smtClean="0">
                <a:solidFill>
                  <a:srgbClr val="92D050"/>
                </a:solidFill>
              </a:rPr>
            </a:br>
            <a:r>
              <a:rPr lang="ru-RU" sz="4400" b="1" dirty="0" smtClean="0">
                <a:solidFill>
                  <a:srgbClr val="92D050"/>
                </a:solidFill>
              </a:rPr>
              <a:t>Составила </a:t>
            </a:r>
            <a:br>
              <a:rPr lang="ru-RU" sz="4400" b="1" dirty="0" smtClean="0">
                <a:solidFill>
                  <a:srgbClr val="92D050"/>
                </a:solidFill>
              </a:rPr>
            </a:br>
            <a:r>
              <a:rPr lang="ru-RU" sz="4400" b="1" dirty="0" smtClean="0">
                <a:solidFill>
                  <a:srgbClr val="92D050"/>
                </a:solidFill>
              </a:rPr>
              <a:t>преподаватель </a:t>
            </a:r>
            <a:br>
              <a:rPr lang="ru-RU" sz="4400" b="1" dirty="0" smtClean="0">
                <a:solidFill>
                  <a:srgbClr val="92D050"/>
                </a:solidFill>
              </a:rPr>
            </a:br>
            <a:r>
              <a:rPr lang="ru-RU" sz="4400" b="1" dirty="0" smtClean="0">
                <a:solidFill>
                  <a:srgbClr val="92D050"/>
                </a:solidFill>
              </a:rPr>
              <a:t>Королёва Е.А. </a:t>
            </a:r>
            <a:endParaRPr lang="ru-RU" sz="44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 spd="slow" advClick="0" advTm="2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8858279" cy="105726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/>
              <a:t>Правописание Н и НН в отглагольных </a:t>
            </a:r>
            <a:r>
              <a:rPr lang="ru-RU" sz="2400" b="1" dirty="0" smtClean="0"/>
              <a:t>прилагательных</a:t>
            </a:r>
            <a:br>
              <a:rPr lang="ru-RU" sz="2400" b="1" dirty="0" smtClean="0"/>
            </a:br>
            <a:r>
              <a:rPr lang="ru-RU" sz="2400" b="1" dirty="0" smtClean="0"/>
              <a:t> </a:t>
            </a:r>
            <a:r>
              <a:rPr lang="ru-RU" sz="2400" b="1" dirty="0" smtClean="0"/>
              <a:t>и причастиях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142984"/>
          <a:ext cx="8858311" cy="5450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6148"/>
                <a:gridCol w="5572163"/>
              </a:tblGrid>
              <a:tr h="39697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КРОМЕ</a:t>
                      </a:r>
                      <a:endParaRPr lang="ru-RU" sz="1800" dirty="0"/>
                    </a:p>
                  </a:txBody>
                  <a:tcPr/>
                </a:tc>
              </a:tr>
              <a:tr h="5053883">
                <a:tc>
                  <a:txBody>
                    <a:bodyPr/>
                    <a:lstStyle/>
                    <a:p>
                      <a:pPr algn="ctr"/>
                      <a:r>
                        <a:rPr kumimoji="0"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Слово образовано от </a:t>
                      </a:r>
                    </a:p>
                    <a:p>
                      <a:pPr algn="ctr"/>
                      <a:r>
                        <a:rPr kumimoji="0"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глагола несовершенного вида (что делать?):</a:t>
                      </a:r>
                    </a:p>
                    <a:p>
                      <a:pPr algn="ctr"/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красить → крашеный забор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ломать → ломаный грош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сеять → сеяные травы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 2" pitchFamily="18" charset="2"/>
                        <a:buNone/>
                      </a:pPr>
                      <a:r>
                        <a:rPr lang="ru-RU" sz="2200" b="1" dirty="0" smtClean="0"/>
                        <a:t>1</a:t>
                      </a:r>
                      <a:r>
                        <a:rPr lang="ru-RU" sz="2200" dirty="0" smtClean="0"/>
                        <a:t> Слов на </a:t>
                      </a:r>
                      <a:r>
                        <a:rPr lang="ru-RU" sz="2200" i="1" dirty="0" smtClean="0"/>
                        <a:t>-</a:t>
                      </a:r>
                      <a:r>
                        <a:rPr lang="ru-RU" sz="2200" i="1" dirty="0" err="1" smtClean="0"/>
                        <a:t>ованный</a:t>
                      </a:r>
                      <a:r>
                        <a:rPr lang="ru-RU" sz="2200" i="1" dirty="0" smtClean="0"/>
                        <a:t>, -</a:t>
                      </a:r>
                      <a:r>
                        <a:rPr lang="ru-RU" sz="2200" i="1" dirty="0" err="1" smtClean="0"/>
                        <a:t>ёванный</a:t>
                      </a:r>
                      <a:r>
                        <a:rPr lang="ru-RU" sz="2200" i="1" dirty="0" smtClean="0"/>
                        <a:t>: корчёванный, фасованный, маринованный</a:t>
                      </a:r>
                      <a:endParaRPr lang="ru-RU" sz="2200" dirty="0" smtClean="0"/>
                    </a:p>
                    <a:p>
                      <a:pPr>
                        <a:buFont typeface="Wingdings 2" pitchFamily="18" charset="2"/>
                        <a:buNone/>
                      </a:pPr>
                      <a:r>
                        <a:rPr lang="ru-RU" sz="2200" dirty="0" smtClean="0"/>
                        <a:t>Исключения</a:t>
                      </a:r>
                      <a:r>
                        <a:rPr lang="ru-RU" sz="2200" i="1" dirty="0" smtClean="0"/>
                        <a:t>: кованый, жёваный, </a:t>
                      </a:r>
                      <a:r>
                        <a:rPr lang="ru-RU" sz="2200" i="1" dirty="0" err="1" smtClean="0"/>
                        <a:t>клёваный</a:t>
                      </a:r>
                      <a:endParaRPr lang="ru-RU" sz="2200" dirty="0" smtClean="0"/>
                    </a:p>
                    <a:p>
                      <a:pPr>
                        <a:buFont typeface="Wingdings 2" pitchFamily="18" charset="2"/>
                        <a:buNone/>
                      </a:pPr>
                      <a:r>
                        <a:rPr lang="ru-RU" sz="2200" i="1" dirty="0" smtClean="0"/>
                        <a:t> </a:t>
                      </a:r>
                      <a:endParaRPr lang="ru-RU" sz="2200" dirty="0" smtClean="0"/>
                    </a:p>
                    <a:p>
                      <a:pPr>
                        <a:buFont typeface="Wingdings 2" pitchFamily="18" charset="2"/>
                        <a:buNone/>
                      </a:pPr>
                      <a:r>
                        <a:rPr lang="ru-RU" sz="2200" b="1" dirty="0" smtClean="0"/>
                        <a:t>2</a:t>
                      </a:r>
                      <a:r>
                        <a:rPr lang="ru-RU" sz="2200" dirty="0" smtClean="0"/>
                        <a:t> Причастий с зависимыми словами: </a:t>
                      </a:r>
                      <a:r>
                        <a:rPr lang="ru-RU" sz="2200" i="1" dirty="0" smtClean="0"/>
                        <a:t>сушеный виноград – сушенный </a:t>
                      </a:r>
                      <a:r>
                        <a:rPr lang="ru-RU" sz="2200" b="1" i="1" dirty="0" smtClean="0"/>
                        <a:t>на солнце </a:t>
                      </a:r>
                      <a:r>
                        <a:rPr lang="ru-RU" sz="2200" i="1" dirty="0" smtClean="0"/>
                        <a:t>виноград</a:t>
                      </a:r>
                      <a:endParaRPr lang="ru-RU" sz="2200" dirty="0" smtClean="0"/>
                    </a:p>
                    <a:p>
                      <a:pPr>
                        <a:buFont typeface="Wingdings 2" pitchFamily="18" charset="2"/>
                        <a:buNone/>
                      </a:pPr>
                      <a:r>
                        <a:rPr lang="ru-RU" sz="2200" b="1" dirty="0" smtClean="0"/>
                        <a:t> </a:t>
                      </a:r>
                      <a:endParaRPr lang="ru-RU" sz="2200" dirty="0" smtClean="0"/>
                    </a:p>
                    <a:p>
                      <a:pPr>
                        <a:buFont typeface="Wingdings 2" pitchFamily="18" charset="2"/>
                        <a:buNone/>
                      </a:pPr>
                      <a:r>
                        <a:rPr lang="ru-RU" sz="2200" b="1" dirty="0" smtClean="0"/>
                        <a:t>3</a:t>
                      </a:r>
                      <a:r>
                        <a:rPr lang="ru-RU" sz="2200" dirty="0" smtClean="0"/>
                        <a:t> Слов-исключений: </a:t>
                      </a:r>
                      <a:r>
                        <a:rPr lang="ru-RU" sz="2200" i="1" dirty="0" smtClean="0"/>
                        <a:t>невиданный, неслыханный, нежданный, негаданный, неожиданный, медленный, священный, венчанный, деланный, нечаянный, чванный, чеканный, желанный, считанный.</a:t>
                      </a:r>
                      <a:endParaRPr lang="ru-RU" sz="2200" dirty="0" smtClean="0"/>
                    </a:p>
                    <a:p>
                      <a:pPr algn="ctr"/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6111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500042"/>
          <a:ext cx="8358246" cy="59436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8358246"/>
              </a:tblGrid>
              <a:tr h="36048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9742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Образовано от глагола совершенного вида (что сделать?):</a:t>
                      </a:r>
                    </a:p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От глаголов с приставкой (кроме </a:t>
                      </a:r>
                      <a:r>
                        <a:rPr lang="ru-RU" sz="1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не-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):</a:t>
                      </a:r>
                    </a:p>
                    <a:p>
                      <a:pPr algn="ctr"/>
                      <a:r>
                        <a:rPr lang="ru-RU" sz="1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покрасить 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→ покрашенный пол</a:t>
                      </a:r>
                    </a:p>
                    <a:p>
                      <a:pPr algn="ctr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сломать → сломанный стул</a:t>
                      </a:r>
                    </a:p>
                    <a:p>
                      <a:pPr algn="ctr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засеять → засеянные поля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Сравните:  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мороженая клубника → 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немороженая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клубника</a:t>
                      </a:r>
                      <a:endParaRPr kumimoji="0" lang="ru-RU" sz="1800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замороженная клубника → 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незамороженная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клубника</a:t>
                      </a:r>
                      <a:endParaRPr kumimoji="0" lang="ru-RU" sz="1800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80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8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От глаголов без приставки</a:t>
                      </a:r>
                    </a:p>
                    <a:p>
                      <a:pPr algn="ctr"/>
                      <a:r>
                        <a:rPr lang="ru-RU" sz="1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купить 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→</a:t>
                      </a:r>
                      <a:r>
                        <a:rPr lang="ru-RU" sz="1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купленный шкаф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дать 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→</a:t>
                      </a:r>
                      <a:r>
                        <a:rPr lang="ru-RU" sz="1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данный элемент</a:t>
                      </a:r>
                    </a:p>
                    <a:p>
                      <a:pPr algn="ctr"/>
                      <a:r>
                        <a:rPr lang="ru-RU" sz="1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бросить 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→</a:t>
                      </a:r>
                      <a:r>
                        <a:rPr lang="ru-RU" sz="1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брошенный мяч</a:t>
                      </a:r>
                    </a:p>
                    <a:p>
                      <a:pPr algn="ctr"/>
                      <a:r>
                        <a:rPr lang="ru-RU" sz="1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решить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→</a:t>
                      </a:r>
                      <a:r>
                        <a:rPr lang="ru-RU" sz="1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решённый вопрос</a:t>
                      </a:r>
                    </a:p>
                    <a:p>
                      <a:pPr algn="ctr"/>
                      <a:r>
                        <a:rPr lang="ru-RU" sz="1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встретить  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→ </a:t>
                      </a:r>
                      <a:r>
                        <a:rPr lang="ru-RU" sz="1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встреченный друг</a:t>
                      </a:r>
                    </a:p>
                    <a:p>
                      <a:pPr algn="ctr"/>
                      <a:r>
                        <a:rPr lang="ru-RU" sz="1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пленить 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→ </a:t>
                      </a:r>
                      <a:r>
                        <a:rPr lang="ru-RU" sz="1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пленённый офицер</a:t>
                      </a:r>
                    </a:p>
                    <a:p>
                      <a:endParaRPr lang="ru-RU" sz="1800" i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8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Исключение: </a:t>
                      </a:r>
                      <a:r>
                        <a:rPr lang="ru-RU" sz="1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раненый </a:t>
                      </a:r>
                    </a:p>
                    <a:p>
                      <a:endParaRPr lang="ru-RU" i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i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70328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 smtClean="0"/>
              <a:t>Различайте!</a:t>
            </a:r>
            <a:br>
              <a:rPr lang="ru-RU" sz="4400" dirty="0" smtClean="0"/>
            </a:br>
            <a:endParaRPr lang="ru-RU" sz="4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50" y="1481138"/>
          <a:ext cx="8643998" cy="4091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1999"/>
                <a:gridCol w="4321999"/>
              </a:tblGrid>
              <a:tr h="929773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Слова, которые в современном русском языке не являются причастиями</a:t>
                      </a:r>
                      <a:endParaRPr lang="ru-RU" sz="1800" dirty="0"/>
                    </a:p>
                  </a:txBody>
                  <a:tcPr marL="103953" marR="103953"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Слова, которые в современном русском языке являются причастиями</a:t>
                      </a:r>
                      <a:endParaRPr lang="ru-RU" sz="1800" dirty="0"/>
                    </a:p>
                  </a:txBody>
                  <a:tcPr marL="103953" marR="103953"/>
                </a:tc>
              </a:tr>
              <a:tr h="3161229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назвáный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брат,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назвáная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сестра</a:t>
                      </a:r>
                    </a:p>
                    <a:p>
                      <a:pPr algn="just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посажёный отец, посажёная мать</a:t>
                      </a:r>
                    </a:p>
                    <a:p>
                      <a:pPr algn="just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just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придáное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невесты</a:t>
                      </a:r>
                    </a:p>
                    <a:p>
                      <a:pPr algn="just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мой суженый (жених), моя суженая (невеста)</a:t>
                      </a:r>
                    </a:p>
                    <a:p>
                      <a:pPr algn="just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смышлёный ребёнок</a:t>
                      </a:r>
                      <a:endParaRPr lang="ru-RU" sz="1800" dirty="0"/>
                    </a:p>
                  </a:txBody>
                  <a:tcPr marL="103953" marR="103953"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нáзванный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честь отца</a:t>
                      </a:r>
                    </a:p>
                    <a:p>
                      <a:pPr algn="just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посáженный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около дома куст</a:t>
                      </a:r>
                    </a:p>
                    <a:p>
                      <a:pPr algn="just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прúданное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этому вопросу значение</a:t>
                      </a:r>
                    </a:p>
                    <a:p>
                      <a:pPr algn="just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суженная книзу юбка</a:t>
                      </a:r>
                    </a:p>
                    <a:p>
                      <a:pPr algn="just"/>
                      <a:endParaRPr lang="ru-RU" sz="1800" dirty="0"/>
                    </a:p>
                  </a:txBody>
                  <a:tcPr marL="103953" marR="103953"/>
                </a:tc>
              </a:tr>
            </a:tbl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715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rgbClr val="00B050"/>
                </a:solidFill>
              </a:rPr>
              <a:t>Различайте краткую форму страдательных </a:t>
            </a:r>
            <a:r>
              <a:rPr lang="ru-RU" sz="2700" b="1" dirty="0" smtClean="0">
                <a:solidFill>
                  <a:srgbClr val="00B050"/>
                </a:solidFill>
              </a:rPr>
              <a:t>причастий</a:t>
            </a:r>
            <a:br>
              <a:rPr lang="ru-RU" sz="2700" b="1" dirty="0" smtClean="0">
                <a:solidFill>
                  <a:srgbClr val="00B050"/>
                </a:solidFill>
              </a:rPr>
            </a:br>
            <a:r>
              <a:rPr lang="ru-RU" sz="2700" b="1" dirty="0" smtClean="0">
                <a:solidFill>
                  <a:srgbClr val="00B050"/>
                </a:solidFill>
              </a:rPr>
              <a:t> </a:t>
            </a:r>
            <a:r>
              <a:rPr lang="ru-RU" sz="2700" b="1" dirty="0" smtClean="0">
                <a:solidFill>
                  <a:srgbClr val="00B050"/>
                </a:solidFill>
              </a:rPr>
              <a:t>и краткую форму прилагательных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 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1447800"/>
          <a:ext cx="8572560" cy="4981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6974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Н в кратких формах </a:t>
                      </a:r>
                      <a:endParaRPr lang="ru-RU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страдательных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причастий</a:t>
                      </a:r>
                    </a:p>
                  </a:txBody>
                  <a:tcPr marL="61361" marR="6136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НН в кратких формах прилагательных</a:t>
                      </a:r>
                      <a:endParaRPr lang="ru-RU" sz="1800" dirty="0"/>
                    </a:p>
                  </a:txBody>
                  <a:tcPr marL="81815" marR="81815"/>
                </a:tc>
              </a:tr>
              <a:tr h="4284173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преобладает действие(что сделано?): 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деталь собрана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(её собрали); 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поселение отдалено от цивилизации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(его отдалили)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легко заменить глаголом прошедшего времени: 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девочка воспитана бабушкой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(бабушка воспитала девочку); 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сумма собрана по копеечке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(её собрали по копеечке)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часто употребляются с зависимыми словами:</a:t>
                      </a:r>
                      <a:r>
                        <a:rPr kumimoji="0" lang="ru-RU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все были насторожены 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этой информацией </a:t>
                      </a:r>
                      <a:endParaRPr lang="ru-RU" sz="1800" b="1" i="1" dirty="0"/>
                    </a:p>
                  </a:txBody>
                  <a:tcPr marL="81815" marR="81815"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преобладает признак (какова? каково? каковы?): 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дети сосредоточенны и собранны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(нельзя сказать, что детей сосредоточили и собрали</a:t>
                      </a:r>
                      <a:r>
                        <a:rPr kumimoji="0"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родство весьма отдалённо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(нельзя сказать, что его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отдалили)</a:t>
                      </a:r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нельзя заменить глаголом прошедшего времени: 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девочка умна и 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воспитанна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речь стройна и собранна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часто употребляются в паре с прилагательным, образованным от существительного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их лица серьёзны и настороженны</a:t>
                      </a:r>
                      <a:endParaRPr lang="ru-RU" sz="1800" i="1" dirty="0"/>
                    </a:p>
                  </a:txBody>
                  <a:tcPr marL="81815" marR="81815"/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55448"/>
            <a:ext cx="8501122" cy="125272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В существительных, образованных от прилагательных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и </a:t>
            </a:r>
            <a:r>
              <a:rPr lang="ru-RU" sz="2400" b="1" dirty="0" smtClean="0"/>
              <a:t>причастий, пишется столько Н,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сколько их было в прилагательном и причастии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571612"/>
          <a:ext cx="8572560" cy="5143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40280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</a:t>
                      </a:r>
                      <a:endParaRPr lang="ru-RU" sz="2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НН</a:t>
                      </a:r>
                      <a:endParaRPr lang="ru-RU" sz="2000" dirty="0"/>
                    </a:p>
                  </a:txBody>
                  <a:tcPr marL="96819" marR="96819"/>
                </a:tc>
              </a:tr>
              <a:tr h="4740729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путаница (от </a:t>
                      </a:r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путаный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копчёности (от </a:t>
                      </a:r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копчёный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смышлёность (от </a:t>
                      </a:r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смышлёный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масленица (от </a:t>
                      </a:r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масленый)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вареник (от </a:t>
                      </a:r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варёный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пудреница (от </a:t>
                      </a:r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пудреный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мудрёность (от </a:t>
                      </a:r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мудрёный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(вкусное) мороженое (от </a:t>
                      </a:r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мороженый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20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избранница (от </a:t>
                      </a:r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избранный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священник (от </a:t>
                      </a:r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священный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/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мотивированность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(от </a:t>
                      </a:r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мотивированный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неожиданность (от </a:t>
                      </a:r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неожиданный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подготовленность (от </a:t>
                      </a:r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подготовленный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изгнанник (от </a:t>
                      </a:r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изгнанный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воспитанник (от </a:t>
                      </a:r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воспитанный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защищённость (от </a:t>
                      </a:r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защищённый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преданность (от </a:t>
                      </a:r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преданный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эрудированность (от </a:t>
                      </a:r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эрудированный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умеренность (от </a:t>
                      </a:r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умеренный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скованность (от </a:t>
                      </a:r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скованный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2000" dirty="0"/>
                    </a:p>
                  </a:txBody>
                  <a:tcPr marL="96819" marR="96819"/>
                </a:tc>
              </a:tr>
            </a:tbl>
          </a:graphicData>
        </a:graphic>
      </p:graphicFrame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5357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8136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НН</a:t>
                      </a:r>
                      <a:endParaRPr lang="ru-RU" sz="1800" dirty="0"/>
                    </a:p>
                  </a:txBody>
                  <a:tcPr/>
                </a:tc>
              </a:tr>
              <a:tr h="4876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отвечать путано (от 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путаный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взялись за дело рьяно (от 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рьяный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мчался бешено (от 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бешеный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идти медленно (от </a:t>
                      </a:r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медленный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рассказать искренне (от </a:t>
                      </a:r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искренний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сопротивлялся отчаянно (от </a:t>
                      </a:r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отчаянный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избранный законно (от </a:t>
                      </a:r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законный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глядела рассеянно (от </a:t>
                      </a:r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рассеянный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настроены оппозиционно (от </a:t>
                      </a:r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оппозиционный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обещал торжественно (от </a:t>
                      </a:r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торжественный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отсутствующий временно (от </a:t>
                      </a:r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временный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071546"/>
            <a:ext cx="8572560" cy="64294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В наречиях на –О и –Е пишется столько Н, сколько их было </a:t>
            </a:r>
            <a:r>
              <a:rPr lang="ru-RU" sz="2400" b="1" dirty="0" smtClean="0">
                <a:solidFill>
                  <a:srgbClr val="FFFF00"/>
                </a:solidFill>
              </a:rPr>
              <a:t/>
            </a:r>
            <a:br>
              <a:rPr lang="ru-RU" sz="2400" b="1" dirty="0" smtClean="0">
                <a:solidFill>
                  <a:srgbClr val="FFFF00"/>
                </a:solidFill>
              </a:rPr>
            </a:br>
            <a:r>
              <a:rPr lang="ru-RU" sz="2400" b="1" dirty="0" smtClean="0">
                <a:solidFill>
                  <a:srgbClr val="FFFF00"/>
                </a:solidFill>
              </a:rPr>
              <a:t>в </a:t>
            </a:r>
            <a:r>
              <a:rPr lang="ru-RU" sz="2400" b="1" dirty="0" smtClean="0">
                <a:solidFill>
                  <a:srgbClr val="FFFF00"/>
                </a:solidFill>
              </a:rPr>
              <a:t>производящем слове – прилагательном или причастии</a:t>
            </a:r>
            <a:br>
              <a:rPr lang="ru-RU" sz="2400" b="1" dirty="0" smtClean="0">
                <a:solidFill>
                  <a:srgbClr val="FFFF00"/>
                </a:solidFill>
              </a:rPr>
            </a:br>
            <a:r>
              <a:rPr lang="ru-RU" sz="2400" b="1" dirty="0" smtClean="0">
                <a:solidFill>
                  <a:srgbClr val="FFFF00"/>
                </a:solidFill>
              </a:rPr>
              <a:t> </a:t>
            </a:r>
            <a:br>
              <a:rPr lang="ru-RU" sz="2400" b="1" dirty="0" smtClean="0">
                <a:solidFill>
                  <a:srgbClr val="FFFF00"/>
                </a:solidFill>
              </a:rPr>
            </a:br>
            <a:endParaRPr lang="ru-RU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032324"/>
          </a:xfrm>
        </p:spPr>
        <p:txBody>
          <a:bodyPr>
            <a:normAutofit/>
          </a:bodyPr>
          <a:lstStyle/>
          <a:p>
            <a:r>
              <a:rPr lang="ru-RU" dirty="0" smtClean="0"/>
              <a:t>Проверь себя: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500174"/>
            <a:ext cx="8501122" cy="5072098"/>
          </a:xfrm>
        </p:spPr>
        <p:txBody>
          <a:bodyPr>
            <a:normAutofit fontScale="85000" lnSpcReduction="20000"/>
          </a:bodyPr>
          <a:lstStyle/>
          <a:p>
            <a:r>
              <a:rPr lang="be-BY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записа...ый рассказ, домотка...ая скатерть, жаре...ая на масле рыба, гружё...ый теплоход, непрожаре...ое </a:t>
            </a:r>
            <a:r>
              <a:rPr lang="be-BY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мясо</a:t>
            </a:r>
            <a:r>
              <a:rPr lang="be-BY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кова...ый жестью сундук, поля некоше...ы, </a:t>
            </a:r>
            <a:r>
              <a:rPr lang="be-BY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рискова</a:t>
            </a:r>
            <a:r>
              <a:rPr lang="be-BY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...ая затея, неглаже...ое бельё, непокраше...ый забор, натруже...ые руки, моторы отремонтирова...ы, </a:t>
            </a:r>
            <a:r>
              <a:rPr lang="be-BY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плетё</a:t>
            </a:r>
            <a:r>
              <a:rPr lang="be-BY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...ая корзина, свежеотпечата...ая книга, еда приготовле...а, подкова...ая лошадь, сея...ые травы, </a:t>
            </a:r>
            <a:r>
              <a:rPr lang="be-BY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жёва</a:t>
            </a:r>
            <a:r>
              <a:rPr lang="be-BY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...ый хлеб, нежда...ая встреча, </a:t>
            </a:r>
            <a:r>
              <a:rPr lang="be-BY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некова…ые </a:t>
            </a:r>
            <a:r>
              <a:rPr lang="be-BY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сани, гружё...ый зерном </a:t>
            </a:r>
            <a:r>
              <a:rPr lang="be-BY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корабль</a:t>
            </a:r>
            <a:r>
              <a:rPr lang="be-BY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be-BY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соле</a:t>
            </a:r>
            <a:r>
              <a:rPr lang="be-BY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...ые в бочке </a:t>
            </a:r>
            <a:r>
              <a:rPr lang="be-BY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огурцы, свечи </a:t>
            </a:r>
            <a:r>
              <a:rPr lang="be-BY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погаше...ы, исклёва...ые птицами, незва...ые гости, </a:t>
            </a:r>
            <a:r>
              <a:rPr lang="be-BY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замыслы </a:t>
            </a:r>
            <a:r>
              <a:rPr lang="be-BY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исполне...ы, </a:t>
            </a:r>
            <a:r>
              <a:rPr lang="be-BY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удивлё</a:t>
            </a:r>
            <a:r>
              <a:rPr lang="be-BY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...ый </a:t>
            </a:r>
            <a:r>
              <a:rPr lang="be-BY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взгляд, овея…ые теплом, вещи упакова…ы, </a:t>
            </a:r>
            <a:r>
              <a:rPr lang="be-BY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малохоже...</a:t>
            </a:r>
            <a:r>
              <a:rPr lang="be-BY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ые дороги, с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емена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были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рассея...ы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по полю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вовремя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их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дочери красивы и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воспита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…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ы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Ключи к словосочетаниям: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357298"/>
            <a:ext cx="8715436" cy="4815219"/>
          </a:xfrm>
        </p:spPr>
        <p:txBody>
          <a:bodyPr>
            <a:noAutofit/>
          </a:bodyPr>
          <a:lstStyle/>
          <a:p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записанный 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рассказ, 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домотканая 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скатерть, 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жаренная 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 масле рыба, 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гружёный 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теплоход, 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непрожаренное 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мясо, 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кованный 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жестью сундук, поля 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некошены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рискованная 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затея, 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неглаженое 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бельё, 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непокрашенный 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забор, 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натруженные 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руки, моторы 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отремонтированы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плетёная 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корзина, 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свежеотпечатанная 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книга, еда 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приготовлена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подкованная 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лошадь, 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сеяные 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травы, 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жёваный 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хлеб, 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нежданная 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встреча, 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некованые 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сани, 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гружённый 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зерном корабль, 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соленные 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бочке огурцы, свечи 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погашены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исклёванные 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птицами, 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незваные 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гости, 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замыслы исполнены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удивлённый взгляд, овеянные 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теплом, 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вещи упакованы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малохоженые </a:t>
            </a:r>
            <a:r>
              <a:rPr lang="be-BY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дороги, с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емена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были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рассеяны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 полю вовремя, их дочери красивы и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воспитанны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</a:p>
          <a:p>
            <a:endParaRPr lang="ru-RU" sz="2400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theme/_rels/them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_Яр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Яр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Бумаж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Литей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Официальн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8CAF9B-E684-4D2A-8DFE-97CD8932425E}"/>
</file>

<file path=customXml/itemProps2.xml><?xml version="1.0" encoding="utf-8"?>
<ds:datastoreItem xmlns:ds="http://schemas.openxmlformats.org/officeDocument/2006/customXml" ds:itemID="{49C92B05-09DA-4CCA-8D6A-E67BFC528598}"/>
</file>

<file path=customXml/itemProps3.xml><?xml version="1.0" encoding="utf-8"?>
<ds:datastoreItem xmlns:ds="http://schemas.openxmlformats.org/officeDocument/2006/customXml" ds:itemID="{CBD4E416-C32F-4B2E-8628-B2B099AA56BC}"/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730</Words>
  <Application>Microsoft Office PowerPoint</Application>
  <PresentationFormat>Экран (4:3)</PresentationFormat>
  <Paragraphs>111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10</vt:i4>
      </vt:variant>
      <vt:variant>
        <vt:lpstr>Заголовки слайдов</vt:lpstr>
      </vt:variant>
      <vt:variant>
        <vt:i4>10</vt:i4>
      </vt:variant>
    </vt:vector>
  </HeadingPairs>
  <TitlesOfParts>
    <vt:vector size="20" baseType="lpstr">
      <vt:lpstr>Изящная</vt:lpstr>
      <vt:lpstr>Апекс</vt:lpstr>
      <vt:lpstr>Яркая</vt:lpstr>
      <vt:lpstr>Трек</vt:lpstr>
      <vt:lpstr>Справедливость</vt:lpstr>
      <vt:lpstr>Модульная</vt:lpstr>
      <vt:lpstr>Бумажная</vt:lpstr>
      <vt:lpstr>Литейная</vt:lpstr>
      <vt:lpstr>Официальная</vt:lpstr>
      <vt:lpstr>1_Яркая</vt:lpstr>
      <vt:lpstr>Н и НН  в отглагольных прилагательных и причастиях</vt:lpstr>
      <vt:lpstr>Правописание Н и НН в отглагольных прилагательных  и причастиях </vt:lpstr>
      <vt:lpstr>Слайд 3</vt:lpstr>
      <vt:lpstr>Различайте! </vt:lpstr>
      <vt:lpstr>Различайте краткую форму страдательных причастий  и краткую форму прилагательных  </vt:lpstr>
      <vt:lpstr>В существительных, образованных от прилагательных  и причастий, пишется столько Н,  сколько их было в прилагательном и причастии</vt:lpstr>
      <vt:lpstr>В наречиях на –О и –Е пишется столько Н, сколько их было  в производящем слове – прилагательном или причастии   </vt:lpstr>
      <vt:lpstr>Проверь себя:</vt:lpstr>
      <vt:lpstr>Ключи к словосочетаниям: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alina</dc:creator>
  <cp:lastModifiedBy>alina</cp:lastModifiedBy>
  <cp:revision>11</cp:revision>
  <dcterms:created xsi:type="dcterms:W3CDTF">2014-03-01T09:29:20Z</dcterms:created>
  <dcterms:modified xsi:type="dcterms:W3CDTF">2014-03-01T11:04:20Z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