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57232"/>
            <a:ext cx="7498080" cy="242889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/>
              </a:rPr>
              <a:t>Правописание приставок на З,С</a:t>
            </a:r>
            <a:br>
              <a:rPr lang="ru-RU" sz="4000" b="1" dirty="0" smtClean="0">
                <a:solidFill>
                  <a:schemeClr val="tx1"/>
                </a:solidFill>
                <a:effectLst/>
              </a:rPr>
            </a:br>
            <a:endParaRPr lang="ru-RU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645024"/>
            <a:ext cx="8506252" cy="257176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i="1" dirty="0" smtClean="0"/>
              <a:t>Презентация подготовлена преподавателями кафедры довузовской </a:t>
            </a:r>
            <a:r>
              <a:rPr lang="ru-RU" i="1" dirty="0" smtClean="0"/>
              <a:t>подготовки</a:t>
            </a:r>
            <a:r>
              <a:rPr lang="en-US" i="1" dirty="0" smtClean="0"/>
              <a:t> </a:t>
            </a:r>
            <a:r>
              <a:rPr lang="ru-RU" i="1" dirty="0" smtClean="0"/>
              <a:t>и </a:t>
            </a:r>
            <a:r>
              <a:rPr lang="ru-RU" i="1" dirty="0" smtClean="0"/>
              <a:t>профориентации </a:t>
            </a:r>
          </a:p>
          <a:p>
            <a:pPr algn="r">
              <a:buNone/>
            </a:pPr>
            <a:r>
              <a:rPr lang="ru-RU" i="1" dirty="0" smtClean="0"/>
              <a:t>Авдониной Т.В., к.ф.н., доцентом, </a:t>
            </a:r>
            <a:endParaRPr lang="en-US" i="1" dirty="0" smtClean="0"/>
          </a:p>
          <a:p>
            <a:pPr algn="r">
              <a:buNone/>
            </a:pPr>
            <a:r>
              <a:rPr lang="ru-RU" i="1" dirty="0" smtClean="0"/>
              <a:t>и</a:t>
            </a:r>
            <a:r>
              <a:rPr lang="en-US" i="1" dirty="0" smtClean="0"/>
              <a:t> </a:t>
            </a:r>
            <a:r>
              <a:rPr lang="ru-RU" i="1" dirty="0" smtClean="0"/>
              <a:t>Королёвой Е.А., старшим преподавателем</a:t>
            </a:r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57256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В некоторых словах приставка </a:t>
            </a:r>
            <a:r>
              <a:rPr lang="ru-RU" sz="3200" i="1" dirty="0" smtClean="0">
                <a:solidFill>
                  <a:srgbClr val="008000"/>
                </a:solidFill>
              </a:rPr>
              <a:t>не выделяется</a:t>
            </a:r>
            <a:r>
              <a:rPr lang="ru-RU" sz="3200" dirty="0" smtClean="0">
                <a:solidFill>
                  <a:schemeClr val="tx1"/>
                </a:solidFill>
              </a:rPr>
              <a:t>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929718" cy="470823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всегда </a:t>
            </a:r>
            <a:r>
              <a:rPr lang="ru-RU" b="1" i="1" dirty="0" smtClean="0">
                <a:solidFill>
                  <a:srgbClr val="008000"/>
                </a:solidFill>
              </a:rPr>
              <a:t>с</a:t>
            </a:r>
            <a:r>
              <a:rPr lang="ru-RU" dirty="0" smtClean="0"/>
              <a:t> пиши в словах                  всегда </a:t>
            </a:r>
            <a:r>
              <a:rPr lang="ru-RU" b="1" i="1" dirty="0" err="1" smtClean="0">
                <a:solidFill>
                  <a:srgbClr val="008000"/>
                </a:solidFill>
              </a:rPr>
              <a:t>з</a:t>
            </a:r>
            <a:r>
              <a:rPr lang="ru-RU" dirty="0" smtClean="0"/>
              <a:t> пиши в словах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с</a:t>
            </a:r>
            <a:r>
              <a:rPr lang="ru-RU" i="1" dirty="0" smtClean="0"/>
              <a:t>доба, </a:t>
            </a:r>
            <a:r>
              <a:rPr lang="ru-RU" b="1" i="1" dirty="0" smtClean="0">
                <a:solidFill>
                  <a:srgbClr val="008000"/>
                </a:solidFill>
              </a:rPr>
              <a:t>с</a:t>
            </a:r>
            <a:r>
              <a:rPr lang="ru-RU" i="1" dirty="0" smtClean="0"/>
              <a:t>бруя                             </a:t>
            </a:r>
            <a:r>
              <a:rPr lang="ru-RU" b="1" i="1" dirty="0" smtClean="0">
                <a:solidFill>
                  <a:srgbClr val="008000"/>
                </a:solidFill>
              </a:rPr>
              <a:t>з</a:t>
            </a:r>
            <a:r>
              <a:rPr lang="ru-RU" i="1" dirty="0" smtClean="0"/>
              <a:t>десь, </a:t>
            </a:r>
            <a:r>
              <a:rPr lang="ru-RU" b="1" i="1" dirty="0" smtClean="0">
                <a:solidFill>
                  <a:srgbClr val="008000"/>
                </a:solidFill>
              </a:rPr>
              <a:t>з</a:t>
            </a:r>
            <a:r>
              <a:rPr lang="ru-RU" i="1" dirty="0" smtClean="0"/>
              <a:t>дание, </a:t>
            </a:r>
            <a:r>
              <a:rPr lang="ru-RU" b="1" i="1" dirty="0" smtClean="0">
                <a:solidFill>
                  <a:srgbClr val="008000"/>
                </a:solidFill>
              </a:rPr>
              <a:t>з</a:t>
            </a:r>
            <a:r>
              <a:rPr lang="ru-RU" i="1" dirty="0" smtClean="0"/>
              <a:t>доровье, ни </a:t>
            </a:r>
            <a:r>
              <a:rPr lang="ru-RU" b="1" i="1" dirty="0" smtClean="0">
                <a:solidFill>
                  <a:srgbClr val="008000"/>
                </a:solidFill>
              </a:rPr>
              <a:t>з</a:t>
            </a:r>
            <a:r>
              <a:rPr lang="ru-RU" i="1" dirty="0" smtClean="0"/>
              <a:t>ги</a:t>
            </a:r>
          </a:p>
          <a:p>
            <a:pPr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dirty="0" smtClean="0">
                <a:solidFill>
                  <a:srgbClr val="008000"/>
                </a:solidFill>
              </a:rPr>
              <a:t>И в производных:</a:t>
            </a:r>
          </a:p>
          <a:p>
            <a:pPr algn="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с</a:t>
            </a:r>
            <a:r>
              <a:rPr lang="ru-RU" i="1" dirty="0" smtClean="0"/>
              <a:t>добный                                 </a:t>
            </a:r>
            <a:r>
              <a:rPr lang="ru-RU" b="1" i="1" dirty="0" smtClean="0">
                <a:solidFill>
                  <a:srgbClr val="008000"/>
                </a:solidFill>
              </a:rPr>
              <a:t>з</a:t>
            </a:r>
            <a:r>
              <a:rPr lang="ru-RU" i="1" dirty="0" smtClean="0"/>
              <a:t>дешний, </a:t>
            </a:r>
            <a:r>
              <a:rPr lang="ru-RU" b="1" i="1" dirty="0" smtClean="0">
                <a:solidFill>
                  <a:srgbClr val="008000"/>
                </a:solidFill>
              </a:rPr>
              <a:t>з</a:t>
            </a:r>
            <a:r>
              <a:rPr lang="ru-RU" i="1" dirty="0" smtClean="0"/>
              <a:t>даньице,   </a:t>
            </a:r>
          </a:p>
          <a:p>
            <a:pPr algn="ctr">
              <a:buNone/>
            </a:pPr>
            <a:r>
              <a:rPr lang="ru-RU" i="1" dirty="0" smtClean="0"/>
              <a:t>                                                                          по</a:t>
            </a:r>
            <a:r>
              <a:rPr lang="ru-RU" b="1" i="1" dirty="0" smtClean="0">
                <a:solidFill>
                  <a:srgbClr val="008000"/>
                </a:solidFill>
              </a:rPr>
              <a:t>з</a:t>
            </a:r>
            <a:r>
              <a:rPr lang="ru-RU" i="1" dirty="0" smtClean="0"/>
              <a:t>дороваться</a:t>
            </a:r>
            <a:endParaRPr lang="ru-RU" dirty="0" smtClean="0"/>
          </a:p>
          <a:p>
            <a:pPr algn="ctr"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28794" y="1916832"/>
            <a:ext cx="1995134" cy="51203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86380" y="1928802"/>
            <a:ext cx="2214578" cy="5000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1142976" y="3143248"/>
            <a:ext cx="42862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715934" y="3143248"/>
            <a:ext cx="427834" cy="79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2143108" y="4786322"/>
            <a:ext cx="2000264" cy="5000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714876" y="4786322"/>
            <a:ext cx="1928826" cy="42862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3732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>
            <a:normAutofit/>
          </a:bodyPr>
          <a:lstStyle/>
          <a:p>
            <a:pPr marL="857250" lvl="0" indent="-857250">
              <a:buAutoNum type="romanUcPeriod"/>
            </a:pPr>
            <a:r>
              <a:rPr lang="ru-RU" sz="3600" dirty="0" smtClean="0"/>
              <a:t>Укажите русские приставки:</a:t>
            </a:r>
          </a:p>
          <a:p>
            <a:pPr marL="857250" lvl="0" indent="-857250">
              <a:buAutoNum type="romanUcPeriod"/>
            </a:pPr>
            <a:endParaRPr lang="ru-RU" sz="36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ru-RU" sz="3600" dirty="0" smtClean="0"/>
              <a:t>транс-;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600" dirty="0" err="1" smtClean="0"/>
              <a:t>диз</a:t>
            </a:r>
            <a:r>
              <a:rPr lang="ru-RU" sz="3600" dirty="0" smtClean="0"/>
              <a:t>-;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600" dirty="0" smtClean="0"/>
              <a:t>чрез-;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600" dirty="0" smtClean="0"/>
              <a:t>рос-;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600" dirty="0" smtClean="0"/>
              <a:t>низ-.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39"/>
            <a:ext cx="7239000" cy="1085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7858180" cy="509843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dirty="0" smtClean="0"/>
              <a:t>II. </a:t>
            </a:r>
            <a:r>
              <a:rPr lang="ru-RU" sz="3600" dirty="0" smtClean="0"/>
              <a:t>Укажите слова, в которых пишется буква </a:t>
            </a:r>
            <a:r>
              <a:rPr lang="ru-RU" sz="3600" b="1" i="1" dirty="0" smtClean="0"/>
              <a:t>з</a:t>
            </a:r>
            <a:r>
              <a:rPr lang="ru-RU" sz="3600" dirty="0" smtClean="0"/>
              <a:t>:</a:t>
            </a:r>
          </a:p>
          <a:p>
            <a:pPr lvl="0"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1) </a:t>
            </a:r>
            <a:r>
              <a:rPr lang="ru-RU" sz="3600" dirty="0" err="1" smtClean="0"/>
              <a:t>бе_вкусица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ра_венчать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пои_держаться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ра_щелина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в_плакнуть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7786742" cy="5027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dirty="0" smtClean="0"/>
              <a:t>III. </a:t>
            </a:r>
            <a:r>
              <a:rPr lang="ru-RU" sz="3600" dirty="0" smtClean="0"/>
              <a:t>Укажите слова, в которых пишется буква </a:t>
            </a:r>
            <a:r>
              <a:rPr lang="ru-RU" sz="3600" b="1" i="1" dirty="0" smtClean="0"/>
              <a:t>с</a:t>
            </a:r>
            <a:r>
              <a:rPr lang="ru-RU" sz="3600" dirty="0" smtClean="0"/>
              <a:t>:</a:t>
            </a:r>
          </a:p>
          <a:p>
            <a:pPr lvl="0"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1) </a:t>
            </a:r>
            <a:r>
              <a:rPr lang="ru-RU" sz="3600" dirty="0" err="1" smtClean="0"/>
              <a:t>ни_вергнуть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ни_ший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во_кликнуть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и_пещрённый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ра_цветка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IV</a:t>
            </a:r>
            <a:r>
              <a:rPr lang="ru-RU" sz="3600" dirty="0" smtClean="0"/>
              <a:t>. Укажите слова, в которых пишутся </a:t>
            </a:r>
            <a:r>
              <a:rPr lang="ru-RU" sz="3600" b="1" i="1" dirty="0" err="1" smtClean="0"/>
              <a:t>зз</a:t>
            </a:r>
            <a:r>
              <a:rPr lang="ru-RU" sz="3600" dirty="0" smtClean="0"/>
              <a:t>: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1) </a:t>
            </a:r>
            <a:r>
              <a:rPr lang="ru-RU" sz="3600" dirty="0" err="1" smtClean="0"/>
              <a:t>ра_евать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бе_убый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чере_едельник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бе_ердечный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ра_накомиться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V</a:t>
            </a:r>
            <a:r>
              <a:rPr lang="ru-RU" sz="3600" dirty="0" smtClean="0"/>
              <a:t>. Укажите слова, в которых пишутся </a:t>
            </a:r>
            <a:r>
              <a:rPr lang="ru-RU" sz="3600" b="1" i="1" dirty="0" err="1" smtClean="0"/>
              <a:t>сс</a:t>
            </a:r>
            <a:r>
              <a:rPr lang="ru-RU" sz="3600" dirty="0" smtClean="0"/>
              <a:t>: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1) </a:t>
            </a:r>
            <a:r>
              <a:rPr lang="ru-RU" sz="3600" dirty="0" err="1" smtClean="0"/>
              <a:t>бе_истемный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ра_текаться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ра_таять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ра_торгнуть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обе_илеть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VI</a:t>
            </a:r>
            <a:r>
              <a:rPr lang="ru-RU" sz="3600" dirty="0" smtClean="0"/>
              <a:t>. Укажите слова, в которых допущены ошибки: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1) несговорчивый;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незбыточный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черезчур</a:t>
            </a:r>
            <a:r>
              <a:rPr lang="ru-RU" sz="3600" dirty="0" smtClean="0"/>
              <a:t> строгий;</a:t>
            </a:r>
          </a:p>
          <a:p>
            <a:pPr>
              <a:buNone/>
            </a:pPr>
            <a:r>
              <a:rPr lang="ru-RU" sz="3600" dirty="0" smtClean="0"/>
              <a:t>4) расшуметься;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безчисленный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7786742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VII</a:t>
            </a:r>
            <a:r>
              <a:rPr lang="ru-RU" sz="3600" dirty="0" smtClean="0"/>
              <a:t>. Укажите ряды слов, в которых </a:t>
            </a:r>
            <a:r>
              <a:rPr lang="ru-RU" sz="3600" i="1" dirty="0" smtClean="0">
                <a:solidFill>
                  <a:srgbClr val="C00000"/>
                </a:solidFill>
              </a:rPr>
              <a:t>нет ошибок:</a:t>
            </a:r>
          </a:p>
          <a:p>
            <a:pPr>
              <a:buNone/>
            </a:pPr>
            <a:endParaRPr lang="ru-RU" sz="3600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dirty="0" smtClean="0"/>
              <a:t>1) несгибаемый, безжизненный;</a:t>
            </a:r>
          </a:p>
          <a:p>
            <a:pPr>
              <a:buNone/>
            </a:pPr>
            <a:r>
              <a:rPr lang="ru-RU" sz="3600" dirty="0" smtClean="0"/>
              <a:t>2) рассвело, </a:t>
            </a:r>
            <a:r>
              <a:rPr lang="ru-RU" sz="3600" dirty="0" err="1" smtClean="0"/>
              <a:t>разпознавать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изчезнуть</a:t>
            </a:r>
            <a:r>
              <a:rPr lang="ru-RU" sz="3600" dirty="0" smtClean="0"/>
              <a:t>, бесхитростный;</a:t>
            </a:r>
          </a:p>
          <a:p>
            <a:pPr>
              <a:buNone/>
            </a:pPr>
            <a:r>
              <a:rPr lang="ru-RU" sz="3600" dirty="0" smtClean="0"/>
              <a:t>4) безвизовый, сгустившиеся облака;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произшествие</a:t>
            </a:r>
            <a:r>
              <a:rPr lang="ru-RU" sz="3600" dirty="0" smtClean="0"/>
              <a:t>, избороздить.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Ответы:</a:t>
            </a:r>
          </a:p>
          <a:p>
            <a:pPr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800" dirty="0" smtClean="0"/>
              <a:t>I – 3, 4, 5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II – 1, 2, 3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III – 3, 4, 5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IV</a:t>
            </a:r>
            <a:r>
              <a:rPr lang="ru-RU" sz="2800" dirty="0" smtClean="0"/>
              <a:t> – 2, 5</a:t>
            </a:r>
          </a:p>
          <a:p>
            <a:pPr>
              <a:buNone/>
            </a:pPr>
            <a:r>
              <a:rPr lang="en-US" sz="2800" dirty="0" smtClean="0"/>
              <a:t>V</a:t>
            </a:r>
            <a:r>
              <a:rPr lang="ru-RU" sz="2800" dirty="0" smtClean="0"/>
              <a:t> – 1, 5</a:t>
            </a:r>
          </a:p>
          <a:p>
            <a:pPr>
              <a:buNone/>
            </a:pPr>
            <a:r>
              <a:rPr lang="en-US" sz="2800" dirty="0" smtClean="0"/>
              <a:t>VI</a:t>
            </a:r>
            <a:r>
              <a:rPr lang="ru-RU" sz="2800" dirty="0" smtClean="0"/>
              <a:t> – 2, 3, 4</a:t>
            </a:r>
          </a:p>
          <a:p>
            <a:pPr>
              <a:buNone/>
            </a:pPr>
            <a:r>
              <a:rPr lang="en-US" sz="2800" dirty="0" smtClean="0"/>
              <a:t>VII</a:t>
            </a:r>
            <a:r>
              <a:rPr lang="ru-RU" sz="2800" dirty="0" smtClean="0"/>
              <a:t> – 1, 4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142985"/>
            <a:ext cx="8858280" cy="243937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Желаем успехов!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571744"/>
            <a:ext cx="7498080" cy="3676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Правописание приставок на З,С основано на </a:t>
            </a:r>
            <a:r>
              <a:rPr lang="ru-RU" sz="4800" i="1" dirty="0" smtClean="0">
                <a:solidFill>
                  <a:schemeClr val="accent2"/>
                </a:solidFill>
              </a:rPr>
              <a:t>фонетическом принципе</a:t>
            </a:r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2868610"/>
          </a:xfrm>
        </p:spPr>
        <p:txBody>
          <a:bodyPr>
            <a:normAutofit/>
          </a:bodyPr>
          <a:lstStyle/>
          <a:p>
            <a:r>
              <a:rPr lang="ru-RU" sz="4400" dirty="0" smtClean="0">
                <a:effectLst/>
              </a:rPr>
              <a:t>Повторите пары согласных звуков по </a:t>
            </a:r>
            <a:r>
              <a:rPr lang="ru-RU" sz="4400" i="1" dirty="0" smtClean="0">
                <a:solidFill>
                  <a:schemeClr val="accent2"/>
                </a:solidFill>
                <a:effectLst/>
              </a:rPr>
              <a:t>звонкости/глухости: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sz="44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500438"/>
            <a:ext cx="7790712" cy="27479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i="1" dirty="0" smtClean="0"/>
              <a:t>[б], [в], [г], [</a:t>
            </a:r>
            <a:r>
              <a:rPr lang="ru-RU" sz="4400" i="1" dirty="0" err="1" smtClean="0"/>
              <a:t>д</a:t>
            </a:r>
            <a:r>
              <a:rPr lang="ru-RU" sz="4400" i="1" dirty="0" smtClean="0"/>
              <a:t>], [ж], [</a:t>
            </a:r>
            <a:r>
              <a:rPr lang="ru-RU" sz="4400" i="1" dirty="0" err="1" smtClean="0"/>
              <a:t>з</a:t>
            </a:r>
            <a:r>
              <a:rPr lang="ru-RU" sz="4400" i="1" dirty="0" smtClean="0"/>
              <a:t>]</a:t>
            </a:r>
          </a:p>
          <a:p>
            <a:pPr algn="ctr">
              <a:buNone/>
            </a:pPr>
            <a:r>
              <a:rPr lang="ru-RU" sz="4400" i="1" dirty="0" smtClean="0"/>
              <a:t>[</a:t>
            </a:r>
            <a:r>
              <a:rPr lang="ru-RU" sz="4400" i="1" dirty="0" err="1" smtClean="0"/>
              <a:t>п</a:t>
            </a:r>
            <a:r>
              <a:rPr lang="ru-RU" sz="4400" i="1" dirty="0" smtClean="0"/>
              <a:t>], [</a:t>
            </a:r>
            <a:r>
              <a:rPr lang="ru-RU" sz="4400" i="1" dirty="0" err="1" smtClean="0"/>
              <a:t>ф</a:t>
            </a:r>
            <a:r>
              <a:rPr lang="ru-RU" sz="4400" i="1" dirty="0" smtClean="0"/>
              <a:t>],[к], [т], [</a:t>
            </a:r>
            <a:r>
              <a:rPr lang="ru-RU" sz="4400" i="1" dirty="0" err="1" smtClean="0"/>
              <a:t>ш</a:t>
            </a:r>
            <a:r>
              <a:rPr lang="ru-RU" sz="4400" i="1" dirty="0" smtClean="0"/>
              <a:t>], [с]</a:t>
            </a:r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71480"/>
            <a:ext cx="7498080" cy="350046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Непарными звонкими являются звуки:</a:t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i="1" dirty="0" smtClean="0">
                <a:solidFill>
                  <a:schemeClr val="tx1"/>
                </a:solidFill>
                <a:effectLst/>
              </a:rPr>
              <a:t> [</a:t>
            </a:r>
            <a:r>
              <a:rPr lang="ru-RU" i="1" dirty="0" err="1" smtClean="0">
                <a:solidFill>
                  <a:schemeClr val="tx1"/>
                </a:solidFill>
                <a:effectLst/>
              </a:rPr>
              <a:t>р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>], [л], [</a:t>
            </a:r>
            <a:r>
              <a:rPr lang="ru-RU" i="1" dirty="0" err="1" smtClean="0">
                <a:solidFill>
                  <a:schemeClr val="tx1"/>
                </a:solidFill>
                <a:effectLst/>
              </a:rPr>
              <a:t>н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>], [м], [</a:t>
            </a:r>
            <a:r>
              <a:rPr lang="ru-RU" i="1" dirty="0" err="1" smtClean="0">
                <a:solidFill>
                  <a:schemeClr val="tx1"/>
                </a:solidFill>
                <a:effectLst/>
              </a:rPr>
              <a:t>й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>]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00504"/>
            <a:ext cx="7498080" cy="2247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 непарными глухими -</a:t>
            </a:r>
          </a:p>
          <a:p>
            <a:pPr>
              <a:buNone/>
            </a:pPr>
            <a:r>
              <a:rPr lang="ru-RU" sz="4000" i="1" dirty="0" smtClean="0"/>
              <a:t>[</a:t>
            </a:r>
            <a:r>
              <a:rPr lang="ru-RU" sz="4000" i="1" dirty="0" err="1" smtClean="0"/>
              <a:t>х</a:t>
            </a:r>
            <a:r>
              <a:rPr lang="ru-RU" sz="4000" i="1" dirty="0" smtClean="0"/>
              <a:t>], [</a:t>
            </a:r>
            <a:r>
              <a:rPr lang="ru-RU" sz="4000" i="1" dirty="0" err="1" smtClean="0"/>
              <a:t>ц</a:t>
            </a:r>
            <a:r>
              <a:rPr lang="ru-RU" sz="4000" i="1" dirty="0" smtClean="0"/>
              <a:t>], [ч'], [</a:t>
            </a:r>
            <a:r>
              <a:rPr lang="ru-RU" sz="4000" i="1" dirty="0" err="1" smtClean="0"/>
              <a:t>ш</a:t>
            </a:r>
            <a:r>
              <a:rPr lang="ru-RU" sz="4000" i="1" dirty="0" smtClean="0"/>
              <a:t>‘]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924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без- – бес-</a:t>
            </a:r>
            <a:r>
              <a:rPr lang="ru-RU" b="1" i="1" dirty="0" smtClean="0"/>
              <a:t>:</a:t>
            </a:r>
            <a:r>
              <a:rPr lang="ru-RU" dirty="0" smtClean="0"/>
              <a:t> </a:t>
            </a:r>
            <a:r>
              <a:rPr lang="ru-RU" i="1" dirty="0" err="1" smtClean="0">
                <a:solidFill>
                  <a:srgbClr val="008000"/>
                </a:solidFill>
              </a:rPr>
              <a:t>без</a:t>
            </a:r>
            <a:r>
              <a:rPr lang="ru-RU" i="1" dirty="0" err="1" smtClean="0"/>
              <a:t>лимитный</a:t>
            </a:r>
            <a:r>
              <a:rPr lang="ru-RU" i="1" dirty="0" smtClean="0"/>
              <a:t> – </a:t>
            </a:r>
            <a:r>
              <a:rPr lang="ru-RU" i="1" dirty="0" smtClean="0">
                <a:solidFill>
                  <a:srgbClr val="008000"/>
                </a:solidFill>
              </a:rPr>
              <a:t>бес</a:t>
            </a:r>
            <a:r>
              <a:rPr lang="ru-RU" i="1" dirty="0" smtClean="0"/>
              <a:t>сердечный; </a:t>
            </a:r>
            <a:endParaRPr lang="ru-RU" dirty="0" smtClean="0"/>
          </a:p>
          <a:p>
            <a:pPr algn="ctr">
              <a:buNone/>
            </a:pPr>
            <a:r>
              <a:rPr lang="ru-RU" b="1" i="1" dirty="0" err="1" smtClean="0">
                <a:solidFill>
                  <a:srgbClr val="008000"/>
                </a:solidFill>
              </a:rPr>
              <a:t>вз</a:t>
            </a:r>
            <a:r>
              <a:rPr lang="ru-RU" b="1" i="1" dirty="0" smtClean="0">
                <a:solidFill>
                  <a:srgbClr val="008000"/>
                </a:solidFill>
              </a:rPr>
              <a:t>- – </a:t>
            </a:r>
            <a:r>
              <a:rPr lang="ru-RU" b="1" i="1" dirty="0" err="1" smtClean="0">
                <a:solidFill>
                  <a:srgbClr val="008000"/>
                </a:solidFill>
              </a:rPr>
              <a:t>вс</a:t>
            </a:r>
            <a:r>
              <a:rPr lang="ru-RU" b="1" i="1" dirty="0" smtClean="0">
                <a:solidFill>
                  <a:srgbClr val="008000"/>
                </a:solidFill>
              </a:rPr>
              <a:t>-</a:t>
            </a:r>
            <a:r>
              <a:rPr lang="ru-RU" b="1" i="1" dirty="0" smtClean="0"/>
              <a:t>: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008000"/>
                </a:solidFill>
              </a:rPr>
              <a:t>вз</a:t>
            </a:r>
            <a:r>
              <a:rPr lang="ru-RU" i="1" dirty="0" smtClean="0"/>
              <a:t>дремнуть – </a:t>
            </a:r>
            <a:r>
              <a:rPr lang="ru-RU" i="1" dirty="0" smtClean="0">
                <a:solidFill>
                  <a:srgbClr val="008000"/>
                </a:solidFill>
              </a:rPr>
              <a:t>вс</a:t>
            </a:r>
            <a:r>
              <a:rPr lang="ru-RU" i="1" dirty="0" smtClean="0"/>
              <a:t>порхнуть;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воз- – </a:t>
            </a:r>
            <a:r>
              <a:rPr lang="ru-RU" b="1" i="1" dirty="0" err="1" smtClean="0">
                <a:solidFill>
                  <a:srgbClr val="008000"/>
                </a:solidFill>
              </a:rPr>
              <a:t>вос</a:t>
            </a:r>
            <a:r>
              <a:rPr lang="ru-RU" b="1" i="1" dirty="0" smtClean="0">
                <a:solidFill>
                  <a:srgbClr val="008000"/>
                </a:solidFill>
              </a:rPr>
              <a:t>-</a:t>
            </a:r>
            <a:r>
              <a:rPr lang="ru-RU" b="1" i="1" dirty="0" smtClean="0"/>
              <a:t>: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008000"/>
                </a:solidFill>
              </a:rPr>
              <a:t>воз</a:t>
            </a:r>
            <a:r>
              <a:rPr lang="ru-RU" i="1" dirty="0" smtClean="0"/>
              <a:t>рождение – </a:t>
            </a:r>
            <a:r>
              <a:rPr lang="ru-RU" i="1" dirty="0" smtClean="0">
                <a:solidFill>
                  <a:srgbClr val="008000"/>
                </a:solidFill>
              </a:rPr>
              <a:t>вос</a:t>
            </a:r>
            <a:r>
              <a:rPr lang="ru-RU" i="1" dirty="0" smtClean="0"/>
              <a:t>хождение;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из- – </a:t>
            </a:r>
            <a:r>
              <a:rPr lang="ru-RU" b="1" i="1" dirty="0" err="1" smtClean="0">
                <a:solidFill>
                  <a:srgbClr val="008000"/>
                </a:solidFill>
              </a:rPr>
              <a:t>ис</a:t>
            </a:r>
            <a:r>
              <a:rPr lang="ru-RU" b="1" i="1" dirty="0" smtClean="0">
                <a:solidFill>
                  <a:srgbClr val="008000"/>
                </a:solidFill>
              </a:rPr>
              <a:t>-</a:t>
            </a:r>
            <a:r>
              <a:rPr lang="ru-RU" b="1" i="1" dirty="0" smtClean="0"/>
              <a:t>: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008000"/>
                </a:solidFill>
              </a:rPr>
              <a:t>из</a:t>
            </a:r>
            <a:r>
              <a:rPr lang="ru-RU" i="1" dirty="0" smtClean="0"/>
              <a:t>давна – </a:t>
            </a:r>
            <a:r>
              <a:rPr lang="ru-RU" i="1" dirty="0" smtClean="0">
                <a:solidFill>
                  <a:srgbClr val="008000"/>
                </a:solidFill>
              </a:rPr>
              <a:t>ис</a:t>
            </a:r>
            <a:r>
              <a:rPr lang="ru-RU" i="1" dirty="0" smtClean="0"/>
              <a:t>пугаться;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низ- – </a:t>
            </a:r>
            <a:r>
              <a:rPr lang="ru-RU" b="1" i="1" dirty="0" err="1" smtClean="0">
                <a:solidFill>
                  <a:srgbClr val="008000"/>
                </a:solidFill>
              </a:rPr>
              <a:t>нис</a:t>
            </a:r>
            <a:r>
              <a:rPr lang="ru-RU" b="1" i="1" dirty="0" smtClean="0">
                <a:solidFill>
                  <a:srgbClr val="008000"/>
                </a:solidFill>
              </a:rPr>
              <a:t>-</a:t>
            </a:r>
            <a:r>
              <a:rPr lang="ru-RU" b="1" i="1" dirty="0" smtClean="0"/>
              <a:t>: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008000"/>
                </a:solidFill>
              </a:rPr>
              <a:t>низ</a:t>
            </a:r>
            <a:r>
              <a:rPr lang="ru-RU" i="1" dirty="0" smtClean="0"/>
              <a:t>ринуться – </a:t>
            </a:r>
            <a:r>
              <a:rPr lang="ru-RU" i="1" dirty="0" smtClean="0">
                <a:solidFill>
                  <a:srgbClr val="008000"/>
                </a:solidFill>
              </a:rPr>
              <a:t>нис</a:t>
            </a:r>
            <a:r>
              <a:rPr lang="ru-RU" i="1" dirty="0" smtClean="0"/>
              <a:t>провергать;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раз- – рас-</a:t>
            </a:r>
            <a:r>
              <a:rPr lang="ru-RU" b="1" i="1" dirty="0" smtClean="0"/>
              <a:t>: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008000"/>
                </a:solidFill>
              </a:rPr>
              <a:t>раз</a:t>
            </a:r>
            <a:r>
              <a:rPr lang="ru-RU" i="1" dirty="0" smtClean="0"/>
              <a:t>говориться – </a:t>
            </a:r>
            <a:r>
              <a:rPr lang="ru-RU" i="1" dirty="0" smtClean="0">
                <a:solidFill>
                  <a:srgbClr val="008000"/>
                </a:solidFill>
              </a:rPr>
              <a:t>рас</a:t>
            </a:r>
            <a:r>
              <a:rPr lang="ru-RU" i="1" dirty="0" smtClean="0"/>
              <a:t>каяться;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роз- – рос-</a:t>
            </a:r>
            <a:r>
              <a:rPr lang="ru-RU" b="1" i="1" dirty="0" smtClean="0"/>
              <a:t>: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008000"/>
                </a:solidFill>
              </a:rPr>
              <a:t>роз</a:t>
            </a:r>
            <a:r>
              <a:rPr lang="ru-RU" i="1" dirty="0" smtClean="0"/>
              <a:t>вальни – </a:t>
            </a:r>
            <a:r>
              <a:rPr lang="ru-RU" i="1" dirty="0" smtClean="0">
                <a:solidFill>
                  <a:srgbClr val="008000"/>
                </a:solidFill>
              </a:rPr>
              <a:t>рос</a:t>
            </a:r>
            <a:r>
              <a:rPr lang="ru-RU" i="1" dirty="0" smtClean="0"/>
              <a:t>сыпь;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чрез- – </a:t>
            </a:r>
            <a:r>
              <a:rPr lang="ru-RU" b="1" i="1" dirty="0" err="1" smtClean="0">
                <a:solidFill>
                  <a:srgbClr val="008000"/>
                </a:solidFill>
              </a:rPr>
              <a:t>черес</a:t>
            </a:r>
            <a:r>
              <a:rPr lang="ru-RU" b="1" i="1" dirty="0" smtClean="0">
                <a:solidFill>
                  <a:srgbClr val="008000"/>
                </a:solidFill>
              </a:rPr>
              <a:t>-</a:t>
            </a:r>
            <a:r>
              <a:rPr lang="ru-RU" b="1" i="1" dirty="0" smtClean="0"/>
              <a:t>: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008000"/>
                </a:solidFill>
              </a:rPr>
              <a:t>чрез</a:t>
            </a:r>
            <a:r>
              <a:rPr lang="ru-RU" i="1" dirty="0" smtClean="0"/>
              <a:t>мерный – </a:t>
            </a:r>
            <a:r>
              <a:rPr lang="ru-RU" i="1" dirty="0" smtClean="0">
                <a:solidFill>
                  <a:srgbClr val="008000"/>
                </a:solidFill>
              </a:rPr>
              <a:t>черес</a:t>
            </a:r>
            <a:r>
              <a:rPr lang="ru-RU" i="1" dirty="0" smtClean="0"/>
              <a:t>седельник.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907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Запомните русские </a:t>
            </a:r>
            <a:r>
              <a:rPr lang="ru-RU" b="1" i="1" dirty="0" smtClean="0">
                <a:solidFill>
                  <a:schemeClr val="tx1"/>
                </a:solidFill>
              </a:rPr>
              <a:t>приставки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на </a:t>
            </a:r>
            <a:r>
              <a:rPr lang="ru-RU" b="1" dirty="0" smtClean="0">
                <a:solidFill>
                  <a:srgbClr val="008000"/>
                </a:solidFill>
              </a:rPr>
              <a:t>З,С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85794"/>
            <a:ext cx="9001156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Если приставка состоит </a:t>
            </a:r>
            <a:r>
              <a:rPr lang="ru-RU" sz="3200" b="1" i="1" dirty="0" smtClean="0">
                <a:solidFill>
                  <a:srgbClr val="008000"/>
                </a:solidFill>
              </a:rPr>
              <a:t>из двух и более букв</a:t>
            </a:r>
            <a:r>
              <a:rPr lang="ru-RU" sz="3200" dirty="0" smtClean="0"/>
              <a:t>, то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перед глухими                                 перед звонкими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пишется приставка на </a:t>
            </a:r>
            <a:r>
              <a:rPr lang="ru-RU" b="1" i="1" dirty="0" smtClean="0">
                <a:solidFill>
                  <a:srgbClr val="008000"/>
                </a:solidFill>
              </a:rPr>
              <a:t>С  </a:t>
            </a:r>
            <a:r>
              <a:rPr lang="ru-RU" b="1" i="1" dirty="0" smtClean="0"/>
              <a:t>        </a:t>
            </a:r>
            <a:r>
              <a:rPr lang="ru-RU" dirty="0" smtClean="0"/>
              <a:t>пишется приставка на </a:t>
            </a:r>
            <a:r>
              <a:rPr lang="ru-RU" b="1" i="1" dirty="0" smtClean="0">
                <a:solidFill>
                  <a:srgbClr val="008000"/>
                </a:solidFill>
              </a:rPr>
              <a:t>З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008000"/>
                </a:solidFill>
              </a:rPr>
              <a:t>ис</a:t>
            </a:r>
            <a:r>
              <a:rPr lang="ru-RU" i="1" u="sng" dirty="0" smtClean="0"/>
              <a:t>т</a:t>
            </a:r>
            <a:r>
              <a:rPr lang="ru-RU" i="1" dirty="0" smtClean="0"/>
              <a:t>ратить                                  </a:t>
            </a:r>
            <a:r>
              <a:rPr lang="ru-RU" i="1" dirty="0" smtClean="0">
                <a:solidFill>
                  <a:srgbClr val="008000"/>
                </a:solidFill>
              </a:rPr>
              <a:t>из</a:t>
            </a:r>
            <a:r>
              <a:rPr lang="ru-RU" i="1" u="sng" dirty="0" smtClean="0"/>
              <a:t>в</a:t>
            </a:r>
            <a:r>
              <a:rPr lang="ru-RU" i="1" dirty="0" smtClean="0"/>
              <a:t>ержение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8000"/>
                </a:solidFill>
              </a:rPr>
              <a:t>рас</a:t>
            </a:r>
            <a:r>
              <a:rPr lang="ru-RU" i="1" u="sng" dirty="0" smtClean="0"/>
              <a:t>щ</a:t>
            </a:r>
            <a:r>
              <a:rPr lang="ru-RU" i="1" dirty="0" smtClean="0"/>
              <a:t>едриться                                </a:t>
            </a:r>
            <a:r>
              <a:rPr lang="ru-RU" i="1" dirty="0" smtClean="0">
                <a:solidFill>
                  <a:srgbClr val="008000"/>
                </a:solidFill>
              </a:rPr>
              <a:t>раз</a:t>
            </a:r>
            <a:r>
              <a:rPr lang="ru-RU" i="1" u="sng" dirty="0" smtClean="0"/>
              <a:t>г</a:t>
            </a:r>
            <a:r>
              <a:rPr lang="ru-RU" i="1" dirty="0" smtClean="0"/>
              <a:t>овориться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000232" y="1428736"/>
            <a:ext cx="2286016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4876" y="1357298"/>
            <a:ext cx="2357454" cy="928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1264416" y="3352208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6628157" y="3173043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586457" y="4542335"/>
            <a:ext cx="49927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6699025" y="4542335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3850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008000"/>
                </a:solidFill>
              </a:rPr>
              <a:t>транс</a:t>
            </a:r>
            <a:r>
              <a:rPr lang="ru-RU" sz="3600" dirty="0" smtClean="0"/>
              <a:t>сибирский (перед глухой)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8000"/>
                </a:solidFill>
              </a:rPr>
              <a:t>транс</a:t>
            </a:r>
            <a:r>
              <a:rPr lang="ru-RU" sz="3600" dirty="0" smtClean="0"/>
              <a:t>национальный (перед звонкой) </a:t>
            </a:r>
          </a:p>
          <a:p>
            <a:pPr algn="ctr">
              <a:buNone/>
            </a:pPr>
            <a:r>
              <a:rPr lang="ru-RU" sz="3600" dirty="0" smtClean="0"/>
              <a:t> 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8000"/>
                </a:solidFill>
              </a:rPr>
              <a:t>дис</a:t>
            </a:r>
            <a:r>
              <a:rPr lang="ru-RU" sz="3600" dirty="0" smtClean="0"/>
              <a:t>пропорция (перед глухой)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8000"/>
                </a:solidFill>
              </a:rPr>
              <a:t>дис</a:t>
            </a:r>
            <a:r>
              <a:rPr lang="ru-RU" sz="3600" dirty="0" smtClean="0"/>
              <a:t>гармония (перед звонкой)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52400"/>
            <a:ext cx="8715436" cy="234790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Иноязычные приставки пишутся </a:t>
            </a:r>
            <a:r>
              <a:rPr lang="ru-RU" sz="4400" i="1" dirty="0" smtClean="0">
                <a:solidFill>
                  <a:srgbClr val="008000"/>
                </a:solidFill>
              </a:rPr>
              <a:t>без изменений: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6785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Кроме приставок на </a:t>
            </a:r>
            <a:r>
              <a:rPr lang="ru-RU" sz="3600" b="1" i="1" dirty="0" smtClean="0">
                <a:solidFill>
                  <a:srgbClr val="008000"/>
                </a:solidFill>
              </a:rPr>
              <a:t>З, С</a:t>
            </a:r>
            <a:r>
              <a:rPr lang="ru-RU" sz="3600" dirty="0" smtClean="0">
                <a:solidFill>
                  <a:srgbClr val="008000"/>
                </a:solidFill>
              </a:rPr>
              <a:t>, </a:t>
            </a:r>
            <a:r>
              <a:rPr lang="ru-RU" sz="3600" dirty="0" smtClean="0">
                <a:solidFill>
                  <a:schemeClr val="tx1"/>
                </a:solidFill>
              </a:rPr>
              <a:t>состоящих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из двух, трёх, четырёх или пяти букв,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есть приставка </a:t>
            </a:r>
            <a:r>
              <a:rPr lang="ru-RU" sz="3600" b="1" i="1" dirty="0" smtClean="0">
                <a:solidFill>
                  <a:srgbClr val="008000"/>
                </a:solidFill>
              </a:rPr>
              <a:t>с-</a:t>
            </a:r>
            <a:r>
              <a:rPr lang="ru-RU" sz="3600" dirty="0" smtClean="0">
                <a:solidFill>
                  <a:srgbClr val="008000"/>
                </a:solidFill>
              </a:rPr>
              <a:t>,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которая </a:t>
            </a:r>
            <a:r>
              <a:rPr lang="ru-RU" sz="3600" i="1" dirty="0" smtClean="0">
                <a:solidFill>
                  <a:srgbClr val="008000"/>
                </a:solidFill>
              </a:rPr>
              <a:t>всегда</a:t>
            </a:r>
            <a:r>
              <a:rPr lang="ru-RU" sz="3600" dirty="0" smtClean="0">
                <a:solidFill>
                  <a:schemeClr val="tx1"/>
                </a:solidFill>
              </a:rPr>
              <a:t> пишется одинаково.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4214818"/>
            <a:ext cx="9144000" cy="21097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Помните!</a:t>
            </a:r>
            <a:r>
              <a:rPr lang="ru-RU" sz="4400" dirty="0" smtClean="0"/>
              <a:t> Приставки </a:t>
            </a:r>
            <a:r>
              <a:rPr lang="ru-RU" sz="4400" b="1" i="1" dirty="0" err="1" smtClean="0">
                <a:solidFill>
                  <a:srgbClr val="008000"/>
                </a:solidFill>
              </a:rPr>
              <a:t>з</a:t>
            </a:r>
            <a:r>
              <a:rPr lang="ru-RU" sz="4400" b="1" i="1" dirty="0" smtClean="0">
                <a:solidFill>
                  <a:srgbClr val="008000"/>
                </a:solidFill>
              </a:rPr>
              <a:t>-</a:t>
            </a:r>
            <a:r>
              <a:rPr lang="ru-RU" sz="4400" dirty="0" smtClean="0"/>
              <a:t> в </a:t>
            </a:r>
          </a:p>
          <a:p>
            <a:pPr algn="ctr">
              <a:buNone/>
            </a:pPr>
            <a:r>
              <a:rPr lang="ru-RU" sz="4400" dirty="0" smtClean="0"/>
              <a:t>русском языке </a:t>
            </a:r>
            <a:r>
              <a:rPr lang="ru-RU" sz="4400" b="1" dirty="0" smtClean="0">
                <a:solidFill>
                  <a:srgbClr val="008000"/>
                </a:solidFill>
              </a:rPr>
              <a:t>НЕТ!</a:t>
            </a:r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Приставка </a:t>
            </a:r>
            <a:r>
              <a:rPr lang="ru-RU" b="1" i="1" dirty="0" smtClean="0">
                <a:solidFill>
                  <a:srgbClr val="008000"/>
                </a:solidFill>
              </a:rPr>
              <a:t>с-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57430"/>
            <a:ext cx="8715436" cy="396717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800" dirty="0" smtClean="0"/>
              <a:t>         </a:t>
            </a:r>
          </a:p>
          <a:p>
            <a:pPr algn="ctr">
              <a:spcBef>
                <a:spcPts val="0"/>
              </a:spcBef>
              <a:buNone/>
            </a:pPr>
            <a:endParaRPr lang="ru-RU" sz="2800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/>
              <a:t>перед глухой                                    перед звонкой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8000"/>
                </a:solidFill>
              </a:rPr>
              <a:t>с</a:t>
            </a:r>
            <a:r>
              <a:rPr lang="ru-RU" sz="2800" u="sng" dirty="0" smtClean="0"/>
              <a:t>ф</a:t>
            </a:r>
            <a:r>
              <a:rPr lang="ru-RU" sz="2800" dirty="0" smtClean="0"/>
              <a:t>ормировать                                </a:t>
            </a:r>
            <a:r>
              <a:rPr lang="ru-RU" sz="2800" b="1" i="1" dirty="0" smtClean="0">
                <a:solidFill>
                  <a:srgbClr val="008000"/>
                </a:solidFill>
              </a:rPr>
              <a:t>с</a:t>
            </a:r>
            <a:r>
              <a:rPr lang="ru-RU" sz="2800" u="sng" dirty="0" smtClean="0"/>
              <a:t>б</a:t>
            </a:r>
            <a:r>
              <a:rPr lang="ru-RU" sz="2800" dirty="0" smtClean="0"/>
              <a:t>ить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b="1" i="1" dirty="0" smtClean="0"/>
              <a:t>         </a:t>
            </a:r>
            <a:r>
              <a:rPr lang="ru-RU" sz="2800" b="1" i="1" dirty="0" smtClean="0">
                <a:solidFill>
                  <a:srgbClr val="008000"/>
                </a:solidFill>
              </a:rPr>
              <a:t>с</a:t>
            </a:r>
            <a:r>
              <a:rPr lang="ru-RU" sz="2800" u="sng" dirty="0" smtClean="0"/>
              <a:t>ш</a:t>
            </a:r>
            <a:r>
              <a:rPr lang="ru-RU" sz="2800" dirty="0" smtClean="0"/>
              <a:t>ить                                                </a:t>
            </a:r>
            <a:r>
              <a:rPr lang="ru-RU" sz="2800" b="1" i="1" dirty="0" smtClean="0">
                <a:solidFill>
                  <a:srgbClr val="008000"/>
                </a:solidFill>
              </a:rPr>
              <a:t>с</a:t>
            </a:r>
            <a:r>
              <a:rPr lang="ru-RU" sz="2800" u="sng" dirty="0" smtClean="0"/>
              <a:t>г</a:t>
            </a:r>
            <a:r>
              <a:rPr lang="ru-RU" sz="2800" dirty="0" smtClean="0"/>
              <a:t>руппировать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285984" y="2428868"/>
            <a:ext cx="1928826" cy="71438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143504" y="2428868"/>
            <a:ext cx="1948776" cy="7121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Открыт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A9FC2-CD0B-4AB1-819A-2886B2F6031B}"/>
</file>

<file path=customXml/itemProps2.xml><?xml version="1.0" encoding="utf-8"?>
<ds:datastoreItem xmlns:ds="http://schemas.openxmlformats.org/officeDocument/2006/customXml" ds:itemID="{99245FAC-BA0C-4125-90FB-CADCD0527A80}"/>
</file>

<file path=customXml/itemProps3.xml><?xml version="1.0" encoding="utf-8"?>
<ds:datastoreItem xmlns:ds="http://schemas.openxmlformats.org/officeDocument/2006/customXml" ds:itemID="{274D3E7E-F43F-4FF2-BC88-5613F82A62AB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531</Words>
  <Application>Microsoft Office PowerPoint</Application>
  <PresentationFormat>Экран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Солнцестояние</vt:lpstr>
      <vt:lpstr>Бумажная</vt:lpstr>
      <vt:lpstr>Официальная</vt:lpstr>
      <vt:lpstr>Поток</vt:lpstr>
      <vt:lpstr>Изящная</vt:lpstr>
      <vt:lpstr>Открытая</vt:lpstr>
      <vt:lpstr>Правописание приставок на З,С </vt:lpstr>
      <vt:lpstr>Слайд 2</vt:lpstr>
      <vt:lpstr>Повторите пары согласных звуков по звонкости/глухости: </vt:lpstr>
      <vt:lpstr>Непарными звонкими являются звуки:  [р], [л], [н], [м], [й] </vt:lpstr>
      <vt:lpstr>Запомните русские приставки  на З,С: </vt:lpstr>
      <vt:lpstr>Слайд 6</vt:lpstr>
      <vt:lpstr>Иноязычные приставки пишутся без изменений: </vt:lpstr>
      <vt:lpstr>Кроме приставок на З, С, состоящих  из двух, трёх, четырёх или пяти букв,  есть приставка с-,  которая всегда пишется одинаково. </vt:lpstr>
      <vt:lpstr>Приставка с-</vt:lpstr>
      <vt:lpstr>В некоторых словах приставка не выделяется:</vt:lpstr>
      <vt:lpstr>Тест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Желаем успехов!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 на З,С </dc:title>
  <dc:creator>Alina</dc:creator>
  <cp:lastModifiedBy>Татьяна</cp:lastModifiedBy>
  <cp:revision>15</cp:revision>
  <dcterms:created xsi:type="dcterms:W3CDTF">2016-01-24T11:01:24Z</dcterms:created>
  <dcterms:modified xsi:type="dcterms:W3CDTF">2016-01-30T17:08:12Z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