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08" r:id="rId4"/>
    <p:sldMasterId id="214748372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6666"/>
    <a:srgbClr val="0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285861"/>
            <a:ext cx="8458200" cy="1714512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Гласные </a:t>
            </a:r>
            <a:r>
              <a:rPr lang="ru-RU" b="1" i="1" dirty="0" smtClean="0"/>
              <a:t>И,Ы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после приставок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572008"/>
            <a:ext cx="7786742" cy="1571636"/>
          </a:xfrm>
        </p:spPr>
        <p:txBody>
          <a:bodyPr>
            <a:normAutofit fontScale="92500"/>
          </a:bodyPr>
          <a:lstStyle/>
          <a:p>
            <a:pPr algn="r"/>
            <a:r>
              <a:rPr lang="ru-RU" i="1" dirty="0" smtClean="0"/>
              <a:t>Презентация подготовлена преподавателями </a:t>
            </a:r>
            <a:endParaRPr lang="ru-RU" i="1" dirty="0" smtClean="0"/>
          </a:p>
          <a:p>
            <a:pPr algn="r"/>
            <a:r>
              <a:rPr lang="ru-RU" i="1" dirty="0" smtClean="0"/>
              <a:t>кафедры </a:t>
            </a:r>
            <a:r>
              <a:rPr lang="ru-RU" i="1" dirty="0" smtClean="0"/>
              <a:t>довузовской </a:t>
            </a:r>
            <a:r>
              <a:rPr lang="ru-RU" i="1" dirty="0" smtClean="0"/>
              <a:t>подготовки и </a:t>
            </a:r>
            <a:r>
              <a:rPr lang="ru-RU" i="1" dirty="0" smtClean="0"/>
              <a:t>профориентации </a:t>
            </a:r>
          </a:p>
          <a:p>
            <a:pPr algn="r"/>
            <a:r>
              <a:rPr lang="ru-RU" i="1" dirty="0" smtClean="0"/>
              <a:t>Авдониной Т.В., к.ф.н., доцентом, </a:t>
            </a:r>
            <a:endParaRPr lang="en-US" i="1" dirty="0" smtClean="0"/>
          </a:p>
          <a:p>
            <a:pPr algn="r"/>
            <a:r>
              <a:rPr lang="ru-RU" i="1" dirty="0" smtClean="0"/>
              <a:t>и </a:t>
            </a:r>
            <a:r>
              <a:rPr lang="ru-RU" i="1" dirty="0" smtClean="0"/>
              <a:t>Королёвой </a:t>
            </a:r>
            <a:r>
              <a:rPr lang="ru-RU" i="1" dirty="0" smtClean="0"/>
              <a:t>Е.А., старшим преподавателем</a:t>
            </a:r>
            <a:endParaRPr lang="ru-RU" i="1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11000">
              <a:srgbClr val="85C2FF"/>
            </a:gs>
            <a:gs pos="33000">
              <a:srgbClr val="C4D6EB"/>
            </a:gs>
            <a:gs pos="6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0496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Укажите слова, в которых пишется </a:t>
            </a:r>
            <a:r>
              <a:rPr lang="ru-RU" sz="4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после приставок: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71744"/>
            <a:ext cx="8229600" cy="400052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пред_нфарктный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пан_ранский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дез_нтеграция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сверх_ндивидуальный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под_скать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11000">
              <a:srgbClr val="85C2FF"/>
            </a:gs>
            <a:gs pos="33000">
              <a:srgbClr val="C4D6EB"/>
            </a:gs>
            <a:gs pos="6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857388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III. </a:t>
            </a:r>
            <a:r>
              <a:rPr lang="ru-RU" sz="4800" dirty="0" smtClean="0">
                <a:solidFill>
                  <a:schemeClr val="tx1"/>
                </a:solidFill>
              </a:rPr>
              <a:t>Укажите сложные слова, в которых пишется буква </a:t>
            </a:r>
            <a:r>
              <a:rPr lang="ru-RU" sz="4800" dirty="0" smtClean="0">
                <a:solidFill>
                  <a:srgbClr val="990000"/>
                </a:solidFill>
              </a:rPr>
              <a:t>И</a:t>
            </a:r>
            <a:endParaRPr lang="ru-RU" sz="4800" dirty="0">
              <a:solidFill>
                <a:srgbClr val="99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071810"/>
            <a:ext cx="8229600" cy="3500462"/>
          </a:xfrm>
        </p:spPr>
        <p:txBody>
          <a:bodyPr>
            <a:noAutofit/>
          </a:bodyPr>
          <a:lstStyle/>
          <a:p>
            <a:pPr marL="514350" indent="-514350" algn="ctr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культ_нвентарь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меж_нститутский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рыб_нспектор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из_скать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про_ллюстрировать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3357586"/>
          </a:xfrm>
        </p:spPr>
        <p:txBody>
          <a:bodyPr>
            <a:normAutofit/>
          </a:bodyPr>
          <a:lstStyle/>
          <a:p>
            <a:pPr marL="624078" indent="-514350" algn="ctr">
              <a:spcBef>
                <a:spcPts val="0"/>
              </a:spcBef>
              <a:buNone/>
            </a:pPr>
            <a:r>
              <a:rPr lang="ru-RU" sz="3600" dirty="0" smtClean="0"/>
              <a:t>1) </a:t>
            </a:r>
            <a:r>
              <a:rPr lang="ru-RU" sz="3600" dirty="0" err="1" smtClean="0"/>
              <a:t>до_нфарктный</a:t>
            </a:r>
            <a:r>
              <a:rPr lang="ru-RU" sz="3600" dirty="0" smtClean="0"/>
              <a:t>;</a:t>
            </a:r>
          </a:p>
          <a:p>
            <a:pPr marL="624078" indent="-514350" algn="ctr">
              <a:spcBef>
                <a:spcPts val="0"/>
              </a:spcBef>
              <a:buNone/>
            </a:pPr>
            <a:r>
              <a:rPr lang="ru-RU" sz="3600" dirty="0" smtClean="0"/>
              <a:t>2) </a:t>
            </a:r>
            <a:r>
              <a:rPr lang="ru-RU" sz="3600" dirty="0" err="1" smtClean="0"/>
              <a:t>за_каться</a:t>
            </a:r>
            <a:r>
              <a:rPr lang="ru-RU" sz="3600" dirty="0" smtClean="0"/>
              <a:t>;</a:t>
            </a:r>
          </a:p>
          <a:p>
            <a:pPr marL="624078" indent="-514350" algn="ctr">
              <a:spcBef>
                <a:spcPts val="0"/>
              </a:spcBef>
              <a:buNone/>
            </a:pPr>
            <a:r>
              <a:rPr lang="ru-RU" sz="3600" dirty="0" smtClean="0"/>
              <a:t>3) </a:t>
            </a:r>
            <a:r>
              <a:rPr lang="ru-RU" sz="3600" dirty="0" err="1" smtClean="0"/>
              <a:t>сверх_нициативность</a:t>
            </a:r>
            <a:r>
              <a:rPr lang="ru-RU" sz="3600" dirty="0" smtClean="0"/>
              <a:t>;</a:t>
            </a:r>
          </a:p>
          <a:p>
            <a:pPr marL="624078" indent="-514350" algn="ctr">
              <a:spcBef>
                <a:spcPts val="0"/>
              </a:spcBef>
              <a:buNone/>
            </a:pPr>
            <a:r>
              <a:rPr lang="ru-RU" sz="3600" dirty="0" smtClean="0"/>
              <a:t>4) </a:t>
            </a:r>
            <a:r>
              <a:rPr lang="ru-RU" sz="3600" dirty="0" err="1" smtClean="0"/>
              <a:t>супер_грок</a:t>
            </a:r>
            <a:r>
              <a:rPr lang="ru-RU" sz="3600" dirty="0" smtClean="0"/>
              <a:t>;</a:t>
            </a:r>
          </a:p>
          <a:p>
            <a:pPr marL="624078" indent="-514350" algn="ctr">
              <a:spcBef>
                <a:spcPts val="0"/>
              </a:spcBef>
              <a:buNone/>
            </a:pPr>
            <a:r>
              <a:rPr lang="ru-RU" sz="3600" dirty="0" smtClean="0"/>
              <a:t>5) </a:t>
            </a:r>
            <a:r>
              <a:rPr lang="ru-RU" sz="3600" dirty="0" err="1" smtClean="0"/>
              <a:t>пред_стория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368544"/>
          </a:xfrm>
        </p:spPr>
        <p:txBody>
          <a:bodyPr>
            <a:normAutofit/>
          </a:bodyPr>
          <a:lstStyle/>
          <a:p>
            <a:pPr algn="ctr"/>
            <a:r>
              <a:rPr lang="en-US" b="0" dirty="0" smtClean="0">
                <a:effectLst/>
              </a:rPr>
              <a:t>IV. </a:t>
            </a:r>
            <a:r>
              <a:rPr lang="ru-RU" b="0" dirty="0" smtClean="0">
                <a:effectLst/>
              </a:rPr>
              <a:t>Укажите слова, в которых пишется буква </a:t>
            </a:r>
            <a:r>
              <a:rPr lang="ru-RU" b="0" dirty="0" smtClean="0">
                <a:solidFill>
                  <a:srgbClr val="FF0000"/>
                </a:solidFill>
                <a:effectLst/>
              </a:rPr>
              <a:t>И</a:t>
            </a:r>
            <a:r>
              <a:rPr lang="ru-RU" b="0" dirty="0" smtClean="0">
                <a:effectLst/>
              </a:rPr>
              <a:t> после </a:t>
            </a:r>
            <a:r>
              <a:rPr lang="ru-RU" b="0" dirty="0" smtClean="0">
                <a:solidFill>
                  <a:srgbClr val="FF0000"/>
                </a:solidFill>
                <a:effectLst/>
              </a:rPr>
              <a:t>русской приставки:</a:t>
            </a:r>
            <a:endParaRPr lang="ru-RU" b="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2861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1) </a:t>
            </a:r>
            <a:r>
              <a:rPr lang="ru-RU" sz="3600" dirty="0" err="1" smtClean="0"/>
              <a:t>мед_нститут</a:t>
            </a:r>
            <a:r>
              <a:rPr lang="ru-RU" sz="3600" dirty="0" smtClean="0"/>
              <a:t>;</a:t>
            </a:r>
          </a:p>
          <a:p>
            <a:pPr algn="ctr">
              <a:buNone/>
            </a:pPr>
            <a:r>
              <a:rPr lang="ru-RU" sz="3600" dirty="0" smtClean="0"/>
              <a:t>2) </a:t>
            </a:r>
            <a:r>
              <a:rPr lang="ru-RU" sz="3600" dirty="0" err="1" smtClean="0"/>
              <a:t>без_скровый</a:t>
            </a:r>
            <a:r>
              <a:rPr lang="ru-RU" sz="3600" dirty="0" smtClean="0"/>
              <a:t>;</a:t>
            </a:r>
          </a:p>
          <a:p>
            <a:pPr algn="ctr">
              <a:buNone/>
            </a:pPr>
            <a:r>
              <a:rPr lang="ru-RU" sz="3600" dirty="0" smtClean="0"/>
              <a:t>3) </a:t>
            </a:r>
            <a:r>
              <a:rPr lang="ru-RU" sz="3600" dirty="0" err="1" smtClean="0"/>
              <a:t>дез_нфекция</a:t>
            </a:r>
            <a:r>
              <a:rPr lang="ru-RU" sz="3600" dirty="0" smtClean="0"/>
              <a:t>;</a:t>
            </a:r>
          </a:p>
          <a:p>
            <a:pPr algn="ctr">
              <a:buNone/>
            </a:pPr>
            <a:r>
              <a:rPr lang="ru-RU" sz="3600" dirty="0" smtClean="0"/>
              <a:t>4) </a:t>
            </a:r>
            <a:r>
              <a:rPr lang="ru-RU" sz="3600" dirty="0" err="1" smtClean="0"/>
              <a:t>вз_скательность</a:t>
            </a:r>
            <a:r>
              <a:rPr lang="ru-RU" sz="3600" dirty="0" smtClean="0"/>
              <a:t>;</a:t>
            </a:r>
          </a:p>
          <a:p>
            <a:pPr algn="ctr">
              <a:buNone/>
            </a:pPr>
            <a:r>
              <a:rPr lang="ru-RU" sz="3600" dirty="0" smtClean="0"/>
              <a:t>5) </a:t>
            </a:r>
            <a:r>
              <a:rPr lang="ru-RU" sz="3600" dirty="0" err="1" smtClean="0"/>
              <a:t>по_мпровизировать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654296"/>
          </a:xfrm>
        </p:spPr>
        <p:txBody>
          <a:bodyPr/>
          <a:lstStyle/>
          <a:p>
            <a:pPr algn="ctr"/>
            <a:r>
              <a:rPr lang="en-US" b="0" dirty="0" smtClean="0">
                <a:effectLst/>
              </a:rPr>
              <a:t>V</a:t>
            </a:r>
            <a:r>
              <a:rPr lang="ru-RU" b="0" dirty="0" smtClean="0">
                <a:effectLst/>
              </a:rPr>
              <a:t>. Укажите слова, </a:t>
            </a:r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r>
              <a:rPr lang="ru-RU" b="0" dirty="0" smtClean="0">
                <a:effectLst/>
              </a:rPr>
              <a:t>в </a:t>
            </a:r>
            <a:r>
              <a:rPr lang="ru-RU" b="0" dirty="0" smtClean="0">
                <a:effectLst/>
              </a:rPr>
              <a:t>которых пишется буква </a:t>
            </a:r>
            <a:r>
              <a:rPr lang="ru-RU" dirty="0" smtClean="0">
                <a:solidFill>
                  <a:srgbClr val="990000"/>
                </a:solidFill>
                <a:effectLst/>
              </a:rPr>
              <a:t>Ы</a:t>
            </a:r>
            <a:r>
              <a:rPr lang="ru-RU" b="0" dirty="0" smtClean="0">
                <a:effectLst/>
              </a:rPr>
              <a:t> </a:t>
            </a:r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r>
              <a:rPr lang="ru-RU" b="0" dirty="0" smtClean="0">
                <a:effectLst/>
              </a:rPr>
              <a:t>после </a:t>
            </a:r>
            <a:r>
              <a:rPr lang="ru-RU" dirty="0" smtClean="0">
                <a:solidFill>
                  <a:srgbClr val="990000"/>
                </a:solidFill>
                <a:effectLst/>
              </a:rPr>
              <a:t>русской</a:t>
            </a:r>
            <a:r>
              <a:rPr lang="ru-RU" b="0" dirty="0" smtClean="0">
                <a:solidFill>
                  <a:srgbClr val="990000"/>
                </a:solidFill>
                <a:effectLst/>
              </a:rPr>
              <a:t> приставки:</a:t>
            </a:r>
            <a:endParaRPr lang="ru-RU" b="0" dirty="0">
              <a:solidFill>
                <a:srgbClr val="99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452394"/>
          </a:xfrm>
        </p:spPr>
        <p:txBody>
          <a:bodyPr>
            <a:noAutofit/>
          </a:bodyPr>
          <a:lstStyle/>
          <a:p>
            <a:pPr marL="624078" indent="-514350" algn="ctr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сыгравший;</a:t>
            </a:r>
          </a:p>
          <a:p>
            <a:pPr marL="624078" indent="-514350"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 пединститут;</a:t>
            </a:r>
          </a:p>
          <a:p>
            <a:pPr marL="624078" indent="-514350"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 изыскатель;</a:t>
            </a:r>
          </a:p>
          <a:p>
            <a:pPr marL="624078" indent="-514350"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симпровизировать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24078" indent="-514350"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разигравшийся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24078" indent="-514350" algn="ctr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2511420"/>
          </a:xfrm>
        </p:spPr>
        <p:txBody>
          <a:bodyPr>
            <a:normAutofit/>
          </a:bodyPr>
          <a:lstStyle/>
          <a:p>
            <a:pPr algn="ctr"/>
            <a:r>
              <a:rPr lang="en-US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VI. </a:t>
            </a:r>
            <a:r>
              <a:rPr lang="ru-RU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Укажите слова, </a:t>
            </a:r>
            <a:r>
              <a:rPr lang="ru-RU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которых </a:t>
            </a:r>
            <a:r>
              <a:rPr lang="ru-RU" sz="4400" dirty="0" smtClean="0">
                <a:solidFill>
                  <a:srgbClr val="990000"/>
                </a:solidFill>
                <a:effectLst/>
                <a:latin typeface="Times New Roman" pitchFamily="18" charset="0"/>
                <a:cs typeface="Times New Roman" pitchFamily="18" charset="0"/>
              </a:rPr>
              <a:t>допущена</a:t>
            </a:r>
            <a:r>
              <a:rPr lang="ru-RU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орфографическая </a:t>
            </a:r>
            <a:r>
              <a:rPr lang="ru-RU" sz="4400" dirty="0" smtClean="0">
                <a:solidFill>
                  <a:srgbClr val="990000"/>
                </a:solidFill>
                <a:effectLst/>
                <a:latin typeface="Times New Roman" pitchFamily="18" charset="0"/>
                <a:cs typeface="Times New Roman" pitchFamily="18" charset="0"/>
              </a:rPr>
              <a:t>ошибка</a:t>
            </a:r>
            <a:r>
              <a:rPr lang="ru-RU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sz="44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792605"/>
          </a:xfrm>
        </p:spPr>
        <p:txBody>
          <a:bodyPr/>
          <a:lstStyle/>
          <a:p>
            <a:pPr marL="624078" indent="-514350" algn="ctr">
              <a:buNone/>
            </a:pPr>
            <a:r>
              <a:rPr lang="ru-RU" dirty="0" smtClean="0"/>
              <a:t>1) постимпрессионизм;</a:t>
            </a:r>
          </a:p>
          <a:p>
            <a:pPr marL="624078" indent="-514350" algn="ctr">
              <a:buNone/>
            </a:pPr>
            <a:r>
              <a:rPr lang="ru-RU" dirty="0" smtClean="0"/>
              <a:t>2) </a:t>
            </a:r>
            <a:r>
              <a:rPr lang="ru-RU" dirty="0" err="1" smtClean="0"/>
              <a:t>сверхызысканный</a:t>
            </a:r>
            <a:r>
              <a:rPr lang="ru-RU" dirty="0" smtClean="0"/>
              <a:t>;</a:t>
            </a:r>
          </a:p>
          <a:p>
            <a:pPr marL="624078" indent="-514350" algn="ctr">
              <a:buNone/>
            </a:pPr>
            <a:r>
              <a:rPr lang="ru-RU" dirty="0" smtClean="0"/>
              <a:t>3) дезинфицировать;</a:t>
            </a:r>
          </a:p>
          <a:p>
            <a:pPr marL="624078" indent="-514350" algn="ctr">
              <a:buNone/>
            </a:pPr>
            <a:r>
              <a:rPr lang="ru-RU" dirty="0" smtClean="0"/>
              <a:t>4) </a:t>
            </a:r>
            <a:r>
              <a:rPr lang="ru-RU" dirty="0" err="1" smtClean="0"/>
              <a:t>трёхымпульсный</a:t>
            </a:r>
            <a:r>
              <a:rPr lang="ru-RU" dirty="0" smtClean="0"/>
              <a:t>;</a:t>
            </a:r>
          </a:p>
          <a:p>
            <a:pPr marL="624078" indent="-514350" algn="ctr">
              <a:buNone/>
            </a:pPr>
            <a:r>
              <a:rPr lang="ru-RU" dirty="0" smtClean="0"/>
              <a:t>5) </a:t>
            </a:r>
            <a:r>
              <a:rPr lang="ru-RU" dirty="0" err="1" smtClean="0"/>
              <a:t>межиздательский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pPr algn="ctr"/>
            <a:r>
              <a:rPr lang="en-US" sz="4400" b="0" dirty="0" smtClean="0">
                <a:effectLst/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4400" b="0" dirty="0" smtClean="0">
                <a:effectLst/>
                <a:latin typeface="Times New Roman" pitchFamily="18" charset="0"/>
                <a:cs typeface="Times New Roman" pitchFamily="18" charset="0"/>
              </a:rPr>
              <a:t>. Укажите ряды слов, </a:t>
            </a:r>
            <a:r>
              <a:rPr lang="ru-RU" sz="44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0" dirty="0" smtClean="0"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b="0" dirty="0" smtClean="0">
                <a:effectLst/>
                <a:latin typeface="Times New Roman" pitchFamily="18" charset="0"/>
                <a:cs typeface="Times New Roman" pitchFamily="18" charset="0"/>
              </a:rPr>
              <a:t>которых </a:t>
            </a:r>
            <a:r>
              <a:rPr lang="ru-RU" sz="44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990000"/>
                </a:solidFill>
                <a:effectLst/>
                <a:latin typeface="Times New Roman" pitchFamily="18" charset="0"/>
                <a:cs typeface="Times New Roman" pitchFamily="18" charset="0"/>
              </a:rPr>
              <a:t>нет</a:t>
            </a:r>
            <a:r>
              <a:rPr lang="ru-RU" sz="4400" b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0" dirty="0" smtClean="0">
                <a:effectLst/>
                <a:latin typeface="Times New Roman" pitchFamily="18" charset="0"/>
                <a:cs typeface="Times New Roman" pitchFamily="18" charset="0"/>
              </a:rPr>
              <a:t>орфографической </a:t>
            </a:r>
            <a:r>
              <a:rPr lang="ru-RU" sz="4400" dirty="0" smtClean="0">
                <a:solidFill>
                  <a:srgbClr val="990000"/>
                </a:solidFill>
                <a:effectLst/>
                <a:latin typeface="Times New Roman" pitchFamily="18" charset="0"/>
                <a:cs typeface="Times New Roman" pitchFamily="18" charset="0"/>
              </a:rPr>
              <a:t>ошибки</a:t>
            </a:r>
            <a:r>
              <a:rPr lang="ru-RU" sz="4400" b="0" dirty="0" smtClean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sz="4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7239000" cy="481268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I. </a:t>
            </a:r>
            <a:r>
              <a:rPr lang="ru-RU" dirty="0" smtClean="0"/>
              <a:t>2,3,5.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II.</a:t>
            </a:r>
            <a:r>
              <a:rPr lang="ru-RU" dirty="0" smtClean="0"/>
              <a:t> 2,3,4.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III.</a:t>
            </a:r>
            <a:r>
              <a:rPr lang="ru-RU" dirty="0" smtClean="0"/>
              <a:t> 1,3.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IV.</a:t>
            </a:r>
            <a:r>
              <a:rPr lang="ru-RU" dirty="0" smtClean="0"/>
              <a:t> 1,2,3.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V.</a:t>
            </a:r>
            <a:r>
              <a:rPr lang="ru-RU" dirty="0" smtClean="0"/>
              <a:t> 2,4.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VI.</a:t>
            </a:r>
            <a:r>
              <a:rPr lang="ru-RU" dirty="0" smtClean="0"/>
              <a:t> 4,5.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VII.</a:t>
            </a:r>
            <a:r>
              <a:rPr lang="ru-RU" dirty="0" smtClean="0"/>
              <a:t> 1,3,5.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37456"/>
          </a:xfrm>
        </p:spPr>
        <p:txBody>
          <a:bodyPr/>
          <a:lstStyle/>
          <a:p>
            <a:pPr algn="ctr"/>
            <a:r>
              <a:rPr lang="ru-RU" dirty="0" smtClean="0"/>
              <a:t>Желаем успехов!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143000"/>
            <a:ext cx="6929486" cy="150018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Сложно вставить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правильную </a:t>
            </a:r>
            <a:r>
              <a:rPr lang="ru-RU" dirty="0" smtClean="0">
                <a:solidFill>
                  <a:srgbClr val="FF0000"/>
                </a:solidFill>
              </a:rPr>
              <a:t>букву в </a:t>
            </a:r>
            <a:r>
              <a:rPr lang="ru-RU" dirty="0" smtClean="0">
                <a:solidFill>
                  <a:srgbClr val="FF0000"/>
                </a:solidFill>
              </a:rPr>
              <a:t>слова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645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Пред </a:t>
            </a:r>
            <a:r>
              <a:rPr lang="ru-RU" sz="3600" dirty="0" err="1" smtClean="0"/>
              <a:t>_юньский</a:t>
            </a:r>
            <a:r>
              <a:rPr lang="ru-RU" sz="3600" dirty="0" smtClean="0"/>
              <a:t>,</a:t>
            </a:r>
          </a:p>
          <a:p>
            <a:pPr algn="ctr">
              <a:buNone/>
            </a:pPr>
            <a:r>
              <a:rPr lang="ru-RU" sz="3600" dirty="0" err="1" smtClean="0"/>
              <a:t>Без_скусный</a:t>
            </a:r>
            <a:r>
              <a:rPr lang="ru-RU" sz="3600" dirty="0" smtClean="0"/>
              <a:t>,</a:t>
            </a:r>
          </a:p>
          <a:p>
            <a:pPr algn="ctr">
              <a:buNone/>
            </a:pPr>
            <a:r>
              <a:rPr lang="ru-RU" sz="3600" dirty="0" err="1" smtClean="0"/>
              <a:t>Меж_гровой</a:t>
            </a:r>
            <a:r>
              <a:rPr lang="ru-RU" sz="3600" dirty="0" smtClean="0"/>
              <a:t>,</a:t>
            </a:r>
          </a:p>
          <a:p>
            <a:pPr algn="ctr">
              <a:buNone/>
            </a:pPr>
            <a:r>
              <a:rPr lang="ru-RU" sz="3600" dirty="0" err="1" smtClean="0"/>
              <a:t>Ден_нфекция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?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Различайте </a:t>
            </a:r>
            <a:r>
              <a:rPr lang="ru-RU" dirty="0" smtClean="0">
                <a:solidFill>
                  <a:srgbClr val="FF0000"/>
                </a:solidFill>
              </a:rPr>
              <a:t>русские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ru-RU" dirty="0" smtClean="0">
                <a:solidFill>
                  <a:srgbClr val="FF0000"/>
                </a:solidFill>
              </a:rPr>
              <a:t>иноязычные </a:t>
            </a:r>
            <a:r>
              <a:rPr lang="ru-RU" dirty="0" smtClean="0">
                <a:solidFill>
                  <a:srgbClr val="FF0000"/>
                </a:solidFill>
              </a:rPr>
              <a:t>приставки!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43182"/>
          <a:ext cx="8229600" cy="3831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1091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Русские приставки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Иноязычные приставки</a:t>
                      </a:r>
                      <a:endParaRPr lang="ru-RU" sz="3600" dirty="0"/>
                    </a:p>
                  </a:txBody>
                  <a:tcPr/>
                </a:tc>
              </a:tr>
              <a:tr h="2520995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Об-, под-,</a:t>
                      </a:r>
                      <a:r>
                        <a:rPr lang="ru-RU" sz="3600" baseline="0" dirty="0" smtClean="0"/>
                        <a:t> над-, пред-, без-, раз-, </a:t>
                      </a:r>
                      <a:r>
                        <a:rPr lang="ru-RU" sz="3600" baseline="0" dirty="0" err="1" smtClean="0"/>
                        <a:t>вз</a:t>
                      </a:r>
                      <a:r>
                        <a:rPr lang="ru-RU" sz="3600" baseline="0" dirty="0" smtClean="0"/>
                        <a:t>-, из- и др.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Контр-, пан-, транс-, </a:t>
                      </a:r>
                      <a:r>
                        <a:rPr lang="ru-RU" sz="3600" dirty="0" err="1" smtClean="0"/>
                        <a:t>дез</a:t>
                      </a:r>
                      <a:r>
                        <a:rPr lang="ru-RU" sz="3600" dirty="0" smtClean="0"/>
                        <a:t>-,</a:t>
                      </a:r>
                      <a:r>
                        <a:rPr lang="ru-RU" sz="3600" baseline="0" dirty="0" smtClean="0"/>
                        <a:t> </a:t>
                      </a:r>
                      <a:r>
                        <a:rPr lang="ru-RU" sz="3600" baseline="0" dirty="0" err="1" smtClean="0"/>
                        <a:t>супер</a:t>
                      </a:r>
                      <a:r>
                        <a:rPr lang="ru-RU" sz="3600" baseline="0" dirty="0" smtClean="0"/>
                        <a:t>-, пост-, </a:t>
                      </a:r>
                      <a:r>
                        <a:rPr lang="ru-RU" sz="3600" baseline="0" dirty="0" err="1" smtClean="0"/>
                        <a:t>суб</a:t>
                      </a:r>
                      <a:r>
                        <a:rPr lang="ru-RU" sz="3600" baseline="0" dirty="0" smtClean="0"/>
                        <a:t>-, </a:t>
                      </a:r>
                      <a:r>
                        <a:rPr lang="ru-RU" sz="3600" baseline="0" dirty="0" err="1" smtClean="0"/>
                        <a:t>гипер</a:t>
                      </a:r>
                      <a:r>
                        <a:rPr lang="ru-RU" sz="3600" baseline="0" dirty="0" smtClean="0"/>
                        <a:t>- и др.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6666"/>
                </a:solidFill>
              </a:rPr>
              <a:t>После приставок на согласную</a:t>
            </a:r>
            <a:endParaRPr lang="ru-RU" dirty="0">
              <a:solidFill>
                <a:srgbClr val="0066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929718" cy="47149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000" b="1" dirty="0" smtClean="0"/>
              <a:t>После русской </a:t>
            </a:r>
            <a:r>
              <a:rPr lang="ru-RU" sz="2000" b="1" dirty="0" smtClean="0"/>
              <a:t>приставки        </a:t>
            </a:r>
            <a:r>
              <a:rPr lang="ru-RU" sz="2000" b="1" dirty="0" smtClean="0"/>
              <a:t>   После иноязычной </a:t>
            </a:r>
            <a:r>
              <a:rPr lang="ru-RU" sz="2000" b="1" dirty="0" smtClean="0"/>
              <a:t>приставки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b="1" dirty="0" smtClean="0">
                <a:solidFill>
                  <a:srgbClr val="006666"/>
                </a:solidFill>
              </a:rPr>
              <a:t>пишется Ы                                                    пишется </a:t>
            </a:r>
            <a:r>
              <a:rPr lang="ru-RU" sz="2000" b="1" dirty="0" smtClean="0">
                <a:solidFill>
                  <a:srgbClr val="006666"/>
                </a:solidFill>
              </a:rPr>
              <a:t>И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u="sng" dirty="0" smtClean="0"/>
              <a:t>об</a:t>
            </a:r>
            <a:r>
              <a:rPr lang="ru-RU" sz="2000" b="1" dirty="0" smtClean="0">
                <a:solidFill>
                  <a:srgbClr val="006666"/>
                </a:solidFill>
              </a:rPr>
              <a:t>ы</a:t>
            </a:r>
            <a:r>
              <a:rPr lang="ru-RU" sz="2000" dirty="0" smtClean="0"/>
              <a:t>скать</a:t>
            </a:r>
            <a:r>
              <a:rPr lang="ru-RU" sz="2000" dirty="0" smtClean="0"/>
              <a:t>;                                                        </a:t>
            </a:r>
            <a:r>
              <a:rPr lang="ru-RU" sz="2000" u="sng" dirty="0" smtClean="0"/>
              <a:t>контр</a:t>
            </a:r>
            <a:r>
              <a:rPr lang="ru-RU" sz="2000" b="1" dirty="0" smtClean="0">
                <a:solidFill>
                  <a:srgbClr val="006666"/>
                </a:solidFill>
              </a:rPr>
              <a:t>и</a:t>
            </a:r>
            <a:r>
              <a:rPr lang="ru-RU" sz="2000" dirty="0" smtClean="0"/>
              <a:t>гра;</a:t>
            </a:r>
          </a:p>
          <a:p>
            <a:pPr algn="ctr">
              <a:buNone/>
            </a:pPr>
            <a:r>
              <a:rPr lang="ru-RU" sz="2000" u="sng" dirty="0" smtClean="0"/>
              <a:t>под</a:t>
            </a:r>
            <a:r>
              <a:rPr lang="ru-RU" sz="2000" b="1" dirty="0" smtClean="0">
                <a:solidFill>
                  <a:srgbClr val="006666"/>
                </a:solidFill>
              </a:rPr>
              <a:t>ы</a:t>
            </a:r>
            <a:r>
              <a:rPr lang="ru-RU" sz="2000" dirty="0" smtClean="0"/>
              <a:t>грать;                                                            </a:t>
            </a:r>
            <a:r>
              <a:rPr lang="ru-RU" sz="2000" u="sng" dirty="0" smtClean="0"/>
              <a:t>пан</a:t>
            </a:r>
            <a:r>
              <a:rPr lang="ru-RU" sz="2000" b="1" dirty="0" smtClean="0">
                <a:solidFill>
                  <a:srgbClr val="006666"/>
                </a:solidFill>
              </a:rPr>
              <a:t>и</a:t>
            </a:r>
            <a:r>
              <a:rPr lang="ru-RU" sz="2000" dirty="0" smtClean="0"/>
              <a:t>сламизм</a:t>
            </a:r>
            <a:r>
              <a:rPr lang="ru-RU" sz="2000" dirty="0" smtClean="0"/>
              <a:t>;</a:t>
            </a:r>
          </a:p>
          <a:p>
            <a:pPr algn="ctr">
              <a:buNone/>
            </a:pPr>
            <a:r>
              <a:rPr lang="ru-RU" sz="2000" u="sng" dirty="0" smtClean="0"/>
              <a:t>над</a:t>
            </a:r>
            <a:r>
              <a:rPr lang="ru-RU" sz="2000" b="1" dirty="0" smtClean="0">
                <a:solidFill>
                  <a:srgbClr val="006666"/>
                </a:solidFill>
              </a:rPr>
              <a:t>ы</a:t>
            </a:r>
            <a:r>
              <a:rPr lang="ru-RU" sz="2000" dirty="0" smtClean="0"/>
              <a:t>ндивидуальный</a:t>
            </a:r>
            <a:r>
              <a:rPr lang="ru-RU" sz="2000" dirty="0" smtClean="0"/>
              <a:t>;                                   </a:t>
            </a:r>
            <a:r>
              <a:rPr lang="ru-RU" sz="2000" u="sng" dirty="0" smtClean="0"/>
              <a:t>транс</a:t>
            </a:r>
            <a:r>
              <a:rPr lang="ru-RU" sz="2000" b="1" dirty="0" smtClean="0">
                <a:solidFill>
                  <a:srgbClr val="006666"/>
                </a:solidFill>
              </a:rPr>
              <a:t>и</a:t>
            </a:r>
            <a:r>
              <a:rPr lang="ru-RU" sz="2000" dirty="0" smtClean="0"/>
              <a:t>орданский;</a:t>
            </a:r>
          </a:p>
          <a:p>
            <a:pPr algn="ctr">
              <a:buNone/>
            </a:pPr>
            <a:r>
              <a:rPr lang="ru-RU" sz="2000" dirty="0" smtClean="0"/>
              <a:t>          </a:t>
            </a:r>
            <a:r>
              <a:rPr lang="ru-RU" sz="2000" u="sng" dirty="0" smtClean="0"/>
              <a:t>пред</a:t>
            </a:r>
            <a:r>
              <a:rPr lang="ru-RU" sz="2000" b="1" dirty="0" smtClean="0">
                <a:solidFill>
                  <a:srgbClr val="006666"/>
                </a:solidFill>
              </a:rPr>
              <a:t>ы</a:t>
            </a:r>
            <a:r>
              <a:rPr lang="ru-RU" sz="2000" dirty="0" smtClean="0"/>
              <a:t>дущий;                                                      </a:t>
            </a:r>
            <a:r>
              <a:rPr lang="ru-RU" sz="2000" u="sng" dirty="0" smtClean="0"/>
              <a:t>дез</a:t>
            </a:r>
            <a:r>
              <a:rPr lang="ru-RU" sz="2000" b="1" dirty="0" smtClean="0">
                <a:solidFill>
                  <a:srgbClr val="006666"/>
                </a:solidFill>
              </a:rPr>
              <a:t>и</a:t>
            </a:r>
            <a:r>
              <a:rPr lang="ru-RU" sz="2000" dirty="0" smtClean="0"/>
              <a:t>нформировать;</a:t>
            </a:r>
          </a:p>
          <a:p>
            <a:pPr algn="ctr">
              <a:buNone/>
            </a:pPr>
            <a:r>
              <a:rPr lang="ru-RU" sz="2000" u="sng" dirty="0" smtClean="0"/>
              <a:t>без</a:t>
            </a:r>
            <a:r>
              <a:rPr lang="ru-RU" sz="2000" b="1" dirty="0" smtClean="0">
                <a:solidFill>
                  <a:srgbClr val="006666"/>
                </a:solidFill>
              </a:rPr>
              <a:t>ы</a:t>
            </a:r>
            <a:r>
              <a:rPr lang="ru-RU" sz="2000" dirty="0" smtClean="0"/>
              <a:t>сходный;                                                        </a:t>
            </a:r>
            <a:r>
              <a:rPr lang="ru-RU" sz="2000" u="sng" dirty="0" err="1" smtClean="0"/>
              <a:t>супер</a:t>
            </a:r>
            <a:r>
              <a:rPr lang="ru-RU" sz="2000" b="1" dirty="0" err="1" smtClean="0">
                <a:solidFill>
                  <a:srgbClr val="006666"/>
                </a:solidFill>
              </a:rPr>
              <a:t>и</a:t>
            </a:r>
            <a:r>
              <a:rPr lang="ru-RU" sz="2000" dirty="0" err="1" smtClean="0"/>
              <a:t>гра</a:t>
            </a:r>
            <a:r>
              <a:rPr lang="ru-RU" sz="2000" dirty="0" smtClean="0"/>
              <a:t>;</a:t>
            </a:r>
          </a:p>
          <a:p>
            <a:pPr algn="ctr">
              <a:buNone/>
            </a:pPr>
            <a:r>
              <a:rPr lang="ru-RU" sz="2000" dirty="0" smtClean="0"/>
              <a:t>      </a:t>
            </a:r>
            <a:r>
              <a:rPr lang="ru-RU" sz="2000" u="sng" dirty="0" smtClean="0"/>
              <a:t>раз</a:t>
            </a:r>
            <a:r>
              <a:rPr lang="ru-RU" sz="2000" b="1" dirty="0" smtClean="0">
                <a:solidFill>
                  <a:srgbClr val="006666"/>
                </a:solidFill>
              </a:rPr>
              <a:t>ы</a:t>
            </a:r>
            <a:r>
              <a:rPr lang="ru-RU" sz="2000" dirty="0" smtClean="0"/>
              <a:t>граться;                                                    </a:t>
            </a:r>
            <a:r>
              <a:rPr lang="ru-RU" sz="2000" u="sng" dirty="0" smtClean="0"/>
              <a:t>пост</a:t>
            </a:r>
            <a:r>
              <a:rPr lang="ru-RU" sz="2000" b="1" dirty="0" smtClean="0">
                <a:solidFill>
                  <a:srgbClr val="006666"/>
                </a:solidFill>
              </a:rPr>
              <a:t>и</a:t>
            </a:r>
            <a:r>
              <a:rPr lang="ru-RU" sz="2000" dirty="0" smtClean="0"/>
              <a:t>нфарктный;</a:t>
            </a:r>
          </a:p>
          <a:p>
            <a:pPr algn="ctr">
              <a:buNone/>
            </a:pPr>
            <a:r>
              <a:rPr lang="ru-RU" sz="2000" dirty="0" smtClean="0"/>
              <a:t> </a:t>
            </a:r>
            <a:r>
              <a:rPr lang="ru-RU" sz="2000" u="sng" dirty="0" smtClean="0"/>
              <a:t>вз</a:t>
            </a:r>
            <a:r>
              <a:rPr lang="ru-RU" sz="2000" b="1" dirty="0" smtClean="0">
                <a:solidFill>
                  <a:srgbClr val="006666"/>
                </a:solidFill>
              </a:rPr>
              <a:t>ы</a:t>
            </a:r>
            <a:r>
              <a:rPr lang="ru-RU" sz="2000" dirty="0" smtClean="0"/>
              <a:t>скание;                                                       </a:t>
            </a:r>
            <a:r>
              <a:rPr lang="ru-RU" sz="2000" u="sng" dirty="0" smtClean="0"/>
              <a:t>суб</a:t>
            </a:r>
            <a:r>
              <a:rPr lang="ru-RU" sz="2000" b="1" dirty="0" smtClean="0">
                <a:solidFill>
                  <a:srgbClr val="006666"/>
                </a:solidFill>
              </a:rPr>
              <a:t>и</a:t>
            </a:r>
            <a:r>
              <a:rPr lang="ru-RU" sz="2000" dirty="0" smtClean="0"/>
              <a:t>нспектор;</a:t>
            </a:r>
          </a:p>
          <a:p>
            <a:pPr algn="ctr">
              <a:buNone/>
            </a:pPr>
            <a:r>
              <a:rPr lang="ru-RU" sz="2000" dirty="0" smtClean="0"/>
              <a:t>        </a:t>
            </a:r>
            <a:r>
              <a:rPr lang="ru-RU" sz="2000" u="sng" dirty="0" smtClean="0"/>
              <a:t>из</a:t>
            </a:r>
            <a:r>
              <a:rPr lang="ru-RU" sz="2000" b="1" dirty="0" smtClean="0">
                <a:solidFill>
                  <a:srgbClr val="006666"/>
                </a:solidFill>
              </a:rPr>
              <a:t>ы</a:t>
            </a:r>
            <a:r>
              <a:rPr lang="ru-RU" sz="2000" dirty="0" smtClean="0"/>
              <a:t>мать.                                                           </a:t>
            </a:r>
            <a:r>
              <a:rPr lang="ru-RU" sz="2000" u="sng" dirty="0" smtClean="0"/>
              <a:t>гипер</a:t>
            </a:r>
            <a:r>
              <a:rPr lang="ru-RU" sz="2000" b="1" dirty="0" smtClean="0">
                <a:solidFill>
                  <a:srgbClr val="006666"/>
                </a:solidFill>
              </a:rPr>
              <a:t>и</a:t>
            </a:r>
            <a:r>
              <a:rPr lang="ru-RU" sz="2000" dirty="0" smtClean="0"/>
              <a:t>нф</a:t>
            </a:r>
            <a:r>
              <a:rPr lang="ru-RU" sz="2000" dirty="0" smtClean="0"/>
              <a:t>ляция</a:t>
            </a:r>
            <a:r>
              <a:rPr lang="ru-RU" sz="2000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429256" y="1571612"/>
            <a:ext cx="1071570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2000232" y="1571612"/>
            <a:ext cx="1428760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428860" y="2786058"/>
            <a:ext cx="28575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6715140" y="2786058"/>
            <a:ext cx="28575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2393141" y="3536157"/>
            <a:ext cx="35719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6750859" y="3464719"/>
            <a:ext cx="35719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4846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Исключение: </a:t>
            </a:r>
            <a:r>
              <a:rPr lang="ru-RU" sz="7200" dirty="0" smtClean="0">
                <a:solidFill>
                  <a:srgbClr val="FF0000"/>
                </a:solidFill>
              </a:rPr>
              <a:t>взимать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А также производные от этого слова: </a:t>
            </a:r>
            <a:r>
              <a:rPr lang="ru-RU" sz="4800" i="1" dirty="0" smtClean="0"/>
              <a:t>взимание, взимавший, взимающий</a:t>
            </a:r>
            <a:endParaRPr lang="ru-RU" sz="4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43956" cy="251059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Однако после русских приставок меж-, сверх-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следует </a:t>
            </a:r>
            <a:r>
              <a:rPr lang="ru-RU" dirty="0" smtClean="0"/>
              <a:t>писать букву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82416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по </a:t>
            </a:r>
            <a:r>
              <a:rPr lang="ru-RU" dirty="0" smtClean="0"/>
              <a:t>той причине, что </a:t>
            </a:r>
            <a:r>
              <a:rPr lang="ru-RU" dirty="0" smtClean="0"/>
              <a:t>сочетания </a:t>
            </a:r>
            <a:r>
              <a:rPr lang="ru-RU" b="1" dirty="0" smtClean="0"/>
              <a:t>ЖИ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b="1" dirty="0" smtClean="0"/>
              <a:t>ХИ</a:t>
            </a:r>
            <a:r>
              <a:rPr lang="ru-RU" dirty="0" smtClean="0"/>
              <a:t>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 </a:t>
            </a:r>
            <a:r>
              <a:rPr lang="ru-RU" dirty="0" smtClean="0"/>
              <a:t>русском языке всегда </a:t>
            </a:r>
            <a:r>
              <a:rPr lang="ru-RU" dirty="0" smtClean="0"/>
              <a:t>пишутся </a:t>
            </a:r>
            <a:r>
              <a:rPr lang="ru-RU" dirty="0" smtClean="0"/>
              <a:t>с буквой </a:t>
            </a:r>
            <a:r>
              <a:rPr lang="ru-RU" b="1" dirty="0" smtClean="0"/>
              <a:t>И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Межигровой, сверхинтересный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8501122" cy="222484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Если приставка оканчивается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на </a:t>
            </a:r>
            <a:r>
              <a:rPr lang="ru-RU" sz="4400" dirty="0" smtClean="0"/>
              <a:t>гласную,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то </a:t>
            </a:r>
            <a:r>
              <a:rPr lang="ru-RU" sz="4400" dirty="0" smtClean="0"/>
              <a:t>корневое </a:t>
            </a:r>
            <a:r>
              <a:rPr lang="ru-RU" sz="4400" b="1" i="1" dirty="0" smtClean="0">
                <a:solidFill>
                  <a:srgbClr val="990000"/>
                </a:solidFill>
              </a:rPr>
              <a:t>И</a:t>
            </a:r>
            <a:r>
              <a:rPr lang="ru-RU" sz="4400" dirty="0" smtClean="0"/>
              <a:t> сохраняется: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27527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i="1" u="sng" dirty="0" smtClean="0"/>
              <a:t>про</a:t>
            </a:r>
            <a:r>
              <a:rPr lang="ru-RU" sz="3600" b="1" i="1" dirty="0" smtClean="0">
                <a:solidFill>
                  <a:srgbClr val="990000"/>
                </a:solidFill>
              </a:rPr>
              <a:t>и</a:t>
            </a:r>
            <a:r>
              <a:rPr lang="ru-RU" sz="3600" i="1" dirty="0" smtClean="0"/>
              <a:t>нструктировать, </a:t>
            </a:r>
            <a:r>
              <a:rPr lang="ru-RU" sz="3600" i="1" u="sng" dirty="0" smtClean="0"/>
              <a:t>до</a:t>
            </a:r>
            <a:r>
              <a:rPr lang="ru-RU" sz="3600" b="1" i="1" dirty="0" smtClean="0">
                <a:solidFill>
                  <a:srgbClr val="990000"/>
                </a:solidFill>
              </a:rPr>
              <a:t>и</a:t>
            </a:r>
            <a:r>
              <a:rPr lang="ru-RU" sz="3600" i="1" dirty="0" smtClean="0"/>
              <a:t>сторический</a:t>
            </a:r>
            <a:r>
              <a:rPr lang="ru-RU" sz="3600" i="1" dirty="0" smtClean="0"/>
              <a:t>, </a:t>
            </a:r>
            <a:r>
              <a:rPr lang="ru-RU" sz="3600" i="1" u="sng" dirty="0" smtClean="0"/>
              <a:t>за</a:t>
            </a:r>
            <a:r>
              <a:rPr lang="ru-RU" sz="3600" b="1" i="1" dirty="0" smtClean="0">
                <a:solidFill>
                  <a:srgbClr val="990000"/>
                </a:solidFill>
              </a:rPr>
              <a:t>и</a:t>
            </a:r>
            <a:r>
              <a:rPr lang="ru-RU" sz="3600" i="1" dirty="0" smtClean="0"/>
              <a:t>граться, </a:t>
            </a:r>
            <a:r>
              <a:rPr lang="ru-RU" sz="3600" i="1" u="sng" dirty="0" smtClean="0"/>
              <a:t>пере</a:t>
            </a:r>
            <a:r>
              <a:rPr lang="ru-RU" sz="3600" b="1" i="1" dirty="0" smtClean="0">
                <a:solidFill>
                  <a:srgbClr val="990000"/>
                </a:solidFill>
              </a:rPr>
              <a:t>и</a:t>
            </a:r>
            <a:r>
              <a:rPr lang="ru-RU" sz="3600" i="1" dirty="0" smtClean="0"/>
              <a:t>здать, </a:t>
            </a:r>
            <a:r>
              <a:rPr lang="ru-RU" sz="3600" i="1" u="sng" dirty="0" smtClean="0"/>
              <a:t>по</a:t>
            </a:r>
            <a:r>
              <a:rPr lang="ru-RU" sz="3600" b="1" i="1" dirty="0" smtClean="0">
                <a:solidFill>
                  <a:srgbClr val="990000"/>
                </a:solidFill>
              </a:rPr>
              <a:t>и</a:t>
            </a:r>
            <a:r>
              <a:rPr lang="ru-RU" sz="3600" i="1" dirty="0" smtClean="0"/>
              <a:t>стине, </a:t>
            </a:r>
            <a:r>
              <a:rPr lang="ru-RU" sz="3600" i="1" u="sng" dirty="0" smtClean="0"/>
              <a:t>на</a:t>
            </a:r>
            <a:r>
              <a:rPr lang="ru-RU" sz="3600" b="1" i="1" dirty="0" smtClean="0">
                <a:solidFill>
                  <a:srgbClr val="990000"/>
                </a:solidFill>
              </a:rPr>
              <a:t>и</a:t>
            </a:r>
            <a:r>
              <a:rPr lang="ru-RU" sz="3600" i="1" dirty="0" smtClean="0"/>
              <a:t>менование</a:t>
            </a:r>
            <a:endParaRPr lang="ru-RU" sz="3600" i="1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5614392" cy="826416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ПОМНИТЕ</a:t>
            </a:r>
            <a:r>
              <a:rPr lang="ru-RU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36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1676400"/>
            <a:ext cx="8075240" cy="4704928"/>
          </a:xfrm>
        </p:spPr>
        <p:txBody>
          <a:bodyPr>
            <a:normAutofit fontScale="92500" lnSpcReduction="20000"/>
          </a:bodyPr>
          <a:lstStyle/>
          <a:p>
            <a:pPr marL="0" indent="449263">
              <a:buNone/>
            </a:pPr>
            <a:r>
              <a:rPr lang="ru-RU" sz="4000" dirty="0" smtClean="0"/>
              <a:t>Данное правило </a:t>
            </a:r>
            <a:endParaRPr lang="ru-RU" sz="4000" dirty="0" smtClean="0"/>
          </a:p>
          <a:p>
            <a:pPr marL="0" indent="449263">
              <a:buNone/>
            </a:pPr>
            <a:r>
              <a:rPr lang="ru-RU" sz="4000" dirty="0" smtClean="0"/>
              <a:t>не </a:t>
            </a:r>
            <a:r>
              <a:rPr lang="ru-RU" sz="4000" dirty="0" smtClean="0"/>
              <a:t>распространяется </a:t>
            </a:r>
            <a:endParaRPr lang="ru-RU" sz="4000" dirty="0" smtClean="0"/>
          </a:p>
          <a:p>
            <a:pPr marL="0" indent="449263">
              <a:buNone/>
            </a:pPr>
            <a:r>
              <a:rPr lang="ru-RU" sz="4000" dirty="0" smtClean="0"/>
              <a:t>на </a:t>
            </a:r>
            <a:r>
              <a:rPr lang="ru-RU" sz="4000" dirty="0" smtClean="0"/>
              <a:t>написание </a:t>
            </a:r>
            <a:r>
              <a:rPr lang="ru-RU" sz="4000" i="1" dirty="0" smtClean="0"/>
              <a:t>сложных слов: </a:t>
            </a:r>
          </a:p>
          <a:p>
            <a:pPr marL="0" indent="449263">
              <a:buNone/>
            </a:pPr>
            <a:endParaRPr lang="ru-RU" sz="4000" dirty="0" smtClean="0"/>
          </a:p>
          <a:p>
            <a:pPr marL="0" indent="449263">
              <a:buNone/>
            </a:pPr>
            <a:r>
              <a:rPr lang="ru-RU" sz="4000" i="1" u="sng" dirty="0" smtClean="0"/>
              <a:t>спорт</a:t>
            </a:r>
            <a:r>
              <a:rPr lang="ru-RU" sz="4000" b="1" i="1" dirty="0" smtClean="0">
                <a:solidFill>
                  <a:srgbClr val="990000"/>
                </a:solidFill>
              </a:rPr>
              <a:t>и</a:t>
            </a:r>
            <a:r>
              <a:rPr lang="ru-RU" sz="4000" i="1" dirty="0" smtClean="0"/>
              <a:t>нвентарь</a:t>
            </a:r>
            <a:r>
              <a:rPr lang="ru-RU" sz="4000" i="1" dirty="0" smtClean="0"/>
              <a:t>,</a:t>
            </a:r>
          </a:p>
          <a:p>
            <a:pPr marL="0" indent="449263">
              <a:buNone/>
            </a:pPr>
            <a:r>
              <a:rPr lang="ru-RU" sz="4000" i="1" u="sng" dirty="0" smtClean="0"/>
              <a:t>охот</a:t>
            </a:r>
            <a:r>
              <a:rPr lang="ru-RU" sz="4000" b="1" i="1" dirty="0" smtClean="0">
                <a:solidFill>
                  <a:srgbClr val="990000"/>
                </a:solidFill>
              </a:rPr>
              <a:t>и</a:t>
            </a:r>
            <a:r>
              <a:rPr lang="ru-RU" sz="4000" i="1" dirty="0" smtClean="0"/>
              <a:t>нспектор</a:t>
            </a:r>
            <a:r>
              <a:rPr lang="ru-RU" sz="4000" i="1" dirty="0" smtClean="0"/>
              <a:t>, </a:t>
            </a:r>
            <a:endParaRPr lang="ru-RU" sz="4000" i="1" dirty="0" smtClean="0"/>
          </a:p>
          <a:p>
            <a:pPr marL="0" indent="449263">
              <a:buNone/>
            </a:pPr>
            <a:r>
              <a:rPr lang="ru-RU" sz="4000" i="1" u="sng" dirty="0" err="1" smtClean="0"/>
              <a:t>двух</a:t>
            </a:r>
            <a:r>
              <a:rPr lang="ru-RU" sz="4000" b="1" i="1" dirty="0" err="1" smtClean="0">
                <a:solidFill>
                  <a:srgbClr val="990000"/>
                </a:solidFill>
              </a:rPr>
              <a:t>и</a:t>
            </a:r>
            <a:r>
              <a:rPr lang="ru-RU" sz="4000" i="1" dirty="0" err="1" smtClean="0"/>
              <a:t>гольный</a:t>
            </a:r>
            <a:r>
              <a:rPr lang="ru-RU" sz="4000" i="1" dirty="0" smtClean="0"/>
              <a:t>,</a:t>
            </a:r>
          </a:p>
          <a:p>
            <a:pPr marL="0" indent="449263">
              <a:buNone/>
            </a:pPr>
            <a:r>
              <a:rPr lang="ru-RU" sz="4000" i="1" u="sng" dirty="0" smtClean="0"/>
              <a:t>сан</a:t>
            </a:r>
            <a:r>
              <a:rPr lang="ru-RU" sz="4000" b="1" i="1" dirty="0" smtClean="0">
                <a:solidFill>
                  <a:srgbClr val="990000"/>
                </a:solidFill>
              </a:rPr>
              <a:t>и</a:t>
            </a:r>
            <a:r>
              <a:rPr lang="ru-RU" sz="4000" i="1" dirty="0" smtClean="0"/>
              <a:t>нструктор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11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2400"/>
            <a:ext cx="8643998" cy="249078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</a:t>
            </a: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I. </a:t>
            </a:r>
            <a:r>
              <a:rPr lang="ru-RU" sz="4400" dirty="0" smtClean="0">
                <a:solidFill>
                  <a:schemeClr val="tx1"/>
                </a:solidFill>
              </a:rPr>
              <a:t>Укажите слова, в которых пишется </a:t>
            </a:r>
            <a:r>
              <a:rPr lang="ru-RU" sz="4400" dirty="0" smtClean="0">
                <a:solidFill>
                  <a:srgbClr val="990000"/>
                </a:solidFill>
              </a:rPr>
              <a:t>Ы</a:t>
            </a:r>
            <a:r>
              <a:rPr lang="ru-RU" sz="4400" dirty="0" smtClean="0">
                <a:solidFill>
                  <a:schemeClr val="tx1"/>
                </a:solidFill>
              </a:rPr>
              <a:t> после приставок: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928934"/>
            <a:ext cx="8229600" cy="3714776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меж_нститутский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без_нициативный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воз_меть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транс_ранский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небез_нтересный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ткрыт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0CF0E8-5B42-4AE0-8F02-4A8246CFE9A5}"/>
</file>

<file path=customXml/itemProps2.xml><?xml version="1.0" encoding="utf-8"?>
<ds:datastoreItem xmlns:ds="http://schemas.openxmlformats.org/officeDocument/2006/customXml" ds:itemID="{578FF543-485A-44E6-A6EA-3CF54D0F3DC8}"/>
</file>

<file path=customXml/itemProps3.xml><?xml version="1.0" encoding="utf-8"?>
<ds:datastoreItem xmlns:ds="http://schemas.openxmlformats.org/officeDocument/2006/customXml" ds:itemID="{D2EA633B-E5EA-4B99-B8AC-91262E48A408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75</TotalTime>
  <Words>429</Words>
  <Application>Microsoft Office PowerPoint</Application>
  <PresentationFormat>Экран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Городская</vt:lpstr>
      <vt:lpstr>Поток</vt:lpstr>
      <vt:lpstr>Начальная</vt:lpstr>
      <vt:lpstr>Открытая</vt:lpstr>
      <vt:lpstr>Изящная</vt:lpstr>
      <vt:lpstr>Гласные И,Ы  после приставок</vt:lpstr>
      <vt:lpstr>Сложно вставить  правильную букву в слова</vt:lpstr>
      <vt:lpstr>Различайте русские  и иноязычные приставки!</vt:lpstr>
      <vt:lpstr>После приставок на согласную</vt:lpstr>
      <vt:lpstr>Исключение: взимать</vt:lpstr>
      <vt:lpstr>Однако после русских приставок меж-, сверх-  следует писать букву И</vt:lpstr>
      <vt:lpstr>Если приставка оканчивается  на гласную,  то корневое И сохраняется:</vt:lpstr>
      <vt:lpstr>ПОМНИТЕ!</vt:lpstr>
      <vt:lpstr>ТЕСТ  I. Укажите слова, в которых пишется Ы после приставок:</vt:lpstr>
      <vt:lpstr>II. Укажите слова, в которых пишется И после приставок:</vt:lpstr>
      <vt:lpstr>III. Укажите сложные слова, в которых пишется буква И</vt:lpstr>
      <vt:lpstr>IV. Укажите слова, в которых пишется буква И после русской приставки:</vt:lpstr>
      <vt:lpstr>V. Укажите слова,  в которых пишется буква Ы  после русской приставки:</vt:lpstr>
      <vt:lpstr>VI. Укажите слова,  в которых допущена орфографическая ошибка:</vt:lpstr>
      <vt:lpstr>VII. Укажите ряды слов,  в которых  нет орфографической ошибки:</vt:lpstr>
      <vt:lpstr>Ответы:</vt:lpstr>
      <vt:lpstr>Желаем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Гласные И,Ы  после приставок</dc:title>
  <dc:creator>Alina</dc:creator>
  <cp:lastModifiedBy>Татьяна</cp:lastModifiedBy>
  <cp:revision>16</cp:revision>
  <dcterms:created xsi:type="dcterms:W3CDTF">2016-01-22T14:26:28Z</dcterms:created>
  <dcterms:modified xsi:type="dcterms:W3CDTF">2016-01-30T11:17:31Z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