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customXml/itemProps2.xml" ContentType="application/vnd.openxmlformats-officedocument.customXmlPropertie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20" r:id="rId5"/>
    <p:sldMasterId id="2147483732" r:id="rId6"/>
    <p:sldMasterId id="2147483744" r:id="rId7"/>
    <p:sldMasterId id="2147483756" r:id="rId8"/>
    <p:sldMasterId id="2147483768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customXml" Target="../customXml/item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66A26C-E1A9-415D-BE76-37B14C32F912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E67F8B-1B68-4E87-BFA2-761C8EF641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14357"/>
            <a:ext cx="7529538" cy="2714643"/>
          </a:xfrm>
        </p:spPr>
        <p:txBody>
          <a:bodyPr>
            <a:normAutofit/>
          </a:bodyPr>
          <a:lstStyle/>
          <a:p>
            <a:r>
              <a:rPr lang="ru-RU" b="1" dirty="0"/>
              <a:t>Правописание суффиксов имён прилагательных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57628"/>
            <a:ext cx="9144000" cy="3000372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Презентация по русскому языку для слушателей подготовительных курсов, подготовительного отделения и абитуриентов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Презентация подготовлена доцентом кандидатом филологических наук Т.В. Авдониной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и старшим преподавателем Е.А. Королёвой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572560" cy="5357850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Однако если основа существительного оканчивается на </a:t>
            </a:r>
            <a:r>
              <a:rPr lang="ru-RU" sz="4000" i="1" dirty="0" smtClean="0"/>
              <a:t>л</a:t>
            </a:r>
            <a:r>
              <a:rPr lang="ru-RU" sz="4000" dirty="0" smtClean="0"/>
              <a:t>, то </a:t>
            </a:r>
            <a:r>
              <a:rPr lang="ru-RU" sz="4000" i="1" dirty="0" err="1" smtClean="0"/>
              <a:t>ь</a:t>
            </a:r>
            <a:r>
              <a:rPr lang="ru-RU" sz="4000" dirty="0" smtClean="0"/>
              <a:t> (мягкий знак) перед суффиксом сохраняется:</a:t>
            </a:r>
          </a:p>
          <a:p>
            <a:pPr algn="ctr"/>
            <a:r>
              <a:rPr lang="ru-RU" sz="4000" i="1" dirty="0" smtClean="0"/>
              <a:t>игла – </a:t>
            </a:r>
            <a:r>
              <a:rPr lang="ru-RU" sz="4000" i="1" dirty="0" err="1" smtClean="0"/>
              <a:t>иголь-ч-ат-ый</a:t>
            </a:r>
            <a:endParaRPr lang="ru-RU" sz="4000" i="1" dirty="0" smtClean="0"/>
          </a:p>
          <a:p>
            <a:pPr algn="ctr"/>
            <a:r>
              <a:rPr lang="ru-RU" sz="4000" i="1" dirty="0" smtClean="0"/>
              <a:t>стебель – </a:t>
            </a:r>
            <a:r>
              <a:rPr lang="ru-RU" sz="4000" i="1" dirty="0" err="1" smtClean="0"/>
              <a:t>стебель-ч-ат-ый</a:t>
            </a:r>
            <a:r>
              <a:rPr lang="ru-RU" sz="4000" i="1" dirty="0" smtClean="0"/>
              <a:t>.</a:t>
            </a:r>
          </a:p>
          <a:p>
            <a:pPr>
              <a:buNone/>
            </a:pP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401080" cy="35784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Суффиксы </a:t>
            </a:r>
            <a:r>
              <a:rPr lang="ru-RU" i="1" dirty="0" smtClean="0"/>
              <a:t>–</a:t>
            </a:r>
            <a:r>
              <a:rPr lang="ru-RU" i="1" dirty="0" err="1" smtClean="0"/>
              <a:t>ов</a:t>
            </a:r>
            <a:r>
              <a:rPr lang="ru-RU" i="1" dirty="0" smtClean="0"/>
              <a:t>-, -</a:t>
            </a:r>
            <a:r>
              <a:rPr lang="ru-RU" i="1" dirty="0" err="1" smtClean="0"/>
              <a:t>оват</a:t>
            </a:r>
            <a:r>
              <a:rPr lang="ru-RU" i="1" dirty="0" smtClean="0"/>
              <a:t>-, -овит-</a:t>
            </a:r>
            <a:r>
              <a:rPr lang="ru-RU" dirty="0" smtClean="0"/>
              <a:t> пишутся после твёрдых согласных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свинцовый (под ударением)</a:t>
            </a:r>
          </a:p>
          <a:p>
            <a:pPr algn="ctr">
              <a:buNone/>
            </a:pPr>
            <a:r>
              <a:rPr lang="ru-RU" i="1" dirty="0" smtClean="0"/>
              <a:t>беловатый</a:t>
            </a:r>
          </a:p>
          <a:p>
            <a:pPr algn="ctr">
              <a:buNone/>
            </a:pPr>
            <a:r>
              <a:rPr lang="ru-RU" i="1" dirty="0" smtClean="0"/>
              <a:t>деловитый</a:t>
            </a:r>
          </a:p>
          <a:p>
            <a:pPr algn="ctr">
              <a:buNone/>
            </a:pPr>
            <a:r>
              <a:rPr lang="ru-RU" i="1" dirty="0" smtClean="0"/>
              <a:t>даровитый.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214314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effectLst/>
              </a:rPr>
              <a:t>4. Суффиксы </a:t>
            </a:r>
            <a:r>
              <a:rPr lang="ru-RU" sz="4400" i="1" dirty="0" smtClean="0">
                <a:solidFill>
                  <a:schemeClr val="tx1"/>
                </a:solidFill>
                <a:effectLst/>
              </a:rPr>
              <a:t>–</a:t>
            </a:r>
            <a:r>
              <a:rPr lang="ru-RU" sz="4400" i="1" dirty="0" err="1" smtClean="0">
                <a:solidFill>
                  <a:schemeClr val="tx1"/>
                </a:solidFill>
                <a:effectLst/>
              </a:rPr>
              <a:t>ов</a:t>
            </a:r>
            <a:r>
              <a:rPr lang="ru-RU" sz="4400" i="1" dirty="0" smtClean="0">
                <a:solidFill>
                  <a:schemeClr val="tx1"/>
                </a:solidFill>
                <a:effectLst/>
              </a:rPr>
              <a:t>-, -</a:t>
            </a:r>
            <a:r>
              <a:rPr lang="ru-RU" sz="4400" i="1" dirty="0" err="1" smtClean="0">
                <a:solidFill>
                  <a:schemeClr val="tx1"/>
                </a:solidFill>
                <a:effectLst/>
              </a:rPr>
              <a:t>оват</a:t>
            </a:r>
            <a:r>
              <a:rPr lang="ru-RU" sz="4400" i="1" dirty="0" smtClean="0">
                <a:solidFill>
                  <a:schemeClr val="tx1"/>
                </a:solidFill>
                <a:effectLst/>
              </a:rPr>
              <a:t>-, -овит- </a:t>
            </a:r>
            <a:r>
              <a:rPr lang="ru-RU" sz="4400" dirty="0" smtClean="0">
                <a:solidFill>
                  <a:schemeClr val="tx1"/>
                </a:solidFill>
                <a:effectLst/>
              </a:rPr>
              <a:t> и </a:t>
            </a:r>
            <a:r>
              <a:rPr lang="ru-RU" sz="4400" i="1" dirty="0" smtClean="0">
                <a:solidFill>
                  <a:schemeClr val="tx1"/>
                </a:solidFill>
                <a:effectLst/>
              </a:rPr>
              <a:t>–ев-, -</a:t>
            </a:r>
            <a:r>
              <a:rPr lang="ru-RU" sz="4400" i="1" dirty="0" err="1" smtClean="0">
                <a:solidFill>
                  <a:schemeClr val="tx1"/>
                </a:solidFill>
                <a:effectLst/>
              </a:rPr>
              <a:t>еват</a:t>
            </a:r>
            <a:r>
              <a:rPr lang="ru-RU" sz="4400" i="1" dirty="0" smtClean="0">
                <a:solidFill>
                  <a:schemeClr val="tx1"/>
                </a:solidFill>
                <a:effectLst/>
              </a:rPr>
              <a:t>-, -</a:t>
            </a:r>
            <a:r>
              <a:rPr lang="ru-RU" sz="4400" i="1" dirty="0" err="1" smtClean="0">
                <a:solidFill>
                  <a:schemeClr val="tx1"/>
                </a:solidFill>
                <a:effectLst/>
              </a:rPr>
              <a:t>евит</a:t>
            </a:r>
            <a:r>
              <a:rPr lang="ru-RU" sz="4400" i="1" dirty="0" smtClean="0">
                <a:solidFill>
                  <a:schemeClr val="tx1"/>
                </a:solidFill>
                <a:effectLst/>
              </a:rPr>
              <a:t>-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8"/>
            <a:ext cx="8572560" cy="50195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Суффиксы </a:t>
            </a:r>
            <a:r>
              <a:rPr lang="ru-RU" sz="3600" i="1" dirty="0" smtClean="0"/>
              <a:t>–ев-, -</a:t>
            </a:r>
            <a:r>
              <a:rPr lang="ru-RU" sz="3600" i="1" dirty="0" err="1" smtClean="0"/>
              <a:t>еват</a:t>
            </a:r>
            <a:r>
              <a:rPr lang="ru-RU" sz="3600" i="1" dirty="0" smtClean="0"/>
              <a:t>-, -</a:t>
            </a:r>
            <a:r>
              <a:rPr lang="ru-RU" sz="3600" i="1" dirty="0" err="1" smtClean="0"/>
              <a:t>евит</a:t>
            </a:r>
            <a:r>
              <a:rPr lang="ru-RU" sz="3600" i="1" dirty="0" smtClean="0"/>
              <a:t>- </a:t>
            </a:r>
            <a:r>
              <a:rPr lang="ru-RU" sz="3600" dirty="0" smtClean="0"/>
              <a:t>пишутся после мягких согласных и шипящих</a:t>
            </a:r>
            <a:r>
              <a:rPr lang="ru-RU" sz="3600" dirty="0" smtClean="0"/>
              <a:t>:</a:t>
            </a:r>
          </a:p>
          <a:p>
            <a:pPr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i="1" dirty="0" smtClean="0"/>
              <a:t>плюшевый</a:t>
            </a:r>
          </a:p>
          <a:p>
            <a:pPr algn="ctr">
              <a:buNone/>
            </a:pPr>
            <a:r>
              <a:rPr lang="ru-RU" sz="3600" i="1" dirty="0" smtClean="0"/>
              <a:t>глянцевитый (без ударения)</a:t>
            </a:r>
          </a:p>
          <a:p>
            <a:pPr algn="ctr">
              <a:buNone/>
            </a:pPr>
            <a:r>
              <a:rPr lang="ru-RU" sz="3600" i="1" dirty="0" smtClean="0"/>
              <a:t>ноздреватый.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201135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</a:rPr>
              <a:t>5. Суффиксы </a:t>
            </a:r>
            <a:r>
              <a:rPr lang="ru-RU" sz="4400" b="1" i="1" dirty="0" smtClean="0">
                <a:solidFill>
                  <a:schemeClr val="tx1"/>
                </a:solidFill>
                <a:effectLst/>
              </a:rPr>
              <a:t>–</a:t>
            </a:r>
            <a:r>
              <a:rPr lang="ru-RU" sz="4400" b="1" i="1" dirty="0" err="1" smtClean="0">
                <a:solidFill>
                  <a:schemeClr val="tx1"/>
                </a:solidFill>
                <a:effectLst/>
              </a:rPr>
              <a:t>оньк</a:t>
            </a:r>
            <a:r>
              <a:rPr lang="ru-RU" sz="4400" b="1" i="1" dirty="0" smtClean="0">
                <a:solidFill>
                  <a:schemeClr val="tx1"/>
                </a:solidFill>
                <a:effectLst/>
              </a:rPr>
              <a:t>-, -</a:t>
            </a:r>
            <a:r>
              <a:rPr lang="ru-RU" sz="4400" b="1" i="1" dirty="0" err="1" smtClean="0">
                <a:solidFill>
                  <a:schemeClr val="tx1"/>
                </a:solidFill>
                <a:effectLst/>
              </a:rPr>
              <a:t>еньк</a:t>
            </a:r>
            <a:r>
              <a:rPr lang="ru-RU" sz="4400" b="1" i="1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14414" y="2000240"/>
            <a:ext cx="8229600" cy="4500594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Суффикс –</a:t>
            </a:r>
            <a:r>
              <a:rPr lang="ru-RU" sz="3600" i="1" dirty="0" err="1" smtClean="0"/>
              <a:t>оньк</a:t>
            </a:r>
            <a:r>
              <a:rPr lang="ru-RU" sz="3600" i="1" dirty="0" smtClean="0"/>
              <a:t>-</a:t>
            </a:r>
            <a:r>
              <a:rPr lang="ru-RU" sz="3600" dirty="0" smtClean="0"/>
              <a:t> пишется после производящих основ на </a:t>
            </a:r>
            <a:r>
              <a:rPr lang="ru-RU" sz="3600" i="1" dirty="0" smtClean="0"/>
              <a:t>г, к, х</a:t>
            </a:r>
            <a:r>
              <a:rPr lang="ru-RU" sz="3600" i="1" dirty="0" smtClean="0"/>
              <a:t>:</a:t>
            </a:r>
          </a:p>
          <a:p>
            <a:pPr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i="1" dirty="0" smtClean="0"/>
              <a:t>живёхонький</a:t>
            </a:r>
          </a:p>
          <a:p>
            <a:pPr algn="ctr">
              <a:buNone/>
            </a:pPr>
            <a:r>
              <a:rPr lang="ru-RU" sz="3600" i="1" dirty="0" smtClean="0"/>
              <a:t>убогонький</a:t>
            </a:r>
          </a:p>
          <a:p>
            <a:pPr algn="ctr">
              <a:buNone/>
            </a:pPr>
            <a:r>
              <a:rPr lang="ru-RU" sz="3600" i="1" dirty="0" smtClean="0"/>
              <a:t>высоконький.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447800"/>
            <a:ext cx="7576398" cy="4800600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В остальных случаях пишется суффикс </a:t>
            </a:r>
            <a:r>
              <a:rPr lang="ru-RU" sz="4000" i="1" dirty="0" smtClean="0"/>
              <a:t>–</a:t>
            </a:r>
            <a:r>
              <a:rPr lang="ru-RU" sz="4000" i="1" dirty="0" err="1" smtClean="0"/>
              <a:t>еньк</a:t>
            </a:r>
            <a:r>
              <a:rPr lang="ru-RU" sz="4000" i="1" dirty="0" smtClean="0"/>
              <a:t>-</a:t>
            </a:r>
            <a:r>
              <a:rPr lang="ru-RU" sz="4000" i="1" dirty="0" smtClean="0"/>
              <a:t>:</a:t>
            </a:r>
          </a:p>
          <a:p>
            <a:pPr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i="1" dirty="0" smtClean="0"/>
              <a:t>молоденький</a:t>
            </a:r>
          </a:p>
          <a:p>
            <a:pPr algn="ctr">
              <a:buNone/>
            </a:pPr>
            <a:r>
              <a:rPr lang="ru-RU" sz="4000" i="1" dirty="0" smtClean="0"/>
              <a:t>весёленький</a:t>
            </a:r>
          </a:p>
          <a:p>
            <a:pPr algn="ctr">
              <a:buNone/>
            </a:pPr>
            <a:r>
              <a:rPr lang="ru-RU" sz="4000" i="1" dirty="0" smtClean="0"/>
              <a:t>длинненький</a:t>
            </a:r>
          </a:p>
          <a:p>
            <a:pPr algn="ctr">
              <a:buNone/>
            </a:pPr>
            <a:r>
              <a:rPr lang="ru-RU" sz="4000" i="1" dirty="0" smtClean="0"/>
              <a:t>синенький.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71744"/>
            <a:ext cx="8362216" cy="3676656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Правописание суффиксов </a:t>
            </a:r>
            <a:r>
              <a:rPr lang="ru-RU" sz="4400" i="1" dirty="0" smtClean="0"/>
              <a:t>–к-, -</a:t>
            </a:r>
            <a:r>
              <a:rPr lang="ru-RU" sz="4400" i="1" dirty="0" err="1" smtClean="0"/>
              <a:t>ск</a:t>
            </a:r>
            <a:r>
              <a:rPr lang="ru-RU" sz="4400" i="1" dirty="0" smtClean="0"/>
              <a:t>-</a:t>
            </a:r>
            <a:r>
              <a:rPr lang="ru-RU" sz="4400" dirty="0" smtClean="0"/>
              <a:t> смотрите в наших следующих материалах.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tx1"/>
                </a:solidFill>
              </a:rPr>
              <a:t>Тест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200" dirty="0" smtClean="0"/>
              <a:t>1. Укажите </a:t>
            </a:r>
            <a:r>
              <a:rPr lang="ru-RU" sz="3200" dirty="0"/>
              <a:t>прилагательные, в которых пишется буква </a:t>
            </a:r>
            <a:r>
              <a:rPr lang="ru-RU" sz="3200" i="1" dirty="0" err="1"/>
              <a:t>ь</a:t>
            </a:r>
            <a:r>
              <a:rPr lang="ru-RU" sz="3200" dirty="0"/>
              <a:t> (мягкий знак):</a:t>
            </a:r>
          </a:p>
          <a:p>
            <a:pPr>
              <a:buNone/>
            </a:pPr>
            <a:r>
              <a:rPr lang="ru-RU" sz="3200" dirty="0"/>
              <a:t>1) </a:t>
            </a:r>
            <a:r>
              <a:rPr lang="ru-RU" sz="3200" dirty="0" err="1"/>
              <a:t>пухлен_кий</a:t>
            </a:r>
            <a:r>
              <a:rPr lang="ru-RU" sz="3200" dirty="0"/>
              <a:t>;</a:t>
            </a:r>
          </a:p>
          <a:p>
            <a:pPr>
              <a:buNone/>
            </a:pPr>
            <a:r>
              <a:rPr lang="ru-RU" sz="3200" dirty="0"/>
              <a:t>2) </a:t>
            </a:r>
            <a:r>
              <a:rPr lang="ru-RU" sz="3200" dirty="0" err="1"/>
              <a:t>тесём_чатый</a:t>
            </a:r>
            <a:r>
              <a:rPr lang="ru-RU" sz="3200" dirty="0"/>
              <a:t>;</a:t>
            </a:r>
          </a:p>
          <a:p>
            <a:pPr>
              <a:buNone/>
            </a:pPr>
            <a:r>
              <a:rPr lang="ru-RU" sz="3200" dirty="0"/>
              <a:t>3) </a:t>
            </a:r>
            <a:r>
              <a:rPr lang="ru-RU" sz="3200" dirty="0" err="1"/>
              <a:t>гребен_чатый</a:t>
            </a:r>
            <a:r>
              <a:rPr lang="ru-RU" sz="3200" dirty="0"/>
              <a:t>;</a:t>
            </a:r>
          </a:p>
          <a:p>
            <a:pPr>
              <a:buNone/>
            </a:pPr>
            <a:r>
              <a:rPr lang="ru-RU" sz="3200" dirty="0"/>
              <a:t>4) </a:t>
            </a:r>
            <a:r>
              <a:rPr lang="ru-RU" sz="3200" dirty="0" err="1"/>
              <a:t>бугор_чатый</a:t>
            </a:r>
            <a:r>
              <a:rPr lang="ru-RU" sz="3200" dirty="0"/>
              <a:t>;</a:t>
            </a:r>
          </a:p>
          <a:p>
            <a:pPr>
              <a:buNone/>
            </a:pPr>
            <a:r>
              <a:rPr lang="ru-RU" sz="3200" dirty="0"/>
              <a:t>5) </a:t>
            </a:r>
            <a:r>
              <a:rPr lang="ru-RU" sz="3200" dirty="0" err="1"/>
              <a:t>стебел_чатый</a:t>
            </a:r>
            <a:r>
              <a:rPr lang="ru-RU" sz="3200" dirty="0"/>
              <a:t>.</a:t>
            </a:r>
          </a:p>
          <a:p>
            <a:endParaRPr lang="ru-RU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258285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2. Укажите прилагательные, в суффиксе которых пишется буква </a:t>
            </a:r>
            <a:r>
              <a:rPr lang="ru-RU" sz="3600" i="1" dirty="0" smtClean="0">
                <a:solidFill>
                  <a:schemeClr val="tx1"/>
                </a:solidFill>
              </a:rPr>
              <a:t>е</a:t>
            </a:r>
            <a:r>
              <a:rPr lang="ru-RU" sz="3600" dirty="0" smtClean="0">
                <a:solidFill>
                  <a:schemeClr val="tx1"/>
                </a:solidFill>
              </a:rPr>
              <a:t>: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7467600" cy="368789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4000" dirty="0" err="1" smtClean="0"/>
              <a:t>ландыш_вый</a:t>
            </a:r>
            <a:r>
              <a:rPr lang="ru-RU" sz="4000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4000" dirty="0" err="1" smtClean="0"/>
              <a:t>засушл_вый</a:t>
            </a:r>
            <a:r>
              <a:rPr lang="ru-RU" sz="4000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4000" dirty="0" err="1" smtClean="0"/>
              <a:t>фланел_вый</a:t>
            </a:r>
            <a:r>
              <a:rPr lang="ru-RU" sz="4000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4000" dirty="0" err="1" smtClean="0"/>
              <a:t>милост_вый</a:t>
            </a:r>
            <a:r>
              <a:rPr lang="ru-RU" sz="40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err="1" smtClean="0"/>
              <a:t>матч_вый</a:t>
            </a:r>
            <a:endParaRPr lang="ru-RU" sz="40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2225668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</a:rPr>
              <a:t>3. Укажите </a:t>
            </a:r>
            <a:r>
              <a:rPr lang="ru-RU" sz="3200" dirty="0" smtClean="0">
                <a:solidFill>
                  <a:schemeClr val="tx1"/>
                </a:solidFill>
              </a:rPr>
              <a:t>прилагательные, в суффиксе которых пишется буква </a:t>
            </a:r>
            <a:r>
              <a:rPr lang="ru-RU" sz="3200" i="1" dirty="0" smtClean="0">
                <a:solidFill>
                  <a:schemeClr val="tx1"/>
                </a:solidFill>
              </a:rPr>
              <a:t>и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71744"/>
            <a:ext cx="7467600" cy="3902208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3200" dirty="0" err="1" smtClean="0"/>
              <a:t>рубц_ватый</a:t>
            </a:r>
            <a:r>
              <a:rPr lang="ru-RU" sz="3200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err="1" smtClean="0"/>
              <a:t>вкрадч_вый</a:t>
            </a:r>
            <a:r>
              <a:rPr lang="ru-RU" sz="3200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err="1" smtClean="0"/>
              <a:t>пластинч_тый</a:t>
            </a:r>
            <a:r>
              <a:rPr lang="ru-RU" sz="3200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err="1" smtClean="0"/>
              <a:t>замш_вый</a:t>
            </a:r>
            <a:r>
              <a:rPr lang="ru-RU" sz="3200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err="1" smtClean="0"/>
              <a:t>привередл_вый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2011354"/>
          </a:xfrm>
        </p:spPr>
        <p:txBody>
          <a:bodyPr>
            <a:normAutofit/>
          </a:bodyPr>
          <a:lstStyle/>
          <a:p>
            <a:pPr lvl="0"/>
            <a:r>
              <a:rPr lang="ru-RU" sz="3500" dirty="0" smtClean="0">
                <a:solidFill>
                  <a:schemeClr val="tx1"/>
                </a:solidFill>
              </a:rPr>
              <a:t>4. Укажите </a:t>
            </a:r>
            <a:r>
              <a:rPr lang="ru-RU" sz="3500" dirty="0" smtClean="0">
                <a:solidFill>
                  <a:schemeClr val="tx1"/>
                </a:solidFill>
              </a:rPr>
              <a:t>прилагательные, в суффиксе которых пишется буква </a:t>
            </a:r>
            <a:r>
              <a:rPr lang="ru-RU" sz="3500" i="1" dirty="0" smtClean="0">
                <a:solidFill>
                  <a:schemeClr val="tx1"/>
                </a:solidFill>
              </a:rPr>
              <a:t>а</a:t>
            </a:r>
            <a:r>
              <a:rPr lang="ru-RU" sz="3500" dirty="0" smtClean="0">
                <a:solidFill>
                  <a:schemeClr val="tx1"/>
                </a:solidFill>
              </a:rPr>
              <a:t>:</a:t>
            </a:r>
            <a:r>
              <a:rPr lang="ru-RU" sz="3500" dirty="0" smtClean="0"/>
              <a:t/>
            </a:r>
            <a:br>
              <a:rPr lang="ru-RU" sz="3500" dirty="0" smtClean="0"/>
            </a:b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6058"/>
            <a:ext cx="7467600" cy="3687894"/>
          </a:xfrm>
        </p:spPr>
        <p:txBody>
          <a:bodyPr/>
          <a:lstStyle/>
          <a:p>
            <a:pPr marL="457200" lvl="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3600" dirty="0" err="1" smtClean="0"/>
              <a:t>черн_ватый</a:t>
            </a:r>
            <a:r>
              <a:rPr lang="ru-RU" sz="3600" dirty="0" smtClean="0"/>
              <a:t>;</a:t>
            </a:r>
          </a:p>
          <a:p>
            <a:pPr marL="457200" lvl="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3600" dirty="0" err="1" smtClean="0"/>
              <a:t>рассыпч_тый</a:t>
            </a:r>
            <a:r>
              <a:rPr lang="ru-RU" sz="3600" dirty="0" smtClean="0"/>
              <a:t>;</a:t>
            </a:r>
          </a:p>
          <a:p>
            <a:pPr marL="457200" lvl="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3600" dirty="0" err="1" smtClean="0"/>
              <a:t>створч_тый</a:t>
            </a:r>
            <a:r>
              <a:rPr lang="ru-RU" sz="3600" dirty="0" smtClean="0"/>
              <a:t>;</a:t>
            </a:r>
          </a:p>
          <a:p>
            <a:pPr marL="457200" lvl="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3600" dirty="0" err="1" smtClean="0"/>
              <a:t>сумч_тый</a:t>
            </a:r>
            <a:r>
              <a:rPr lang="ru-RU" sz="3600" dirty="0" smtClean="0"/>
              <a:t>;</a:t>
            </a:r>
          </a:p>
          <a:p>
            <a:pPr marL="457200" lvl="0" indent="-457200">
              <a:buClr>
                <a:schemeClr val="tx1"/>
              </a:buClr>
              <a:buFont typeface="+mj-lt"/>
              <a:buAutoNum type="arabicPeriod"/>
            </a:pPr>
            <a:r>
              <a:rPr lang="ru-RU" sz="3600" dirty="0" err="1" smtClean="0"/>
              <a:t>полнёх_нький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50"/>
                            </p:stCondLst>
                            <p:childTnLst>
                              <p:par>
                                <p:cTn id="13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50"/>
                            </p:stCondLst>
                            <p:childTnLst>
                              <p:par>
                                <p:cTn id="19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00"/>
                            </p:stCondLst>
                            <p:childTnLst>
                              <p:par>
                                <p:cTn id="2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200"/>
                            </p:stCondLst>
                            <p:childTnLst>
                              <p:par>
                                <p:cTn id="31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100"/>
                            </p:stCondLst>
                            <p:childTnLst>
                              <p:par>
                                <p:cTn id="37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858280" cy="167526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</a:rPr>
              <a:t>1. Суффиксы </a:t>
            </a:r>
            <a:r>
              <a:rPr lang="ru-RU" b="1" i="1" dirty="0" smtClean="0">
                <a:solidFill>
                  <a:schemeClr val="tx1"/>
                </a:solidFill>
                <a:effectLst/>
              </a:rPr>
              <a:t>–ив-, -ев-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49424"/>
            <a:ext cx="8858280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Суффикс </a:t>
            </a:r>
            <a:r>
              <a:rPr lang="ru-RU" i="1" dirty="0" smtClean="0"/>
              <a:t>–ив-</a:t>
            </a:r>
            <a:r>
              <a:rPr lang="ru-RU" dirty="0" smtClean="0"/>
              <a:t> всегда находится под ударением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err="1" smtClean="0"/>
              <a:t>красúвый</a:t>
            </a:r>
            <a:endParaRPr lang="ru-RU" i="1" dirty="0" smtClean="0"/>
          </a:p>
          <a:p>
            <a:pPr algn="ctr">
              <a:buNone/>
            </a:pPr>
            <a:r>
              <a:rPr lang="ru-RU" i="1" dirty="0" err="1" smtClean="0"/>
              <a:t>правдúвый</a:t>
            </a:r>
            <a:endParaRPr lang="ru-RU" i="1" dirty="0" smtClean="0"/>
          </a:p>
          <a:p>
            <a:pPr algn="ctr">
              <a:buNone/>
            </a:pPr>
            <a:r>
              <a:rPr lang="ru-RU" i="1" dirty="0" err="1" smtClean="0"/>
              <a:t>лжúвый</a:t>
            </a:r>
            <a:endParaRPr lang="ru-RU" i="1" dirty="0" smtClean="0"/>
          </a:p>
          <a:p>
            <a:pPr algn="ctr">
              <a:buNone/>
            </a:pPr>
            <a:r>
              <a:rPr lang="ru-RU" i="1" dirty="0" err="1" smtClean="0"/>
              <a:t>ленúвый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86808" cy="2368544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>
                <a:solidFill>
                  <a:schemeClr val="tx1"/>
                </a:solidFill>
              </a:rPr>
              <a:t>5. Укажите </a:t>
            </a:r>
            <a:r>
              <a:rPr lang="ru-RU" sz="3600" dirty="0" smtClean="0">
                <a:solidFill>
                  <a:schemeClr val="tx1"/>
                </a:solidFill>
              </a:rPr>
              <a:t>прилагательные, в которых допущены ошибки: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71744"/>
            <a:ext cx="7467600" cy="390220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3200" dirty="0" err="1" smtClean="0"/>
              <a:t>фореливый</a:t>
            </a:r>
            <a:r>
              <a:rPr lang="ru-RU" sz="3200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err="1" smtClean="0"/>
              <a:t>ступеньчатый</a:t>
            </a:r>
            <a:r>
              <a:rPr lang="ru-RU" sz="3200" dirty="0" smtClean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smtClean="0"/>
              <a:t>назойливый;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smtClean="0"/>
              <a:t>звёздчатый;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 err="1" smtClean="0"/>
              <a:t>щеголиватый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616588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/>
              <a:t>Ответы:</a:t>
            </a:r>
          </a:p>
          <a:p>
            <a:pPr>
              <a:buNone/>
            </a:pPr>
            <a:r>
              <a:rPr lang="ru-RU" sz="2800" i="1" dirty="0" smtClean="0"/>
              <a:t>1– 1, 5</a:t>
            </a:r>
          </a:p>
          <a:p>
            <a:pPr>
              <a:buNone/>
            </a:pPr>
            <a:r>
              <a:rPr lang="ru-RU" sz="2800" i="1" dirty="0" smtClean="0"/>
              <a:t>2 – 1, 3, 5</a:t>
            </a:r>
          </a:p>
          <a:p>
            <a:pPr>
              <a:buNone/>
            </a:pPr>
            <a:r>
              <a:rPr lang="ru-RU" sz="2800" i="1" dirty="0" smtClean="0"/>
              <a:t>3 – 2, 5</a:t>
            </a:r>
          </a:p>
          <a:p>
            <a:pPr>
              <a:buNone/>
            </a:pPr>
            <a:r>
              <a:rPr lang="ru-RU" sz="2800" i="1" dirty="0" smtClean="0"/>
              <a:t>4 – 1, 3, 4</a:t>
            </a:r>
          </a:p>
          <a:p>
            <a:pPr>
              <a:buNone/>
            </a:pPr>
            <a:r>
              <a:rPr lang="ru-RU" sz="2800" i="1" dirty="0" smtClean="0"/>
              <a:t>5 – 1, 2, 5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8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3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29600" cy="3728092"/>
          </a:xfrm>
        </p:spPr>
        <p:txBody>
          <a:bodyPr/>
          <a:lstStyle/>
          <a:p>
            <a:pPr algn="ctr">
              <a:buNone/>
            </a:pPr>
            <a:r>
              <a:rPr lang="ru-RU" sz="4400" i="1" dirty="0" smtClean="0"/>
              <a:t>Благодарим за внимание!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53536"/>
            <a:ext cx="8643998" cy="1675266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tx1"/>
                </a:solidFill>
                <a:effectLst/>
              </a:rPr>
              <a:t>В безударном положении пишется суффикс </a:t>
            </a:r>
            <a:r>
              <a:rPr lang="ru-RU" sz="3000" i="1" dirty="0" smtClean="0">
                <a:solidFill>
                  <a:schemeClr val="tx1"/>
                </a:solidFill>
                <a:effectLst/>
              </a:rPr>
              <a:t>–ев-:</a:t>
            </a:r>
            <a:r>
              <a:rPr lang="ru-RU" sz="3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000" dirty="0" smtClean="0">
                <a:solidFill>
                  <a:schemeClr val="tx1"/>
                </a:solidFill>
                <a:effectLst/>
              </a:rPr>
            </a:br>
            <a:endParaRPr lang="ru-RU" sz="3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5"/>
            <a:ext cx="8229600" cy="3672211"/>
          </a:xfrm>
        </p:spPr>
        <p:txBody>
          <a:bodyPr/>
          <a:lstStyle/>
          <a:p>
            <a:pPr algn="ctr"/>
            <a:r>
              <a:rPr lang="ru-RU" i="1" dirty="0" err="1" smtClean="0"/>
              <a:t>лáндышевый</a:t>
            </a:r>
            <a:endParaRPr lang="ru-RU" i="1" dirty="0" smtClean="0"/>
          </a:p>
          <a:p>
            <a:pPr algn="ctr"/>
            <a:r>
              <a:rPr lang="ru-RU" i="1" dirty="0" err="1" smtClean="0"/>
              <a:t>квáрцевый</a:t>
            </a:r>
            <a:endParaRPr lang="ru-RU" i="1" dirty="0" smtClean="0"/>
          </a:p>
          <a:p>
            <a:pPr algn="ctr"/>
            <a:r>
              <a:rPr lang="ru-RU" i="1" dirty="0" err="1" smtClean="0"/>
              <a:t>сóевый</a:t>
            </a:r>
            <a:endParaRPr lang="ru-RU" i="1" dirty="0" smtClean="0"/>
          </a:p>
          <a:p>
            <a:pPr algn="ctr"/>
            <a:r>
              <a:rPr lang="ru-RU" i="1" dirty="0" err="1" smtClean="0"/>
              <a:t>черéшневый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Исключения: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Мúлостивый</a:t>
            </a:r>
            <a:r>
              <a:rPr lang="ru-RU" dirty="0" smtClean="0"/>
              <a:t> – проявляющий, выражающий милость</a:t>
            </a:r>
          </a:p>
          <a:p>
            <a:endParaRPr lang="ru-RU" dirty="0" smtClean="0"/>
          </a:p>
          <a:p>
            <a:r>
              <a:rPr lang="ru-RU" dirty="0" err="1" smtClean="0"/>
              <a:t>Юрóдивый</a:t>
            </a:r>
            <a:r>
              <a:rPr lang="ru-RU" dirty="0" smtClean="0"/>
              <a:t>:</a:t>
            </a:r>
          </a:p>
          <a:p>
            <a:pPr marL="514350" indent="-514350">
              <a:buNone/>
            </a:pPr>
            <a:r>
              <a:rPr lang="ru-RU" dirty="0" smtClean="0"/>
              <a:t>1) Чудаковатый, помешанный</a:t>
            </a:r>
          </a:p>
          <a:p>
            <a:pPr marL="514350" indent="-514350">
              <a:buNone/>
            </a:pPr>
            <a:r>
              <a:rPr lang="ru-RU" dirty="0" smtClean="0"/>
              <a:t>2) У религиозных людей – безумец, обладающий даром прорицания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/>
            <a:r>
              <a:rPr lang="ru-RU" dirty="0" err="1" smtClean="0"/>
              <a:t>Незлóбивый</a:t>
            </a:r>
            <a:r>
              <a:rPr lang="ru-RU" dirty="0" smtClean="0"/>
              <a:t> – кроткий, добродушный.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3352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2. Суффиксы </a:t>
            </a:r>
            <a:r>
              <a:rPr lang="ru-RU" sz="3600" b="1" i="1" dirty="0" smtClean="0">
                <a:solidFill>
                  <a:schemeClr val="tx1"/>
                </a:solidFill>
              </a:rPr>
              <a:t>–</a:t>
            </a:r>
            <a:r>
              <a:rPr lang="ru-RU" sz="3600" b="1" i="1" dirty="0" err="1" smtClean="0">
                <a:solidFill>
                  <a:schemeClr val="tx1"/>
                </a:solidFill>
              </a:rPr>
              <a:t>чив</a:t>
            </a:r>
            <a:r>
              <a:rPr lang="ru-RU" sz="3600" b="1" i="1" dirty="0" smtClean="0">
                <a:solidFill>
                  <a:schemeClr val="tx1"/>
                </a:solidFill>
              </a:rPr>
              <a:t>-, -лив-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424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суффиксах </a:t>
            </a:r>
            <a:r>
              <a:rPr lang="ru-RU" i="1" dirty="0" smtClean="0"/>
              <a:t>–</a:t>
            </a:r>
            <a:r>
              <a:rPr lang="ru-RU" i="1" dirty="0" err="1" smtClean="0"/>
              <a:t>чив</a:t>
            </a:r>
            <a:r>
              <a:rPr lang="ru-RU" i="1" dirty="0" smtClean="0"/>
              <a:t>-, -лив-</a:t>
            </a:r>
            <a:r>
              <a:rPr lang="ru-RU" dirty="0" smtClean="0"/>
              <a:t> всегда пишется буква </a:t>
            </a:r>
            <a:r>
              <a:rPr lang="ru-RU" i="1" dirty="0" smtClean="0"/>
              <a:t>и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18" y="2714620"/>
          <a:ext cx="5857916" cy="27593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24765"/>
                <a:gridCol w="3033151"/>
              </a:tblGrid>
              <a:tr h="625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/>
                        <a:t>доверчивый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/>
                        <a:t>совестливый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660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застенчивый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заботливый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отзывчивый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выносливый.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Помните!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857364"/>
            <a:ext cx="8715436" cy="4786346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От суффиксов прилагательных </a:t>
            </a:r>
            <a:r>
              <a:rPr lang="ru-RU" sz="3200" i="1" dirty="0" smtClean="0"/>
              <a:t>–</a:t>
            </a:r>
            <a:r>
              <a:rPr lang="ru-RU" sz="3200" i="1" dirty="0" err="1" smtClean="0"/>
              <a:t>чив</a:t>
            </a:r>
            <a:r>
              <a:rPr lang="ru-RU" sz="3200" i="1" dirty="0" smtClean="0"/>
              <a:t>-, -лив-</a:t>
            </a:r>
            <a:r>
              <a:rPr lang="ru-RU" sz="3200" dirty="0" smtClean="0"/>
              <a:t> следует отличать сочетания последних букв корня </a:t>
            </a:r>
            <a:r>
              <a:rPr lang="ru-RU" sz="3200" i="1" dirty="0" smtClean="0"/>
              <a:t>ч, л</a:t>
            </a:r>
            <a:r>
              <a:rPr lang="ru-RU" sz="3200" dirty="0" smtClean="0"/>
              <a:t> и суффикса </a:t>
            </a:r>
            <a:r>
              <a:rPr lang="ru-RU" sz="3200" i="1" dirty="0" smtClean="0"/>
              <a:t>–ев-</a:t>
            </a:r>
            <a:r>
              <a:rPr lang="ru-RU" sz="3200" i="1" dirty="0" smtClean="0"/>
              <a:t>:</a:t>
            </a:r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гуттаперча – гуттаперчевый</a:t>
            </a:r>
          </a:p>
          <a:p>
            <a:pPr algn="ctr">
              <a:buNone/>
            </a:pPr>
            <a:r>
              <a:rPr lang="ru-RU" sz="3200" i="1" dirty="0" smtClean="0"/>
              <a:t>щавель – щавелевый</a:t>
            </a:r>
          </a:p>
          <a:p>
            <a:pPr algn="ctr">
              <a:buNone/>
            </a:pPr>
            <a:r>
              <a:rPr lang="ru-RU" sz="3200" i="1" dirty="0" smtClean="0"/>
              <a:t>отрасль – отраслевой.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1431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3. Суффиксы </a:t>
            </a:r>
            <a:r>
              <a:rPr lang="ru-RU" i="1" dirty="0" smtClean="0">
                <a:solidFill>
                  <a:schemeClr val="tx1"/>
                </a:solidFill>
              </a:rPr>
              <a:t>–чат-, -</a:t>
            </a:r>
            <a:r>
              <a:rPr lang="ru-RU" i="1" dirty="0" err="1" smtClean="0">
                <a:solidFill>
                  <a:schemeClr val="tx1"/>
                </a:solidFill>
              </a:rPr>
              <a:t>ат</a:t>
            </a:r>
            <a:r>
              <a:rPr lang="ru-RU" i="1" dirty="0" smtClean="0">
                <a:solidFill>
                  <a:schemeClr val="tx1"/>
                </a:solidFill>
              </a:rPr>
              <a:t>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643182"/>
            <a:ext cx="8715436" cy="351377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Суффиксы </a:t>
            </a:r>
            <a:r>
              <a:rPr lang="ru-RU" sz="2800" i="1" dirty="0" smtClean="0"/>
              <a:t>–чат-, -</a:t>
            </a:r>
            <a:r>
              <a:rPr lang="ru-RU" sz="2800" i="1" dirty="0" err="1" smtClean="0"/>
              <a:t>ат</a:t>
            </a:r>
            <a:r>
              <a:rPr lang="ru-RU" sz="2800" i="1" dirty="0" smtClean="0"/>
              <a:t>-</a:t>
            </a:r>
            <a:r>
              <a:rPr lang="ru-RU" sz="2800" dirty="0" smtClean="0"/>
              <a:t> всегда пишутся с буквой </a:t>
            </a:r>
            <a:r>
              <a:rPr lang="ru-RU" sz="2800" i="1" dirty="0" smtClean="0"/>
              <a:t>а</a:t>
            </a:r>
            <a:r>
              <a:rPr lang="ru-RU" sz="2800" dirty="0" smtClean="0"/>
              <a:t>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18" y="3857628"/>
          <a:ext cx="5357850" cy="2784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925"/>
                <a:gridCol w="2678925"/>
              </a:tblGrid>
              <a:tr h="8943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узорчатый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дощатый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дымчатый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лапчатый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переливчатый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веснушчатый.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Помните!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329642" cy="43957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/>
              <a:t>Перед суффиксом </a:t>
            </a:r>
            <a:r>
              <a:rPr lang="ru-RU" sz="3200" i="1" dirty="0" smtClean="0"/>
              <a:t>–чат-</a:t>
            </a:r>
            <a:r>
              <a:rPr lang="ru-RU" sz="3200" dirty="0" smtClean="0"/>
              <a:t> конечное </a:t>
            </a:r>
            <a:r>
              <a:rPr lang="ru-RU" sz="3200" dirty="0" err="1" smtClean="0"/>
              <a:t>ц</a:t>
            </a:r>
            <a:r>
              <a:rPr lang="ru-RU" sz="3200" dirty="0" smtClean="0"/>
              <a:t> основы заменяется буквой </a:t>
            </a:r>
            <a:r>
              <a:rPr lang="ru-RU" sz="3200" i="1" dirty="0" smtClean="0"/>
              <a:t>т</a:t>
            </a:r>
            <a:r>
              <a:rPr lang="ru-RU" sz="3200" dirty="0" smtClean="0"/>
              <a:t>:</a:t>
            </a:r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i="1" dirty="0" smtClean="0"/>
              <a:t>крупица – крупитчатый</a:t>
            </a:r>
          </a:p>
          <a:p>
            <a:pPr algn="ctr">
              <a:buNone/>
            </a:pPr>
            <a:r>
              <a:rPr lang="ru-RU" sz="3200" i="1" dirty="0" smtClean="0"/>
              <a:t>ресница – реснитчатый</a:t>
            </a:r>
          </a:p>
          <a:p>
            <a:pPr algn="ctr">
              <a:buNone/>
            </a:pPr>
            <a:r>
              <a:rPr lang="ru-RU" sz="3200" i="1" dirty="0" smtClean="0"/>
              <a:t>черепица – черепитчатый</a:t>
            </a:r>
          </a:p>
          <a:p>
            <a:pPr algn="ctr">
              <a:buNone/>
            </a:pPr>
            <a:r>
              <a:rPr lang="ru-RU" sz="3200" i="1" dirty="0" smtClean="0"/>
              <a:t>таблица – таблитчатый.</a:t>
            </a:r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7145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501122" cy="4610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Буква </a:t>
            </a:r>
            <a:r>
              <a:rPr lang="ru-RU" sz="2800" i="1" dirty="0" err="1" smtClean="0"/>
              <a:t>ь</a:t>
            </a:r>
            <a:r>
              <a:rPr lang="ru-RU" sz="2800" dirty="0" smtClean="0"/>
              <a:t> (мягкий знак), которая пишется на конце существительных, в прилагательных перед суффиксом -</a:t>
            </a:r>
            <a:r>
              <a:rPr lang="ru-RU" sz="2800" i="1" dirty="0" smtClean="0"/>
              <a:t>чат</a:t>
            </a:r>
            <a:r>
              <a:rPr lang="ru-RU" sz="2800" dirty="0" smtClean="0"/>
              <a:t>- не сохраняется на письме:</a:t>
            </a:r>
          </a:p>
          <a:p>
            <a:pPr algn="ctr">
              <a:buNone/>
            </a:pPr>
            <a:r>
              <a:rPr lang="ru-RU" sz="2800" i="1" dirty="0" smtClean="0"/>
              <a:t>пузырь – пузырчатый</a:t>
            </a:r>
          </a:p>
          <a:p>
            <a:pPr algn="ctr">
              <a:buNone/>
            </a:pPr>
            <a:r>
              <a:rPr lang="ru-RU" sz="2800" i="1" dirty="0" smtClean="0"/>
              <a:t>гребень – гребенчатый</a:t>
            </a:r>
          </a:p>
          <a:p>
            <a:pPr algn="ctr">
              <a:buNone/>
            </a:pPr>
            <a:r>
              <a:rPr lang="ru-RU" sz="2800" i="1" dirty="0" smtClean="0"/>
              <a:t>ступень – ступенчатый,</a:t>
            </a:r>
          </a:p>
          <a:p>
            <a:pPr algn="ctr">
              <a:buNone/>
            </a:pPr>
            <a:r>
              <a:rPr lang="ru-RU" sz="2800" i="1" dirty="0" smtClean="0"/>
              <a:t> </a:t>
            </a:r>
          </a:p>
          <a:p>
            <a:pPr algn="ctr">
              <a:buNone/>
            </a:pPr>
            <a:r>
              <a:rPr lang="ru-RU" sz="2800" dirty="0" smtClean="0"/>
              <a:t>а также </a:t>
            </a:r>
          </a:p>
          <a:p>
            <a:pPr algn="ctr">
              <a:buNone/>
            </a:pPr>
            <a:r>
              <a:rPr lang="ru-RU" sz="2800" i="1" dirty="0" smtClean="0"/>
              <a:t>колено – коленчатый</a:t>
            </a:r>
          </a:p>
          <a:p>
            <a:pPr algn="ctr">
              <a:buNone/>
            </a:pPr>
            <a:r>
              <a:rPr lang="ru-RU" sz="2800" i="1" dirty="0" smtClean="0"/>
              <a:t>бревно – бревенчатый</a:t>
            </a:r>
            <a:endParaRPr lang="ru-RU" sz="2800" i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ткрыт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EFC76F8-DB8F-4520-8241-A351754389F7}"/>
</file>

<file path=customXml/itemProps2.xml><?xml version="1.0" encoding="utf-8"?>
<ds:datastoreItem xmlns:ds="http://schemas.openxmlformats.org/officeDocument/2006/customXml" ds:itemID="{A825C05E-7205-4298-A1E7-ED2CECE56DF5}"/>
</file>

<file path=customXml/itemProps3.xml><?xml version="1.0" encoding="utf-8"?>
<ds:datastoreItem xmlns:ds="http://schemas.openxmlformats.org/officeDocument/2006/customXml" ds:itemID="{A5CFF286-9BF1-4B9E-A5EB-428B01983D09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</TotalTime>
  <Words>533</Words>
  <Application>Microsoft Office PowerPoint</Application>
  <PresentationFormat>Экран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Городская</vt:lpstr>
      <vt:lpstr>Литейная</vt:lpstr>
      <vt:lpstr>Начальная</vt:lpstr>
      <vt:lpstr>Поток</vt:lpstr>
      <vt:lpstr>Открытая</vt:lpstr>
      <vt:lpstr>Солнцестояние</vt:lpstr>
      <vt:lpstr>Тема Office</vt:lpstr>
      <vt:lpstr>Эркер</vt:lpstr>
      <vt:lpstr>1_Начальная</vt:lpstr>
      <vt:lpstr>Правописание суффиксов имён прилагательных </vt:lpstr>
      <vt:lpstr>1. Суффиксы –ив-, -ев- </vt:lpstr>
      <vt:lpstr>В безударном положении пишется суффикс –ев-: </vt:lpstr>
      <vt:lpstr>Исключения: </vt:lpstr>
      <vt:lpstr>2. Суффиксы –чив-, -лив- </vt:lpstr>
      <vt:lpstr>Помните! </vt:lpstr>
      <vt:lpstr>3. Суффиксы –чат-, -ат- </vt:lpstr>
      <vt:lpstr>Помните!</vt:lpstr>
      <vt:lpstr>Внимание! </vt:lpstr>
      <vt:lpstr>Слайд 10</vt:lpstr>
      <vt:lpstr>4. Суффиксы –ов-, -оват-, -овит-  и –ев-, -еват-, -евит-  </vt:lpstr>
      <vt:lpstr>Слайд 12</vt:lpstr>
      <vt:lpstr>5. Суффиксы –оньк-, -еньк- </vt:lpstr>
      <vt:lpstr>Слайд 14</vt:lpstr>
      <vt:lpstr>Слайд 15</vt:lpstr>
      <vt:lpstr>Тест </vt:lpstr>
      <vt:lpstr>2. Укажите прилагательные, в суффиксе которых пишется буква е:  </vt:lpstr>
      <vt:lpstr>3. Укажите прилагательные, в суффиксе которых пишется буква и: </vt:lpstr>
      <vt:lpstr>4. Укажите прилагательные, в суффиксе которых пишется буква а: </vt:lpstr>
      <vt:lpstr>5. Укажите прилагательные, в которых допущены ошибки: 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суффиксов имён прилагательных</dc:title>
  <dc:creator>alina</dc:creator>
  <cp:lastModifiedBy>alina</cp:lastModifiedBy>
  <cp:revision>13</cp:revision>
  <dcterms:created xsi:type="dcterms:W3CDTF">2015-05-17T07:05:38Z</dcterms:created>
  <dcterms:modified xsi:type="dcterms:W3CDTF">2015-05-17T13:14:49Z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