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68976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4491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576478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5230988"/>
      </p:ext>
    </p:extLst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26092"/>
      </p:ext>
    </p:extLst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392728"/>
      </p:ext>
    </p:extLst>
  </p:cSld>
  <p:clrMapOvr>
    <a:masterClrMapping/>
  </p:clrMapOvr>
  <p:transition spd="slow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824906"/>
      </p:ext>
    </p:extLst>
  </p:cSld>
  <p:clrMapOvr>
    <a:masterClrMapping/>
  </p:clrMapOvr>
  <p:transition spd="slow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843259"/>
      </p:ext>
    </p:extLst>
  </p:cSld>
  <p:clrMapOvr>
    <a:masterClrMapping/>
  </p:clrMapOvr>
  <p:transition spd="slow"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478877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47196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238222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44443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374400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63186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45753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86859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16514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D32A5F7-6325-454C-A154-1AE117FA9241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76C615A-A49A-4F7E-B05D-09AC01AD6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11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ransition spd="slow">
    <p:wheel spokes="1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3"/>
            <a:ext cx="8458200" cy="1944216"/>
          </a:xfrm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Падеж </a:t>
            </a:r>
            <a:r>
              <a:rPr lang="ru-RU"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имён существительных</a:t>
            </a:r>
            <a:endParaRPr lang="ru-RU" sz="6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990736" cy="2714620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</a:rPr>
              <a:t>Презентация подготовлена  преподавателями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кафедры довузовской </a:t>
            </a:r>
            <a:r>
              <a:rPr lang="ru-RU" sz="2800" dirty="0" smtClean="0">
                <a:solidFill>
                  <a:schemeClr val="tx1"/>
                </a:solidFill>
              </a:rPr>
              <a:t>подготовки и профориентации 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УО «ГГУ им. Ф. Скорины»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Авдониной Т.В., доцентом, кандидатом филологических наук,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Королёвой Е.А., старшим преподавателем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19166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</a:rPr>
              <a:t>Основные значения </a:t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винительного падежа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:</a:t>
            </a:r>
            <a:b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825625"/>
            <a:ext cx="790379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1 выражение прямого объекта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(при переходных глаголах):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читать газету, пересказать текст, услышать песню, любить музыку;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2 выражение количественных значений: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неделю путешествовали, занимались каждый день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</a:rPr>
              <a:t>Основные значения </a:t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творительного падежа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:</a:t>
            </a:r>
            <a:b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518803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 smtClean="0"/>
              <a:t>1 выражение предмета, с помощью которого совершается действие: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рисовать мелом, рубить топором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 smtClean="0"/>
              <a:t>2 выражение действующего лица в страдательных конструкциях: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составлен директором,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открыт предпринимателем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 smtClean="0"/>
              <a:t>3 выражение времени: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уйти ранним утром,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не встречались неделями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 smtClean="0"/>
              <a:t>4 выражение способа и образа действия: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говорить шёпотом, петь баритоном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</a:rPr>
              <a:t>Основные значения </a:t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предложного падежа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:</a:t>
            </a:r>
            <a:b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79273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1 выражение объекта разговора и мысли: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говорить о статье, размышлять о планах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2 выражение места и времени: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сидели на берегу, в прошлом месяце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86700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</a:t>
            </a:r>
            <a:endParaRPr lang="ru-RU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1 Укажите словосочетания, в которых существительные употреблены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в форме родительного падежа: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а) встретились около театра;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б) гуляли по парку;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в) познакомились с писателем;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г) встреча в аудитории;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err="1" smtClean="0"/>
              <a:t>д</a:t>
            </a:r>
            <a:r>
              <a:rPr lang="ru-RU" sz="3200" i="1" dirty="0" smtClean="0"/>
              <a:t>) дрожать от холода.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2 Укажите словосочетания, в которых существительные употреблены в форме дательного падежа: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а) подойти к озеру;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б) купались в пруду;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в) говорить братьям;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г) приснилось матери;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err="1" smtClean="0"/>
              <a:t>д</a:t>
            </a:r>
            <a:r>
              <a:rPr lang="ru-RU" sz="3200" i="1" dirty="0" smtClean="0"/>
              <a:t>) посоветовал другу.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9416"/>
            <a:ext cx="7388324" cy="48463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3 Укажите словосочетания, в которых существительные употреблены в форме винительного падежа: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а) купил эту вещь;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б) эта вещь ценна;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в) смотрел в окно;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г) увидел в окне;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err="1" smtClean="0"/>
              <a:t>д</a:t>
            </a:r>
            <a:r>
              <a:rPr lang="ru-RU" sz="3200" i="1" dirty="0" smtClean="0"/>
              <a:t>) положил под стол.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9416"/>
            <a:ext cx="7603778" cy="48463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4 Укажите словосочетания, в которых существительные употреблены в форме творительного падежа: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а) не моргнув глазом;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б) пролетели над пустыней;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в) сидел за партой;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г) спрятался за дерево;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err="1" smtClean="0"/>
              <a:t>д</a:t>
            </a:r>
            <a:r>
              <a:rPr lang="ru-RU" sz="3200" i="1" dirty="0" smtClean="0"/>
              <a:t>) спрятал под деревом.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9416"/>
            <a:ext cx="7532340" cy="48463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5 Укажите словосочетания, в которых существительные употреблены в форме предложного падежа: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а) заботиться о животных;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б) узнал при свидании;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в) шла по коридору;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/>
              <a:t>г) обвинить в невежестве;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err="1" smtClean="0"/>
              <a:t>д</a:t>
            </a:r>
            <a:r>
              <a:rPr lang="ru-RU" sz="3200" i="1" dirty="0" smtClean="0"/>
              <a:t>) поверил в счастье.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Ответы: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№ 1 – а, д.</a:t>
            </a:r>
          </a:p>
          <a:p>
            <a:pPr algn="ctr">
              <a:buNone/>
            </a:pPr>
            <a:r>
              <a:rPr lang="ru-RU" sz="3200" dirty="0" smtClean="0"/>
              <a:t>№ 2 – а, в, г, д.</a:t>
            </a:r>
          </a:p>
          <a:p>
            <a:pPr algn="ctr">
              <a:buNone/>
            </a:pPr>
            <a:r>
              <a:rPr lang="ru-RU" sz="3200" dirty="0" smtClean="0"/>
              <a:t>№ 3 – а, в, д.</a:t>
            </a:r>
          </a:p>
          <a:p>
            <a:pPr algn="ctr">
              <a:buNone/>
            </a:pPr>
            <a:r>
              <a:rPr lang="ru-RU" sz="3200" dirty="0" smtClean="0"/>
              <a:t>№ 4 – а, б, в, д.</a:t>
            </a:r>
          </a:p>
          <a:p>
            <a:pPr algn="ctr">
              <a:buNone/>
            </a:pPr>
            <a:r>
              <a:rPr lang="ru-RU" sz="3200" dirty="0" smtClean="0"/>
              <a:t>№ 5 – а, б, г.</a:t>
            </a:r>
          </a:p>
          <a:p>
            <a:pPr algn="just"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07504" y="116632"/>
            <a:ext cx="8928992" cy="93211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effectLst/>
              </a:rPr>
              <a:t>Дополнение к слайду №3: 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падежные предлоги</a:t>
            </a: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148782"/>
              </p:ext>
            </p:extLst>
          </p:nvPr>
        </p:nvGraphicFramePr>
        <p:xfrm>
          <a:off x="395536" y="1196752"/>
          <a:ext cx="8424936" cy="527091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22858"/>
                <a:gridCol w="5802078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Падеж</a:t>
                      </a:r>
                      <a:endParaRPr lang="ru-RU" sz="2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П</a:t>
                      </a:r>
                      <a:r>
                        <a:rPr lang="ru-RU" sz="24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редлоги</a:t>
                      </a:r>
                      <a:endParaRPr lang="ru-RU" sz="2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Именительный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–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29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Родительный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у, около, среди, напротив, мимо, для, снаружи (внутри), вдоль, вокруг, без, из, от, до, с, из-за, из-под, после и др.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56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Дательный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к, по, навстречу, благодаря, согласно, вопреки, наперекор и др.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Винительный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в, на, под, за, через, сквозь и др.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Творительный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над, под, перед, за, между, с и др.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Предложный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о (об), в, на, при и др.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Падеж –</a:t>
            </a:r>
            <a:r>
              <a:rPr lang="ru-RU" sz="4400" dirty="0" smtClean="0"/>
              <a:t> это форма имени, которая выражает его отношение к другим словам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dirty="0" smtClean="0"/>
              <a:t>в словосочетании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dirty="0" smtClean="0"/>
              <a:t>и предложении.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39694" cy="15020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 </a:t>
            </a:r>
            <a:r>
              <a:rPr lang="ru-RU" dirty="0"/>
              <a:t>современном русском языке шесть </a:t>
            </a:r>
            <a:r>
              <a:rPr lang="ru-RU" dirty="0" smtClean="0"/>
              <a:t>падежей: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Картинки по запросу падеж существительных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" t="20481" r="1608" b="5168"/>
          <a:stretch/>
        </p:blipFill>
        <p:spPr bwMode="auto">
          <a:xfrm>
            <a:off x="323528" y="1844824"/>
            <a:ext cx="8496944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58204" cy="41764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 smtClean="0"/>
              <a:t>Именительный падеж – </a:t>
            </a: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прямой</a:t>
            </a:r>
            <a:r>
              <a:rPr lang="ru-RU" sz="3600" dirty="0" smtClean="0"/>
              <a:t>, всегда употребляется без предлога.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 smtClean="0"/>
              <a:t>Остальные падежи – </a:t>
            </a: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косвенные</a:t>
            </a:r>
            <a:r>
              <a:rPr lang="ru-RU" sz="3600" dirty="0" smtClean="0"/>
              <a:t>, они могут употребляться с предлогами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 smtClean="0"/>
              <a:t>и без них.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 smtClean="0"/>
              <a:t>Предложный падеж всегда употребляется с предлогами.  </a:t>
            </a:r>
            <a:endParaRPr lang="ru-RU" sz="36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6371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dirty="0" smtClean="0"/>
              <a:t>Падежи имеют не только склоняемые (изменяемые по падежам и числам) существительные,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dirty="0" smtClean="0"/>
              <a:t>но и </a:t>
            </a:r>
            <a:r>
              <a:rPr lang="ru-RU" sz="3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разносклоняемые</a:t>
            </a:r>
            <a:r>
              <a:rPr lang="ru-RU" sz="39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900" dirty="0" smtClean="0"/>
              <a:t>и </a:t>
            </a:r>
            <a:r>
              <a:rPr lang="ru-RU" sz="3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несклоняемые</a:t>
            </a:r>
            <a:r>
              <a:rPr lang="ru-RU" sz="39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i="1" dirty="0" smtClean="0">
                <a:solidFill>
                  <a:schemeClr val="accent5">
                    <a:lumMod val="75000"/>
                  </a:schemeClr>
                </a:solidFill>
              </a:rPr>
              <a:t>смотреть на картину,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i="1" dirty="0" smtClean="0">
                <a:solidFill>
                  <a:schemeClr val="accent5">
                    <a:lumMod val="75000"/>
                  </a:schemeClr>
                </a:solidFill>
              </a:rPr>
              <a:t>смотреть на пламя,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i="1" dirty="0" smtClean="0">
                <a:solidFill>
                  <a:schemeClr val="accent5">
                    <a:lumMod val="75000"/>
                  </a:schemeClr>
                </a:solidFill>
              </a:rPr>
              <a:t>смотреть на кашпо</a:t>
            </a:r>
            <a:r>
              <a:rPr lang="ru-RU" sz="39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6000" dirty="0" smtClean="0"/>
              <a:t>Каждый падеж </a:t>
            </a:r>
          </a:p>
          <a:p>
            <a:pPr>
              <a:spcBef>
                <a:spcPts val="0"/>
              </a:spcBef>
              <a:buNone/>
            </a:pPr>
            <a:r>
              <a:rPr lang="ru-RU" sz="6000" dirty="0" smtClean="0"/>
              <a:t>имеет </a:t>
            </a:r>
          </a:p>
          <a:p>
            <a:pPr>
              <a:spcBef>
                <a:spcPts val="0"/>
              </a:spcBef>
              <a:buNone/>
            </a:pPr>
            <a:r>
              <a:rPr lang="ru-RU" sz="6000" dirty="0" smtClean="0"/>
              <a:t>определённое значение.</a:t>
            </a:r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Именительный падеж – </a:t>
            </a:r>
            <a:r>
              <a:rPr lang="ru-RU" sz="3600" dirty="0" smtClean="0"/>
              <a:t>начальная форма существительного. Именительный падеж употребляется для названия предмета и обычно выполняет роль подлежащего, обращения, именной части сказуемого, приложения.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29614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</a:rPr>
              <a:t>Основные значения </a:t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родительного падежа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: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106" y="1556792"/>
            <a:ext cx="8929718" cy="530120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/>
              <a:t>1 выражение значения принадлежности: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платье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u="sng" dirty="0" smtClean="0">
                <a:solidFill>
                  <a:schemeClr val="accent5">
                    <a:lumMod val="75000"/>
                  </a:schemeClr>
                </a:solidFill>
              </a:rPr>
              <a:t>сестры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крик </a:t>
            </a:r>
            <a:r>
              <a:rPr lang="ru-RU" sz="2600" i="1" u="sng" dirty="0" smtClean="0">
                <a:solidFill>
                  <a:schemeClr val="accent5">
                    <a:lumMod val="75000"/>
                  </a:schemeClr>
                </a:solidFill>
              </a:rPr>
              <a:t>птицы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/>
              <a:t>2 обозначение части целого: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чашка </a:t>
            </a:r>
            <a:r>
              <a:rPr lang="ru-RU" sz="2600" i="1" u="sng" dirty="0" smtClean="0">
                <a:solidFill>
                  <a:schemeClr val="accent5">
                    <a:lumMod val="75000"/>
                  </a:schemeClr>
                </a:solidFill>
              </a:rPr>
              <a:t>чаю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пачка </a:t>
            </a:r>
            <a:r>
              <a:rPr lang="ru-RU" sz="2600" i="1" u="sng" dirty="0" smtClean="0">
                <a:solidFill>
                  <a:schemeClr val="accent5">
                    <a:lumMod val="75000"/>
                  </a:schemeClr>
                </a:solidFill>
              </a:rPr>
              <a:t>масла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/>
              <a:t>3 выражение количественных значений: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две ёлочные игрушки, много экземпляров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/>
              <a:t>4 в отрицательных конструкциях: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нет ошибок, не было газет;</a:t>
            </a:r>
            <a:endParaRPr lang="ru-RU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/>
              <a:t>5 с отглагольными существительными: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оформление документов, посещение музея</a:t>
            </a:r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2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</a:rPr>
              <a:t>Основные значения </a:t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r>
              <a:rPr lang="ru-RU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дательного падежа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:</a:t>
            </a:r>
            <a:b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8"/>
            <a:ext cx="8643998" cy="49720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1 выражение лица или предмета,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ради которого совершается действие: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написать родственникам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2 выражение адресата: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рассказать друзьям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3 носители различных признаков в безличных конструкциях: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весело гостям,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туристам необходимо отдохнуть.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6E85DF-F3BB-4913-BECC-5F058BF96F30}"/>
</file>

<file path=customXml/itemProps2.xml><?xml version="1.0" encoding="utf-8"?>
<ds:datastoreItem xmlns:ds="http://schemas.openxmlformats.org/officeDocument/2006/customXml" ds:itemID="{97537CE7-171B-4A37-A7EF-DC8F626D1F5F}"/>
</file>

<file path=customXml/itemProps3.xml><?xml version="1.0" encoding="utf-8"?>
<ds:datastoreItem xmlns:ds="http://schemas.openxmlformats.org/officeDocument/2006/customXml" ds:itemID="{7B6F4E8F-A503-41FC-AD8D-EACDF09EBC1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703</Words>
  <Application>Microsoft Office PowerPoint</Application>
  <PresentationFormat>Экран (4:3)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Corbel</vt:lpstr>
      <vt:lpstr>Times New Roman</vt:lpstr>
      <vt:lpstr>Глубина</vt:lpstr>
      <vt:lpstr>Падеж  имён существительных</vt:lpstr>
      <vt:lpstr>Презентация PowerPoint</vt:lpstr>
      <vt:lpstr>  В современном русском языке шесть падежей:  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Основные значения  родительного падежа: </vt:lpstr>
      <vt:lpstr> Основные значения  дательного падежа: </vt:lpstr>
      <vt:lpstr> Основные значения  винительного падежа: </vt:lpstr>
      <vt:lpstr> Основные значения  творительного падежа: </vt:lpstr>
      <vt:lpstr>Основные значения  предложного падежа: </vt:lpstr>
      <vt:lpstr>Тест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Дополнение к слайду №3: падежные предлоги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Падеж имён существительных </dc:title>
  <dc:creator>Alina</dc:creator>
  <cp:lastModifiedBy>Tatyana</cp:lastModifiedBy>
  <cp:revision>17</cp:revision>
  <dcterms:created xsi:type="dcterms:W3CDTF">2017-01-03T11:02:13Z</dcterms:created>
  <dcterms:modified xsi:type="dcterms:W3CDTF">2017-01-08T19:12:45Z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