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79" r:id="rId4"/>
    <p:sldId id="259" r:id="rId5"/>
    <p:sldId id="260" r:id="rId6"/>
    <p:sldId id="280" r:id="rId7"/>
    <p:sldId id="261" r:id="rId8"/>
    <p:sldId id="25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68" r:id="rId24"/>
    <p:sldId id="278" r:id="rId25"/>
    <p:sldId id="28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0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142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7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79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0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5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4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44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4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2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E45F-52DF-40DA-8711-7A24A2E334B3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0AAAE6-A7CD-47E1-814D-D1D961A8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1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745" y="1049867"/>
            <a:ext cx="8001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Раздел «Орфография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Тема «Употребление иноязычных приставок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677" y="4284134"/>
            <a:ext cx="10965922" cy="2150533"/>
          </a:xfrm>
        </p:spPr>
        <p:txBody>
          <a:bodyPr>
            <a:noAutofit/>
          </a:bodyPr>
          <a:lstStyle/>
          <a:p>
            <a:r>
              <a:rPr lang="ru-RU" sz="3200" dirty="0"/>
              <a:t>Презентация подготовлена преподавателями кафедры </a:t>
            </a:r>
            <a:r>
              <a:rPr lang="ru-RU" sz="3200" dirty="0" err="1"/>
              <a:t>довузовской</a:t>
            </a:r>
            <a:r>
              <a:rPr lang="ru-RU" sz="3200" dirty="0"/>
              <a:t> подготовки и профориентации </a:t>
            </a:r>
            <a:br>
              <a:rPr lang="ru-RU" sz="3200" dirty="0"/>
            </a:br>
            <a:r>
              <a:rPr lang="ru-RU" sz="3200" dirty="0"/>
              <a:t>Авдониной Т.В., к.ф.н., доцентом, </a:t>
            </a:r>
            <a:br>
              <a:rPr lang="ru-RU" sz="3200" dirty="0"/>
            </a:br>
            <a:r>
              <a:rPr lang="ru-RU" sz="3200" dirty="0"/>
              <a:t>и Королёвой Е.А., старшим преподавателем </a:t>
            </a:r>
          </a:p>
        </p:txBody>
      </p:sp>
    </p:spTree>
    <p:extLst>
      <p:ext uri="{BB962C8B-B14F-4D97-AF65-F5344CB8AC3E}">
        <p14:creationId xmlns:p14="http://schemas.microsoft.com/office/powerpoint/2010/main" val="2235790330"/>
      </p:ext>
    </p:extLst>
  </p:cSld>
  <p:clrMapOvr>
    <a:masterClrMapping/>
  </p:clrMapOvr>
  <p:transition spd="slow" advTm="12148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679" y="986366"/>
            <a:ext cx="8534400" cy="21293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Если корень слова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начинается на </a:t>
            </a:r>
            <a:r>
              <a:rPr lang="ru-RU" sz="3200" b="1" dirty="0"/>
              <a:t>согласную,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то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Ъ</a:t>
            </a:r>
            <a:r>
              <a:rPr lang="ru-RU" sz="3200" b="1" dirty="0"/>
              <a:t> (твёрдый </a:t>
            </a:r>
            <a:r>
              <a:rPr lang="ru-RU" sz="3200" b="1" dirty="0" smtClean="0"/>
              <a:t>знак) после </a:t>
            </a:r>
            <a:r>
              <a:rPr lang="ru-RU" sz="3200" b="1" dirty="0"/>
              <a:t>приставки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cap="all" dirty="0" smtClean="0"/>
              <a:t>не </a:t>
            </a:r>
            <a:r>
              <a:rPr lang="ru-RU" sz="3200" b="1" cap="all" dirty="0"/>
              <a:t>пишется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345" y="3251200"/>
            <a:ext cx="8534400" cy="291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/>
              <a:t>супер</a:t>
            </a:r>
            <a:r>
              <a:rPr lang="ru-RU" sz="3200" dirty="0" smtClean="0"/>
              <a:t>модный </a:t>
            </a:r>
            <a:r>
              <a:rPr lang="ru-RU" sz="3200" dirty="0"/>
              <a:t>наряд</a:t>
            </a:r>
          </a:p>
          <a:p>
            <a:pPr marL="0" indent="0">
              <a:buNone/>
            </a:pPr>
            <a:r>
              <a:rPr lang="ru-RU" sz="3200" dirty="0"/>
              <a:t>принять </a:t>
            </a:r>
            <a:r>
              <a:rPr lang="ru-RU" sz="3200" b="1" i="1" dirty="0"/>
              <a:t>контр</a:t>
            </a:r>
            <a:r>
              <a:rPr lang="ru-RU" sz="3200" dirty="0"/>
              <a:t>меры</a:t>
            </a:r>
          </a:p>
          <a:p>
            <a:pPr marL="0" indent="0">
              <a:buNone/>
            </a:pPr>
            <a:r>
              <a:rPr lang="ru-RU" sz="3200" dirty="0"/>
              <a:t>использовать </a:t>
            </a:r>
            <a:r>
              <a:rPr lang="ru-RU" sz="3200" b="1" i="1" dirty="0"/>
              <a:t>суб</a:t>
            </a:r>
            <a:r>
              <a:rPr lang="ru-RU" sz="3200" dirty="0"/>
              <a:t>продукты</a:t>
            </a:r>
          </a:p>
          <a:p>
            <a:pPr marL="0" indent="0">
              <a:buNone/>
            </a:pPr>
            <a:r>
              <a:rPr lang="ru-RU" sz="3200" dirty="0"/>
              <a:t>посетить </a:t>
            </a:r>
            <a:r>
              <a:rPr lang="ru-RU" sz="3200" b="1" i="1" dirty="0" smtClean="0"/>
              <a:t>гипер</a:t>
            </a:r>
            <a:r>
              <a:rPr lang="ru-RU" sz="3200" dirty="0" smtClean="0"/>
              <a:t>маркет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0409056"/>
      </p:ext>
    </p:extLst>
  </p:cSld>
  <p:clrMapOvr>
    <a:masterClrMapping/>
  </p:clrMapOvr>
  <p:transition spd="slow" advTm="5695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02101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Запомните</a:t>
            </a:r>
            <a:r>
              <a:rPr lang="ru-RU" sz="3600" b="1" dirty="0" smtClean="0"/>
              <a:t>!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sz="3200" dirty="0"/>
              <a:t>В слове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интерьер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/>
              <a:t>нет приставки!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Поэтому </a:t>
            </a:r>
            <a:r>
              <a:rPr lang="ru-RU" sz="3200" dirty="0"/>
              <a:t>пишется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3200" dirty="0"/>
              <a:t> (мягкий знак)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18067"/>
      </p:ext>
    </p:extLst>
  </p:cSld>
  <p:clrMapOvr>
    <a:masterClrMapping/>
  </p:clrMapOvr>
  <p:transition spd="slow" advTm="4066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9" y="1176866"/>
            <a:ext cx="10542588" cy="15070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После иноязычных </a:t>
            </a:r>
            <a:r>
              <a:rPr lang="ru-RU" sz="3200" b="1" dirty="0" smtClean="0"/>
              <a:t>приставок на </a:t>
            </a:r>
            <a:r>
              <a:rPr lang="ru-RU" sz="3200" b="1" dirty="0"/>
              <a:t>СОГЛАСНУЮ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сохраняется </a:t>
            </a:r>
            <a:r>
              <a:rPr lang="ru-RU" sz="3200" b="1" dirty="0"/>
              <a:t>корневая буква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612" y="2683933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провести </a:t>
            </a:r>
            <a:r>
              <a:rPr lang="ru-RU" sz="2800" b="1" i="1" dirty="0" err="1"/>
              <a:t>дез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нфекцию</a:t>
            </a:r>
            <a:endParaRPr lang="ru-RU" sz="2800" i="1" dirty="0"/>
          </a:p>
          <a:p>
            <a:pPr marL="0" indent="0">
              <a:buNone/>
            </a:pPr>
            <a:r>
              <a:rPr lang="ru-RU" sz="2800" dirty="0"/>
              <a:t>неудачная </a:t>
            </a:r>
            <a:r>
              <a:rPr lang="ru-RU" sz="2800" b="1" i="1" dirty="0" err="1"/>
              <a:t>контр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гра</a:t>
            </a:r>
            <a:endParaRPr lang="ru-RU" sz="2800" i="1" dirty="0"/>
          </a:p>
          <a:p>
            <a:pPr marL="0" indent="0">
              <a:buNone/>
            </a:pPr>
            <a:r>
              <a:rPr lang="ru-RU" sz="2800" dirty="0"/>
              <a:t>строгий </a:t>
            </a:r>
            <a:r>
              <a:rPr lang="ru-RU" sz="2800" b="1" i="1" dirty="0" err="1"/>
              <a:t>суб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нспектор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пост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мпрессионистский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транс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орданский</a:t>
            </a:r>
            <a:endParaRPr lang="ru-RU" sz="28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401510"/>
      </p:ext>
    </p:extLst>
  </p:cSld>
  <p:clrMapOvr>
    <a:masterClrMapping/>
  </p:clrMapOvr>
  <p:transition spd="slow" advTm="779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5867" y="228600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Различайте написание букв </a:t>
            </a:r>
            <a:r>
              <a:rPr lang="ru-RU" sz="3100" b="1" dirty="0">
                <a:solidFill>
                  <a:schemeClr val="tx1"/>
                </a:solidFill>
              </a:rPr>
              <a:t>И, Ы </a:t>
            </a:r>
            <a:r>
              <a:rPr lang="ru-RU" sz="3100" b="1" dirty="0"/>
              <a:t>после иноязычных и русских приставок</a:t>
            </a:r>
            <a:r>
              <a:rPr lang="ru-RU" sz="3100" b="1" dirty="0" smtClean="0"/>
              <a:t>!</a:t>
            </a:r>
            <a:br>
              <a:rPr lang="ru-RU" sz="3100" b="1" dirty="0" smtClean="0"/>
            </a:br>
            <a:r>
              <a:rPr lang="ru-RU" sz="3100" b="1" dirty="0" smtClean="0"/>
              <a:t>Сравните!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7067" y="1735667"/>
            <a:ext cx="4487333" cy="476673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err="1" smtClean="0"/>
              <a:t>пост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нфарктный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err="1" smtClean="0"/>
              <a:t>супер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нтересный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err="1" smtClean="0"/>
              <a:t>контр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ск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err="1" smtClean="0"/>
              <a:t>пост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гровой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err="1" smtClean="0"/>
              <a:t>супер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дейный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 smtClean="0"/>
              <a:t>супер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 smtClean="0"/>
              <a:t>нициативный</a:t>
            </a:r>
            <a:endParaRPr lang="ru-RU" sz="3200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63067" y="1659467"/>
            <a:ext cx="6282266" cy="5012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i="1" dirty="0" err="1"/>
              <a:t>пред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нфарктный</a:t>
            </a:r>
            <a:endParaRPr lang="ru-RU" sz="3000" i="1" dirty="0"/>
          </a:p>
          <a:p>
            <a:pPr marL="0" indent="0">
              <a:buNone/>
            </a:pPr>
            <a:r>
              <a:rPr lang="ru-RU" sz="3000" b="1" i="1" dirty="0" err="1"/>
              <a:t>без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нтересный</a:t>
            </a:r>
            <a:r>
              <a:rPr lang="ru-RU" sz="3000" i="1" dirty="0"/>
              <a:t>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dirty="0" smtClean="0"/>
              <a:t>          (</a:t>
            </a:r>
            <a:r>
              <a:rPr lang="ru-RU" sz="3000" dirty="0"/>
              <a:t>но: </a:t>
            </a:r>
            <a:r>
              <a:rPr lang="ru-RU" sz="3000" b="1" i="1" dirty="0" err="1"/>
              <a:t>сверх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000" i="1" dirty="0" err="1"/>
              <a:t>нтересный</a:t>
            </a:r>
            <a:r>
              <a:rPr lang="ru-RU" sz="3000" i="1" dirty="0"/>
              <a:t>)</a:t>
            </a:r>
          </a:p>
          <a:p>
            <a:pPr marL="0" indent="0">
              <a:buNone/>
            </a:pPr>
            <a:r>
              <a:rPr lang="ru-RU" sz="3000" b="1" i="1" dirty="0" err="1"/>
              <a:t>из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скать</a:t>
            </a:r>
            <a:r>
              <a:rPr lang="ru-RU" sz="3000" i="1" dirty="0"/>
              <a:t>, </a:t>
            </a:r>
            <a:r>
              <a:rPr lang="ru-RU" sz="3000" b="1" i="1" dirty="0" err="1"/>
              <a:t>под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скать</a:t>
            </a:r>
            <a:endParaRPr lang="ru-RU" sz="3000" i="1" dirty="0"/>
          </a:p>
          <a:p>
            <a:pPr marL="0" indent="0">
              <a:buNone/>
            </a:pPr>
            <a:r>
              <a:rPr lang="ru-RU" sz="3000" b="1" i="1" dirty="0" err="1"/>
              <a:t>пред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гровой</a:t>
            </a:r>
            <a:r>
              <a:rPr lang="ru-RU" sz="3000" i="1" dirty="0"/>
              <a:t>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/>
              <a:t> </a:t>
            </a:r>
            <a:r>
              <a:rPr lang="ru-RU" sz="3000" i="1" dirty="0" smtClean="0"/>
              <a:t>   </a:t>
            </a:r>
            <a:r>
              <a:rPr lang="ru-RU" sz="3000" dirty="0" smtClean="0"/>
              <a:t>(</a:t>
            </a:r>
            <a:r>
              <a:rPr lang="ru-RU" sz="3000" dirty="0"/>
              <a:t>но: </a:t>
            </a:r>
            <a:r>
              <a:rPr lang="ru-RU" sz="3000" b="1" i="1" dirty="0" err="1"/>
              <a:t>меж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000" i="1" dirty="0" err="1"/>
              <a:t>гровой</a:t>
            </a:r>
            <a:r>
              <a:rPr lang="ru-RU" sz="3000" i="1" dirty="0"/>
              <a:t>, </a:t>
            </a:r>
            <a:r>
              <a:rPr lang="ru-RU" sz="3000" b="1" i="1" dirty="0" err="1"/>
              <a:t>про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000" i="1" dirty="0" err="1"/>
              <a:t>грать</a:t>
            </a:r>
            <a:r>
              <a:rPr lang="ru-RU" sz="3000" i="1" dirty="0"/>
              <a:t>)</a:t>
            </a:r>
          </a:p>
          <a:p>
            <a:pPr marL="0" indent="0">
              <a:buNone/>
            </a:pPr>
            <a:r>
              <a:rPr lang="ru-RU" sz="3000" b="1" i="1" dirty="0" err="1"/>
              <a:t>без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дейный</a:t>
            </a:r>
            <a:r>
              <a:rPr lang="ru-RU" sz="3000" i="1" dirty="0"/>
              <a:t> </a:t>
            </a:r>
            <a:r>
              <a:rPr lang="ru-RU" sz="3000" dirty="0"/>
              <a:t>(но: </a:t>
            </a:r>
            <a:r>
              <a:rPr lang="ru-RU" sz="3000" b="1" i="1" dirty="0" err="1"/>
              <a:t>сверх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000" i="1" dirty="0" err="1"/>
              <a:t>дея</a:t>
            </a:r>
            <a:r>
              <a:rPr lang="ru-RU" sz="3000" i="1" dirty="0"/>
              <a:t>)</a:t>
            </a:r>
          </a:p>
          <a:p>
            <a:pPr marL="0" indent="0">
              <a:buNone/>
            </a:pPr>
            <a:r>
              <a:rPr lang="ru-RU" sz="3000" b="1" i="1" dirty="0" err="1"/>
              <a:t>без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000" i="1" dirty="0" err="1"/>
              <a:t>нициативный</a:t>
            </a:r>
            <a:r>
              <a:rPr lang="ru-RU" sz="3000" i="1" dirty="0"/>
              <a:t>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/>
              <a:t> </a:t>
            </a:r>
            <a:r>
              <a:rPr lang="ru-RU" sz="3000" i="1" dirty="0" smtClean="0"/>
              <a:t>        </a:t>
            </a:r>
            <a:r>
              <a:rPr lang="ru-RU" sz="3000" dirty="0" smtClean="0"/>
              <a:t>(</a:t>
            </a:r>
            <a:r>
              <a:rPr lang="ru-RU" sz="3000" dirty="0"/>
              <a:t>но: </a:t>
            </a:r>
            <a:r>
              <a:rPr lang="ru-RU" sz="3000" b="1" i="1" dirty="0" err="1"/>
              <a:t>сверх</a:t>
            </a:r>
            <a:r>
              <a:rPr lang="ru-RU" sz="30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000" i="1" dirty="0" err="1"/>
              <a:t>нициативный</a:t>
            </a:r>
            <a:r>
              <a:rPr lang="ru-RU" sz="3000" i="1" dirty="0" smtClean="0"/>
              <a:t>)</a:t>
            </a:r>
            <a:endParaRPr lang="ru-RU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7345829"/>
      </p:ext>
    </p:extLst>
  </p:cSld>
  <p:clrMapOvr>
    <a:masterClrMapping/>
  </p:clrMapOvr>
  <p:transition spd="slow" advTm="1921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7" y="135465"/>
            <a:ext cx="8967789" cy="1845735"/>
          </a:xfrm>
        </p:spPr>
        <p:txBody>
          <a:bodyPr>
            <a:noAutofit/>
          </a:bodyPr>
          <a:lstStyle/>
          <a:p>
            <a:r>
              <a:rPr lang="ru-RU" b="1" dirty="0"/>
              <a:t>После иноязычных и русских приставок на ГЛАСНУЮ </a:t>
            </a:r>
            <a:r>
              <a:rPr lang="ru-RU" b="1" dirty="0" smtClean="0"/>
              <a:t>пишется </a:t>
            </a:r>
            <a:br>
              <a:rPr lang="ru-RU" b="1" dirty="0" smtClean="0"/>
            </a:br>
            <a:r>
              <a:rPr lang="ru-RU" b="1" dirty="0" smtClean="0"/>
              <a:t>(как и произносится)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146" y="1981200"/>
            <a:ext cx="8534400" cy="4792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err="1" smtClean="0"/>
              <a:t>про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мпериалистический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ре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нкарнация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 smtClean="0"/>
              <a:t>на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менование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за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скриться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на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граться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по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ронизировать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/>
              <a:t>за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/>
              <a:t>нтересованный</a:t>
            </a:r>
            <a:endParaRPr lang="ru-RU" sz="2800" i="1" dirty="0"/>
          </a:p>
          <a:p>
            <a:pPr marL="0" indent="0">
              <a:buNone/>
            </a:pPr>
            <a:r>
              <a:rPr lang="ru-RU" sz="2800" b="1" i="1" dirty="0" err="1" smtClean="0"/>
              <a:t>про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800" i="1" dirty="0" err="1" smtClean="0"/>
              <a:t>нспектировать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988078"/>
      </p:ext>
    </p:extLst>
  </p:cSld>
  <p:clrMapOvr>
    <a:masterClrMapping/>
  </p:clrMapOvr>
  <p:transition spd="slow" advTm="9751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12" y="423333"/>
            <a:ext cx="10356321" cy="1507067"/>
          </a:xfrm>
        </p:spPr>
        <p:txBody>
          <a:bodyPr>
            <a:noAutofit/>
          </a:bodyPr>
          <a:lstStyle/>
          <a:p>
            <a:r>
              <a:rPr lang="ru-RU" sz="3200" b="1" dirty="0"/>
              <a:t>В сложносокращённых словах, состоящих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как </a:t>
            </a:r>
            <a:r>
              <a:rPr lang="ru-RU" sz="3200" b="1" dirty="0"/>
              <a:t>из иноязычных, так и из русских корней,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гласная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3200" b="1" dirty="0"/>
              <a:t> сохраняется после первой части </a:t>
            </a:r>
            <a:r>
              <a:rPr lang="ru-RU" sz="3200" b="1" dirty="0" smtClean="0"/>
              <a:t>слова: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930400"/>
            <a:ext cx="8534400" cy="465666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200" b="1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 smtClean="0"/>
              <a:t>культ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 smtClean="0"/>
              <a:t>нвентарь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гос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мущество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Бел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нюрколлегия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пред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сполкома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сам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здатовские</a:t>
            </a:r>
            <a:r>
              <a:rPr lang="ru-RU" sz="3200" i="1" dirty="0"/>
              <a:t> книги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охот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нспектор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сан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нспекция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мед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/>
              <a:t>нститут</a:t>
            </a:r>
            <a:endParaRPr lang="ru-RU" sz="32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 smtClean="0"/>
              <a:t>спорт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i="1" dirty="0" err="1" smtClean="0"/>
              <a:t>гра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338732852"/>
      </p:ext>
    </p:extLst>
  </p:cSld>
  <p:clrMapOvr>
    <a:masterClrMapping/>
  </p:clrMapOvr>
  <p:transition spd="slow" advTm="886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44" y="296334"/>
            <a:ext cx="9543521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Помните!</a:t>
            </a:r>
            <a:r>
              <a:rPr lang="ru-RU" sz="3200" b="1" dirty="0"/>
              <a:t> После первой части сложного </a:t>
            </a:r>
            <a:r>
              <a:rPr lang="ru-RU" sz="3200" b="1" dirty="0" smtClean="0"/>
              <a:t>слова с числительными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ДВУХ-, ТРЁХ-, ЧЕТЫРЁХ-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/>
              <a:t>на </a:t>
            </a:r>
            <a:r>
              <a:rPr lang="ru-RU" sz="3200" b="1" dirty="0"/>
              <a:t>письме сохраняется буква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b="1" dirty="0" smtClean="0"/>
              <a:t>: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600" b="1" i="1" dirty="0" err="1"/>
              <a:t>двух</a:t>
            </a:r>
            <a:r>
              <a:rPr lang="ru-RU" sz="3600" b="1" i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600" i="1" dirty="0" err="1"/>
              <a:t>гольный</a:t>
            </a:r>
            <a:endParaRPr lang="ru-RU" sz="3600" i="1" dirty="0"/>
          </a:p>
          <a:p>
            <a:pPr marL="0" indent="0">
              <a:buNone/>
            </a:pPr>
            <a:r>
              <a:rPr lang="ru-RU" sz="3600" b="1" i="1" dirty="0" err="1" smtClean="0"/>
              <a:t>трёх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600" i="1" dirty="0" err="1" smtClean="0"/>
              <a:t>мпульсный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334311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105" y="161000"/>
            <a:ext cx="9848321" cy="1507067"/>
          </a:xfrm>
        </p:spPr>
        <p:txBody>
          <a:bodyPr>
            <a:normAutofit/>
          </a:bodyPr>
          <a:lstStyle/>
          <a:p>
            <a:r>
              <a:rPr lang="ru-RU" sz="3200" b="1" dirty="0"/>
              <a:t>Проверьте себя, выполнив задания теста</a:t>
            </a:r>
            <a:r>
              <a:rPr lang="ru-RU" sz="3200" b="1" dirty="0" smtClean="0"/>
              <a:t>!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5332" y="1617261"/>
            <a:ext cx="7230535" cy="846931"/>
          </a:xfrm>
        </p:spPr>
        <p:txBody>
          <a:bodyPr/>
          <a:lstStyle/>
          <a:p>
            <a:r>
              <a:rPr lang="ru-RU" sz="3200" dirty="0"/>
              <a:t>I. Отметьте слова, в которых пишется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dirty="0"/>
              <a:t> (твёрдый знак</a:t>
            </a:r>
            <a:r>
              <a:rPr lang="ru-RU" sz="3200" dirty="0" smtClean="0"/>
              <a:t>):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5332" y="2464192"/>
            <a:ext cx="6942670" cy="4080669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/>
              <a:t>) </a:t>
            </a:r>
            <a:r>
              <a:rPr lang="ru-RU" sz="3200" dirty="0" err="1" smtClean="0"/>
              <a:t>суб</a:t>
            </a:r>
            <a:r>
              <a:rPr lang="ru-RU" sz="3200" dirty="0" smtClean="0"/>
              <a:t>..орбитальный </a:t>
            </a:r>
            <a:r>
              <a:rPr lang="ru-RU" sz="3200" dirty="0"/>
              <a:t>полёт</a:t>
            </a:r>
          </a:p>
          <a:p>
            <a:pPr marL="0" indent="0">
              <a:buNone/>
            </a:pPr>
            <a:r>
              <a:rPr lang="ru-RU" sz="3200" dirty="0"/>
              <a:t>2) </a:t>
            </a:r>
            <a:r>
              <a:rPr lang="ru-RU" sz="3200" dirty="0" err="1" smtClean="0"/>
              <a:t>супер..ястребы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3) </a:t>
            </a:r>
            <a:r>
              <a:rPr lang="ru-RU" sz="3200" dirty="0" err="1" smtClean="0"/>
              <a:t>гипер</a:t>
            </a:r>
            <a:r>
              <a:rPr lang="ru-RU" sz="3200" dirty="0" smtClean="0"/>
              <a:t>..этажные </a:t>
            </a:r>
            <a:r>
              <a:rPr lang="ru-RU" sz="3200" dirty="0"/>
              <a:t>сооружения</a:t>
            </a:r>
          </a:p>
          <a:p>
            <a:pPr marL="0" indent="0">
              <a:buNone/>
            </a:pPr>
            <a:r>
              <a:rPr lang="ru-RU" sz="3200" dirty="0"/>
              <a:t>4) </a:t>
            </a:r>
            <a:r>
              <a:rPr lang="ru-RU" sz="3200" dirty="0" err="1" smtClean="0"/>
              <a:t>пан..европейский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5) </a:t>
            </a:r>
            <a:r>
              <a:rPr lang="ru-RU" sz="3200" dirty="0" err="1" smtClean="0"/>
              <a:t>дез</a:t>
            </a:r>
            <a:r>
              <a:rPr lang="ru-RU" sz="3200" dirty="0" smtClean="0"/>
              <a:t>..интеграция</a:t>
            </a: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0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414"/>
    </mc:Choice>
    <mc:Fallback xmlns="">
      <p:transition advClick="0" advTm="20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838" y="161394"/>
            <a:ext cx="9848321" cy="1507067"/>
          </a:xfrm>
        </p:spPr>
        <p:txBody>
          <a:bodyPr>
            <a:normAutofit/>
          </a:bodyPr>
          <a:lstStyle/>
          <a:p>
            <a:r>
              <a:rPr lang="ru-RU" sz="3200" b="1" dirty="0"/>
              <a:t>Проверьте себя, выполнив задания теста</a:t>
            </a:r>
            <a:r>
              <a:rPr lang="ru-RU" sz="3200" b="1" dirty="0" smtClean="0"/>
              <a:t>!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03699" y="1380330"/>
            <a:ext cx="4665134" cy="576262"/>
          </a:xfrm>
        </p:spPr>
        <p:txBody>
          <a:bodyPr/>
          <a:lstStyle/>
          <a:p>
            <a:r>
              <a:rPr lang="ru-RU" sz="3200" dirty="0" smtClean="0"/>
              <a:t>Ответы:  2, 4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17332" y="2455726"/>
            <a:ext cx="5452534" cy="3386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/>
              <a:t>) </a:t>
            </a:r>
            <a:r>
              <a:rPr lang="ru-RU" sz="3200" dirty="0" smtClean="0"/>
              <a:t>суборбитальный </a:t>
            </a:r>
            <a:r>
              <a:rPr lang="ru-RU" sz="3200" dirty="0"/>
              <a:t>полёт</a:t>
            </a:r>
          </a:p>
          <a:p>
            <a:pPr marL="0" indent="0">
              <a:buNone/>
            </a:pPr>
            <a:r>
              <a:rPr lang="ru-RU" sz="3200" dirty="0"/>
              <a:t>2) </a:t>
            </a:r>
            <a:r>
              <a:rPr lang="ru-RU" sz="3200" dirty="0" err="1" smtClean="0"/>
              <a:t>супер</a:t>
            </a:r>
            <a:r>
              <a:rPr lang="ru-RU" sz="3200" dirty="0" err="1" smtClean="0">
                <a:solidFill>
                  <a:srgbClr val="C00000"/>
                </a:solidFill>
              </a:rPr>
              <a:t>Ъ</a:t>
            </a:r>
            <a:r>
              <a:rPr lang="ru-RU" sz="3200" dirty="0" err="1" smtClean="0"/>
              <a:t>ястребы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3) </a:t>
            </a:r>
            <a:r>
              <a:rPr lang="ru-RU" sz="3200" dirty="0" err="1" smtClean="0"/>
              <a:t>гиперэтажные</a:t>
            </a:r>
            <a:r>
              <a:rPr lang="ru-RU" sz="3200" dirty="0" smtClean="0"/>
              <a:t> </a:t>
            </a:r>
            <a:r>
              <a:rPr lang="ru-RU" sz="3200" dirty="0"/>
              <a:t>сооружения</a:t>
            </a:r>
          </a:p>
          <a:p>
            <a:pPr marL="0" indent="0">
              <a:buNone/>
            </a:pPr>
            <a:r>
              <a:rPr lang="ru-RU" sz="3200" dirty="0"/>
              <a:t>4) </a:t>
            </a:r>
            <a:r>
              <a:rPr lang="ru-RU" sz="3200" dirty="0" err="1" smtClean="0"/>
              <a:t>пан</a:t>
            </a:r>
            <a:r>
              <a:rPr lang="ru-RU" sz="3200" dirty="0" err="1" smtClean="0">
                <a:solidFill>
                  <a:srgbClr val="C00000"/>
                </a:solidFill>
              </a:rPr>
              <a:t>Ъ</a:t>
            </a:r>
            <a:r>
              <a:rPr lang="ru-RU" sz="3200" dirty="0" err="1" smtClean="0"/>
              <a:t>европейский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5) </a:t>
            </a:r>
            <a:r>
              <a:rPr lang="ru-RU" sz="3200" dirty="0" smtClean="0"/>
              <a:t>дезинтеграция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031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3840">
        <p15:prstTrans prst="fallOver"/>
      </p:transition>
    </mc:Choice>
    <mc:Fallback xmlns="">
      <p:transition spd="slow" advClick="0" advTm="138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4211" y="389467"/>
            <a:ext cx="7934856" cy="574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II. Отметьте слова, в которых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dirty="0"/>
              <a:t> (твёрдый знак) не пишется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600" dirty="0"/>
              <a:t>1) </a:t>
            </a:r>
            <a:r>
              <a:rPr lang="ru-RU" sz="3600" dirty="0" err="1" smtClean="0"/>
              <a:t>транс..евразийская</a:t>
            </a:r>
            <a:r>
              <a:rPr lang="ru-RU" sz="3600" dirty="0" smtClean="0"/>
              <a:t> </a:t>
            </a:r>
            <a:r>
              <a:rPr lang="ru-RU" sz="3600" dirty="0"/>
              <a:t>магистраль</a:t>
            </a:r>
          </a:p>
          <a:p>
            <a:pPr marL="0" indent="0">
              <a:buNone/>
            </a:pPr>
            <a:r>
              <a:rPr lang="ru-RU" sz="3600" dirty="0"/>
              <a:t>2) </a:t>
            </a:r>
            <a:r>
              <a:rPr lang="ru-RU" sz="3600" dirty="0" err="1" smtClean="0"/>
              <a:t>супер..агент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3) </a:t>
            </a:r>
            <a:r>
              <a:rPr lang="ru-RU" sz="3600" dirty="0" err="1" smtClean="0"/>
              <a:t>суб</a:t>
            </a:r>
            <a:r>
              <a:rPr lang="ru-RU" sz="3600" dirty="0" smtClean="0"/>
              <a:t>..ядерный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4) </a:t>
            </a:r>
            <a:r>
              <a:rPr lang="ru-RU" sz="3600" dirty="0" err="1" smtClean="0"/>
              <a:t>контр..аргумент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5) </a:t>
            </a:r>
            <a:r>
              <a:rPr lang="ru-RU" sz="3600" dirty="0" err="1" smtClean="0"/>
              <a:t>интер</a:t>
            </a:r>
            <a:r>
              <a:rPr lang="ru-RU" sz="3600" dirty="0" smtClean="0"/>
              <a:t>..ер </a:t>
            </a:r>
            <a:r>
              <a:rPr lang="ru-RU" sz="3600" dirty="0"/>
              <a:t>вестибюля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928597"/>
      </p:ext>
    </p:extLst>
  </p:cSld>
  <p:clrMapOvr>
    <a:masterClrMapping/>
  </p:clrMapOvr>
  <p:transition spd="slow" advTm="17197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748097"/>
              </p:ext>
            </p:extLst>
          </p:nvPr>
        </p:nvGraphicFramePr>
        <p:xfrm>
          <a:off x="186265" y="1286933"/>
          <a:ext cx="11819467" cy="5140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504"/>
                <a:gridCol w="9691963"/>
              </a:tblGrid>
              <a:tr h="956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Приставки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Значение приставок. Примеры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566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а-/ан-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отрицание, отсутствие какого-либо качества, свойства (пишется перед согласными; перед </a:t>
                      </a:r>
                      <a:r>
                        <a:rPr lang="ru-RU" sz="2800" dirty="0" smtClean="0">
                          <a:effectLst/>
                        </a:rPr>
                        <a:t>гласными добавляется </a:t>
                      </a:r>
                      <a:r>
                        <a:rPr lang="ru-RU" sz="2800" b="1" i="1" dirty="0" smtClean="0">
                          <a:effectLst/>
                        </a:rPr>
                        <a:t>н</a:t>
                      </a:r>
                      <a:r>
                        <a:rPr lang="ru-RU" sz="2800" dirty="0" smtClean="0">
                          <a:effectLst/>
                        </a:rPr>
                        <a:t>): </a:t>
                      </a:r>
                      <a:r>
                        <a:rPr lang="ru-RU" sz="2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аморальный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 асимметрия; </a:t>
                      </a:r>
                      <a:r>
                        <a:rPr lang="ru-RU" sz="28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анэлектрон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08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анти-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соответствует русской </a:t>
                      </a:r>
                      <a:r>
                        <a:rPr lang="ru-RU" sz="2800" b="1" i="1" dirty="0" err="1">
                          <a:effectLst/>
                        </a:rPr>
                        <a:t>противо</a:t>
                      </a:r>
                      <a:r>
                        <a:rPr lang="ru-RU" sz="2800" b="1" i="1" dirty="0">
                          <a:effectLst/>
                        </a:rPr>
                        <a:t>-</a:t>
                      </a:r>
                      <a:r>
                        <a:rPr lang="ru-RU" sz="2800" dirty="0">
                          <a:effectLst/>
                        </a:rPr>
                        <a:t>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антинаучный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588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архи-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высшая степень признака: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архиреакционный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420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гипер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превышение нормы (соответствует русским </a:t>
                      </a:r>
                      <a:r>
                        <a:rPr lang="ru-RU" sz="2800" b="1" i="1" dirty="0">
                          <a:effectLst/>
                        </a:rPr>
                        <a:t>над, сверх, </a:t>
                      </a:r>
                      <a:r>
                        <a:rPr lang="ru-RU" sz="2800" b="0" i="1" dirty="0">
                          <a:effectLst/>
                        </a:rPr>
                        <a:t>по ту сторону</a:t>
                      </a:r>
                      <a:r>
                        <a:rPr lang="ru-RU" sz="2800" dirty="0">
                          <a:effectLst/>
                        </a:rPr>
                        <a:t>):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гипертония</a:t>
                      </a:r>
                      <a:r>
                        <a:rPr lang="ru-RU" sz="2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28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гиперактивный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091953"/>
      </p:ext>
    </p:extLst>
  </p:cSld>
  <p:clrMapOvr>
    <a:masterClrMapping/>
  </p:clrMapOvr>
  <p:transition spd="slow" advTm="11553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92667" y="474133"/>
            <a:ext cx="7670799" cy="5350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II</a:t>
            </a:r>
            <a:r>
              <a:rPr lang="en-US" sz="3200" b="1" dirty="0" smtClean="0"/>
              <a:t>.</a:t>
            </a:r>
            <a:r>
              <a:rPr lang="ru-RU" sz="3200" b="1" dirty="0" smtClean="0"/>
              <a:t> Ответы:  2, </a:t>
            </a:r>
            <a:r>
              <a:rPr lang="ru-RU" sz="3200" b="1" dirty="0" smtClean="0"/>
              <a:t>4, 5</a:t>
            </a:r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 smtClean="0"/>
              <a:t>) </a:t>
            </a:r>
            <a:r>
              <a:rPr lang="ru-RU" sz="3200" dirty="0" err="1" smtClean="0"/>
              <a:t>транс</a:t>
            </a:r>
            <a:r>
              <a:rPr lang="ru-RU" sz="3200" dirty="0" err="1" smtClean="0">
                <a:solidFill>
                  <a:srgbClr val="C00000"/>
                </a:solidFill>
              </a:rPr>
              <a:t>Ъ</a:t>
            </a:r>
            <a:r>
              <a:rPr lang="ru-RU" sz="3200" dirty="0" err="1" smtClean="0"/>
              <a:t>евразийская</a:t>
            </a:r>
            <a:r>
              <a:rPr lang="ru-RU" sz="3200" dirty="0" smtClean="0"/>
              <a:t> магистраль</a:t>
            </a:r>
          </a:p>
          <a:p>
            <a:pPr marL="0" indent="0">
              <a:buNone/>
            </a:pPr>
            <a:r>
              <a:rPr lang="ru-RU" sz="3200" dirty="0" smtClean="0"/>
              <a:t>2) суперагент</a:t>
            </a:r>
          </a:p>
          <a:p>
            <a:pPr marL="0" indent="0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суб</a:t>
            </a:r>
            <a:r>
              <a:rPr lang="ru-RU" sz="3200" dirty="0" err="1" smtClean="0">
                <a:solidFill>
                  <a:srgbClr val="C00000"/>
                </a:solidFill>
              </a:rPr>
              <a:t>Ъ</a:t>
            </a:r>
            <a:r>
              <a:rPr lang="ru-RU" sz="3200" dirty="0" err="1" smtClean="0"/>
              <a:t>ядерный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4) контраргумент</a:t>
            </a:r>
          </a:p>
          <a:p>
            <a:pPr marL="0" indent="0"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интер</a:t>
            </a:r>
            <a:r>
              <a:rPr lang="ru-RU" sz="3200" dirty="0" err="1" smtClean="0">
                <a:solidFill>
                  <a:srgbClr val="C00000"/>
                </a:solidFill>
              </a:rPr>
              <a:t>Ь</a:t>
            </a:r>
            <a:r>
              <a:rPr lang="ru-RU" sz="3200" dirty="0" err="1" smtClean="0"/>
              <a:t>ер</a:t>
            </a:r>
            <a:r>
              <a:rPr lang="ru-RU" sz="3200" dirty="0" smtClean="0"/>
              <a:t> </a:t>
            </a:r>
            <a:r>
              <a:rPr lang="ru-RU" sz="3200" dirty="0" smtClean="0"/>
              <a:t>вестибюля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53431653"/>
      </p:ext>
    </p:extLst>
  </p:cSld>
  <p:clrMapOvr>
    <a:masterClrMapping/>
  </p:clrMapOvr>
  <p:transition spd="slow" advTm="5418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4211" y="389468"/>
            <a:ext cx="7663922" cy="5926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III. Отметьте слова, в которых пишется буква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1) предъявить контр..</a:t>
            </a:r>
            <a:r>
              <a:rPr lang="ru-RU" sz="3200" dirty="0" err="1" smtClean="0"/>
              <a:t>ск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2) пост..</a:t>
            </a:r>
            <a:r>
              <a:rPr lang="ru-RU" sz="3200" dirty="0" err="1" smtClean="0"/>
              <a:t>ндустриальное</a:t>
            </a:r>
            <a:r>
              <a:rPr lang="ru-RU" sz="3200" dirty="0" smtClean="0"/>
              <a:t> общество</a:t>
            </a:r>
          </a:p>
          <a:p>
            <a:pPr marL="0" indent="0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вз</a:t>
            </a:r>
            <a:r>
              <a:rPr lang="ru-RU" sz="3200" dirty="0" smtClean="0"/>
              <a:t>..мание штрафа</a:t>
            </a:r>
          </a:p>
          <a:p>
            <a:pPr marL="0" indent="0">
              <a:buNone/>
            </a:pPr>
            <a:r>
              <a:rPr lang="ru-RU" sz="3200" dirty="0" smtClean="0"/>
              <a:t>4) </a:t>
            </a:r>
            <a:r>
              <a:rPr lang="ru-RU" sz="3200" dirty="0" err="1" smtClean="0"/>
              <a:t>без..сходность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5) супер..</a:t>
            </a:r>
            <a:r>
              <a:rPr lang="ru-RU" sz="3200" dirty="0" err="1" smtClean="0"/>
              <a:t>нфантильный</a:t>
            </a:r>
            <a:r>
              <a:rPr lang="ru-RU" sz="3200" dirty="0" smtClean="0"/>
              <a:t> юноша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8643218"/>
      </p:ext>
    </p:extLst>
  </p:cSld>
  <p:clrMapOvr>
    <a:masterClrMapping/>
  </p:clrMapOvr>
  <p:transition spd="slow" advTm="17724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4211" y="389468"/>
            <a:ext cx="7697789" cy="5926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III.</a:t>
            </a:r>
            <a:r>
              <a:rPr lang="ru-RU" sz="3200" b="1" dirty="0" smtClean="0"/>
              <a:t>Ответы: 1,2,3,5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1) предъявить </a:t>
            </a:r>
            <a:r>
              <a:rPr lang="ru-RU" sz="3200" dirty="0" err="1" smtClean="0"/>
              <a:t>контр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ск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пост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ндустриальное</a:t>
            </a:r>
            <a:r>
              <a:rPr lang="ru-RU" sz="3200" dirty="0" smtClean="0"/>
              <a:t> общество</a:t>
            </a:r>
          </a:p>
          <a:p>
            <a:pPr marL="0" indent="0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вз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мание</a:t>
            </a:r>
            <a:r>
              <a:rPr lang="ru-RU" sz="3200" dirty="0" smtClean="0"/>
              <a:t> штрафа</a:t>
            </a:r>
          </a:p>
          <a:p>
            <a:pPr marL="0" indent="0">
              <a:buNone/>
            </a:pPr>
            <a:r>
              <a:rPr lang="ru-RU" sz="3200" dirty="0" smtClean="0"/>
              <a:t>4) без</a:t>
            </a:r>
            <a:r>
              <a:rPr lang="ru-RU" sz="3200" dirty="0" smtClean="0">
                <a:solidFill>
                  <a:srgbClr val="C00000"/>
                </a:solidFill>
              </a:rPr>
              <a:t>ы</a:t>
            </a:r>
            <a:r>
              <a:rPr lang="ru-RU" sz="3200" dirty="0" smtClean="0"/>
              <a:t>сходность</a:t>
            </a:r>
          </a:p>
          <a:p>
            <a:pPr marL="0" indent="0"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супер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нфантильный</a:t>
            </a:r>
            <a:r>
              <a:rPr lang="ru-RU" sz="3200" dirty="0" smtClean="0"/>
              <a:t> юноша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58970527"/>
      </p:ext>
    </p:extLst>
  </p:cSld>
  <p:clrMapOvr>
    <a:masterClrMapping/>
  </p:clrMapOvr>
  <p:transition spd="slow" advTm="9625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9221789" cy="5681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IV. Укажите слова, в которых нет ошибки: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1) суперинтересный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2) сымпровизировать</a:t>
            </a:r>
          </a:p>
          <a:p>
            <a:pPr marL="0" indent="0">
              <a:buNone/>
            </a:pPr>
            <a:r>
              <a:rPr lang="ru-RU" sz="3200" dirty="0"/>
              <a:t>3) </a:t>
            </a:r>
            <a:r>
              <a:rPr lang="ru-RU" sz="3200" dirty="0" err="1"/>
              <a:t>постынфарктный</a:t>
            </a:r>
            <a:r>
              <a:rPr lang="ru-RU" sz="3200" dirty="0"/>
              <a:t> синдром</a:t>
            </a:r>
          </a:p>
          <a:p>
            <a:pPr marL="0" indent="0">
              <a:buNone/>
            </a:pPr>
            <a:r>
              <a:rPr lang="ru-RU" sz="3200" dirty="0"/>
              <a:t>4) </a:t>
            </a:r>
            <a:r>
              <a:rPr lang="ru-RU" sz="3200" dirty="0" err="1"/>
              <a:t>межигровой</a:t>
            </a:r>
            <a:r>
              <a:rPr lang="ru-RU" sz="3200" dirty="0"/>
              <a:t> перерыв</a:t>
            </a:r>
          </a:p>
          <a:p>
            <a:pPr marL="0" indent="0">
              <a:buNone/>
            </a:pPr>
            <a:r>
              <a:rPr lang="ru-RU" sz="3200" dirty="0"/>
              <a:t>5) </a:t>
            </a:r>
            <a:r>
              <a:rPr lang="ru-RU" sz="3200" dirty="0" err="1"/>
              <a:t>сверхыдея</a:t>
            </a:r>
            <a:r>
              <a:rPr lang="ru-RU" sz="3200" dirty="0"/>
              <a:t> </a:t>
            </a:r>
            <a:r>
              <a:rPr lang="ru-RU" sz="3200" dirty="0" smtClean="0"/>
              <a:t>Раскольникова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03729938"/>
      </p:ext>
    </p:extLst>
  </p:cSld>
  <p:clrMapOvr>
    <a:masterClrMapping/>
  </p:clrMapOvr>
  <p:transition spd="slow" advTm="18096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9221789" cy="5681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IV. </a:t>
            </a:r>
            <a:r>
              <a:rPr lang="ru-RU" sz="3200" b="1" dirty="0" smtClean="0"/>
              <a:t>Ответы: 1, 2, 4</a:t>
            </a:r>
            <a:endParaRPr lang="ru-RU" sz="3200" b="1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1) </a:t>
            </a:r>
            <a:r>
              <a:rPr lang="ru-RU" sz="3200" dirty="0" err="1" smtClean="0"/>
              <a:t>супер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нтересный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2) </a:t>
            </a:r>
            <a:r>
              <a:rPr lang="ru-RU" sz="3200" dirty="0" err="1" smtClean="0"/>
              <a:t>с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мпровизировать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3) </a:t>
            </a:r>
            <a:r>
              <a:rPr lang="ru-RU" sz="3200" dirty="0" err="1" smtClean="0"/>
              <a:t>пост</a:t>
            </a:r>
            <a:r>
              <a:rPr lang="ru-RU" sz="3200" strike="dblStrike" dirty="0" err="1" smtClean="0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нфарктный</a:t>
            </a:r>
            <a:r>
              <a:rPr lang="ru-RU" sz="3200" dirty="0" smtClean="0"/>
              <a:t> </a:t>
            </a:r>
            <a:r>
              <a:rPr lang="ru-RU" sz="3200" dirty="0"/>
              <a:t>синдром</a:t>
            </a:r>
          </a:p>
          <a:p>
            <a:pPr marL="0" indent="0">
              <a:buNone/>
            </a:pPr>
            <a:r>
              <a:rPr lang="ru-RU" sz="3200" dirty="0"/>
              <a:t>4) </a:t>
            </a:r>
            <a:r>
              <a:rPr lang="ru-RU" sz="3200" dirty="0" err="1" smtClean="0"/>
              <a:t>меж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гровой</a:t>
            </a:r>
            <a:r>
              <a:rPr lang="ru-RU" sz="3200" dirty="0" smtClean="0"/>
              <a:t> </a:t>
            </a:r>
            <a:r>
              <a:rPr lang="ru-RU" sz="3200" dirty="0"/>
              <a:t>перерыв</a:t>
            </a:r>
          </a:p>
          <a:p>
            <a:pPr marL="0" indent="0">
              <a:buNone/>
            </a:pPr>
            <a:r>
              <a:rPr lang="ru-RU" sz="3200" dirty="0"/>
              <a:t>5) </a:t>
            </a:r>
            <a:r>
              <a:rPr lang="ru-RU" sz="3200" dirty="0" err="1" smtClean="0"/>
              <a:t>сверх</a:t>
            </a:r>
            <a:r>
              <a:rPr lang="ru-RU" sz="3200" strike="dblStrike" dirty="0" err="1" smtClean="0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дея</a:t>
            </a:r>
            <a:r>
              <a:rPr lang="ru-RU" sz="3200" dirty="0" smtClean="0"/>
              <a:t> Раскольникова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8047985"/>
      </p:ext>
    </p:extLst>
  </p:cSld>
  <p:clrMapOvr>
    <a:masterClrMapping/>
  </p:clrMapOvr>
  <p:transition spd="slow" advTm="8807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86266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Желаем успеха!</a:t>
            </a:r>
            <a:endParaRPr lang="ru-RU" sz="6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4132" y="2353733"/>
            <a:ext cx="9330267" cy="3687629"/>
          </a:xfrm>
        </p:spPr>
        <p:txBody>
          <a:bodyPr>
            <a:normAutofit/>
          </a:bodyPr>
          <a:lstStyle/>
          <a:p>
            <a:pPr algn="ctr"/>
            <a:r>
              <a:rPr lang="ru-RU" sz="4800" b="1" smtClean="0"/>
              <a:t>Следующая тема </a:t>
            </a:r>
            <a:r>
              <a:rPr lang="ru-RU" sz="4800" b="1" dirty="0" smtClean="0"/>
              <a:t>«Правописание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4800" b="1" dirty="0" smtClean="0"/>
              <a:t> и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4800" b="1" dirty="0" smtClean="0"/>
              <a:t> знаков»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3104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5"/>
    </mc:Choice>
    <mc:Fallback xmlns="">
      <p:transition spd="slow" advTm="397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00603"/>
              </p:ext>
            </p:extLst>
          </p:nvPr>
        </p:nvGraphicFramePr>
        <p:xfrm>
          <a:off x="186265" y="1286933"/>
          <a:ext cx="12005735" cy="5334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224"/>
                <a:gridCol w="10010511"/>
              </a:tblGrid>
              <a:tr h="10545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Приставки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Значение приставок. Примеры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14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гипо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effectLst/>
                        </a:rPr>
                        <a:t>понижение </a:t>
                      </a:r>
                      <a:r>
                        <a:rPr lang="ru-RU" sz="2800" dirty="0">
                          <a:effectLst/>
                        </a:rPr>
                        <a:t>против нормы:</a:t>
                      </a:r>
                      <a:r>
                        <a:rPr lang="ru-RU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гипотония</a:t>
                      </a:r>
                      <a:r>
                        <a:rPr lang="ru-RU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; </a:t>
                      </a:r>
                      <a:endParaRPr lang="ru-RU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effectLst/>
                        </a:rPr>
                        <a:t>находящийся </a:t>
                      </a:r>
                      <a:r>
                        <a:rPr lang="ru-RU" sz="2800" dirty="0">
                          <a:effectLst/>
                        </a:rPr>
                        <a:t>внизу, в глубине: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гипоцентр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565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отмена, уничтожение, отрицание чего-нибудь (пишется перед согласными; перед гласными – </a:t>
                      </a:r>
                      <a:r>
                        <a:rPr lang="ru-RU" sz="2800" b="1" i="1" dirty="0" err="1">
                          <a:effectLst/>
                        </a:rPr>
                        <a:t>дез</a:t>
                      </a:r>
                      <a:r>
                        <a:rPr lang="ru-RU" sz="2800" b="1" i="1" dirty="0">
                          <a:effectLst/>
                        </a:rPr>
                        <a:t>-</a:t>
                      </a:r>
                      <a:r>
                        <a:rPr lang="ru-RU" sz="2800" dirty="0">
                          <a:effectLst/>
                        </a:rPr>
                        <a:t>): 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демонтаж; дезинфекция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565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дис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i="0" dirty="0">
                          <a:effectLst/>
                        </a:rPr>
                        <a:t>разделение, отделение, отрицание, </a:t>
                      </a:r>
                      <a:r>
                        <a:rPr lang="ru-RU" sz="2800" i="0" dirty="0" smtClean="0">
                          <a:effectLst/>
                        </a:rPr>
                        <a:t>противопоставление; </a:t>
                      </a:r>
                      <a:r>
                        <a:rPr lang="ru-RU" sz="2800" dirty="0" smtClean="0">
                          <a:effectLst/>
                        </a:rPr>
                        <a:t>пишется </a:t>
                      </a:r>
                      <a:r>
                        <a:rPr lang="ru-RU" sz="2800" dirty="0">
                          <a:effectLst/>
                        </a:rPr>
                        <a:t>перед </a:t>
                      </a:r>
                      <a:r>
                        <a:rPr lang="ru-RU" sz="2800" dirty="0" smtClean="0">
                          <a:effectLst/>
                        </a:rPr>
                        <a:t>согласной: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дисгармония</a:t>
                      </a:r>
                      <a:r>
                        <a:rPr lang="ru-RU" sz="2800" dirty="0" smtClean="0">
                          <a:effectLst/>
                        </a:rPr>
                        <a:t>; </a:t>
                      </a:r>
                      <a:r>
                        <a:rPr lang="ru-RU" sz="2800" dirty="0">
                          <a:effectLst/>
                        </a:rPr>
                        <a:t>перед гласной </a:t>
                      </a:r>
                      <a:r>
                        <a:rPr lang="ru-RU" sz="2800" dirty="0" smtClean="0">
                          <a:effectLst/>
                        </a:rPr>
                        <a:t>и </a:t>
                      </a:r>
                      <a:r>
                        <a:rPr lang="ru-RU" sz="2800" b="1" i="1" dirty="0" smtClean="0">
                          <a:effectLst/>
                        </a:rPr>
                        <a:t>ъ</a:t>
                      </a:r>
                      <a:r>
                        <a:rPr lang="ru-RU" sz="2800" b="1" i="1" dirty="0">
                          <a:effectLst/>
                        </a:rPr>
                        <a:t> </a:t>
                      </a:r>
                      <a:r>
                        <a:rPr lang="ru-RU" sz="2800" b="1" i="1" dirty="0" smtClean="0">
                          <a:effectLst/>
                        </a:rPr>
                        <a:t>пишется –</a:t>
                      </a:r>
                      <a:r>
                        <a:rPr lang="ru-RU" sz="2800" b="1" i="1" dirty="0" err="1" smtClean="0">
                          <a:effectLst/>
                        </a:rPr>
                        <a:t>диз</a:t>
                      </a:r>
                      <a:r>
                        <a:rPr lang="ru-RU" sz="2800" b="1" i="1" dirty="0" smtClean="0">
                          <a:effectLst/>
                        </a:rPr>
                        <a:t>-: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дизъюнкция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69377"/>
      </p:ext>
    </p:extLst>
  </p:cSld>
  <p:clrMapOvr>
    <a:masterClrMapping/>
  </p:clrMapOvr>
  <p:transition spd="slow" advTm="11553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535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686196"/>
              </p:ext>
            </p:extLst>
          </p:nvPr>
        </p:nvGraphicFramePr>
        <p:xfrm>
          <a:off x="389467" y="1219201"/>
          <a:ext cx="11446933" cy="5656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266"/>
                <a:gridCol w="9228667"/>
              </a:tblGrid>
              <a:tr h="524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инфра-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</a:rPr>
                        <a:t>соответствует </a:t>
                      </a:r>
                      <a:r>
                        <a:rPr lang="ru-RU" sz="2800" b="0" dirty="0">
                          <a:effectLst/>
                        </a:rPr>
                        <a:t>русской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b="1" i="1" dirty="0">
                          <a:effectLst/>
                        </a:rPr>
                        <a:t>под</a:t>
                      </a:r>
                      <a:r>
                        <a:rPr lang="ru-RU" sz="2800" dirty="0">
                          <a:effectLst/>
                        </a:rPr>
                        <a:t>-: </a:t>
                      </a:r>
                      <a:r>
                        <a:rPr lang="ru-RU" sz="28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инфразвук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915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интер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соответствует русской </a:t>
                      </a:r>
                      <a:r>
                        <a:rPr lang="ru-RU" sz="2800" b="1" i="1" dirty="0" smtClean="0">
                          <a:effectLst/>
                        </a:rPr>
                        <a:t>между</a:t>
                      </a:r>
                      <a:r>
                        <a:rPr lang="ru-RU" sz="2800" dirty="0" smtClean="0">
                          <a:effectLst/>
                        </a:rPr>
                        <a:t> или </a:t>
                      </a:r>
                      <a:r>
                        <a:rPr lang="ru-RU" sz="2800" b="1" i="1" dirty="0" smtClean="0">
                          <a:effectLst/>
                        </a:rPr>
                        <a:t>внутр</a:t>
                      </a:r>
                      <a:r>
                        <a:rPr lang="ru-RU" sz="2800" dirty="0" smtClean="0">
                          <a:effectLst/>
                        </a:rPr>
                        <a:t>ь: </a:t>
                      </a:r>
                      <a:r>
                        <a:rPr lang="ru-RU" sz="2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интернациональный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 </a:t>
                      </a:r>
                      <a:r>
                        <a:rPr lang="ru-RU" sz="28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интеръекция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018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</a:rPr>
                        <a:t>квази</a:t>
                      </a:r>
                      <a:r>
                        <a:rPr lang="ru-RU" sz="3200" dirty="0">
                          <a:effectLst/>
                        </a:rPr>
                        <a:t>-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соответствует по значению словам «мнимый», «ненастоящий»: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квазинаучный, квазиучёный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18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контр-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соответствует русской </a:t>
                      </a:r>
                      <a:r>
                        <a:rPr lang="ru-RU" sz="2800" b="1" i="1" dirty="0" smtClean="0">
                          <a:effectLst/>
                        </a:rPr>
                        <a:t>против-: </a:t>
                      </a:r>
                      <a:r>
                        <a:rPr lang="ru-RU" sz="2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контрагент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 контрразведка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257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про-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effectLst/>
                        </a:rPr>
                        <a:t>быть </a:t>
                      </a:r>
                      <a:r>
                        <a:rPr lang="ru-RU" sz="2800" dirty="0">
                          <a:effectLst/>
                        </a:rPr>
                        <a:t>сторонником, действовать в интересах кого- или чего-либо: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проамериканский</a:t>
                      </a:r>
                      <a:r>
                        <a:rPr lang="ru-RU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; </a:t>
                      </a:r>
                      <a:endParaRPr lang="ru-RU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800" dirty="0" smtClean="0">
                          <a:effectLst/>
                        </a:rPr>
                        <a:t>2</a:t>
                      </a:r>
                      <a:r>
                        <a:rPr lang="ru-RU" sz="2800" dirty="0">
                          <a:effectLst/>
                        </a:rPr>
                        <a:t>) вместо кого- или чего-либо: </a:t>
                      </a:r>
                      <a:r>
                        <a:rPr lang="ru-RU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проректор</a:t>
                      </a:r>
                      <a:endParaRPr lang="ru-RU" sz="28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915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пост-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соответствует русской </a:t>
                      </a:r>
                      <a:r>
                        <a:rPr lang="ru-RU" sz="2800" b="1" i="1" dirty="0" smtClean="0">
                          <a:effectLst/>
                        </a:rPr>
                        <a:t>после-</a:t>
                      </a:r>
                      <a:r>
                        <a:rPr lang="ru-RU" sz="2800" dirty="0" smtClean="0">
                          <a:effectLst/>
                        </a:rPr>
                        <a:t>: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постимпрессионизм</a:t>
                      </a:r>
                      <a:r>
                        <a:rPr lang="ru-RU" sz="28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 </a:t>
                      </a:r>
                      <a:r>
                        <a:rPr lang="ru-RU" sz="28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постиндустриальный</a:t>
                      </a:r>
                      <a:endParaRPr lang="ru-RU" sz="28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622228"/>
      </p:ext>
    </p:extLst>
  </p:cSld>
  <p:clrMapOvr>
    <a:masterClrMapping/>
  </p:clrMapOvr>
  <p:transition spd="slow" advTm="14847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499745"/>
              </p:ext>
            </p:extLst>
          </p:nvPr>
        </p:nvGraphicFramePr>
        <p:xfrm>
          <a:off x="321732" y="1340384"/>
          <a:ext cx="11463867" cy="5009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4935"/>
                <a:gridCol w="9668932"/>
              </a:tblGrid>
              <a:tr h="1282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прото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исходный, высший, </a:t>
                      </a:r>
                      <a:r>
                        <a:rPr lang="ru-RU" sz="3000" dirty="0" smtClean="0">
                          <a:effectLst/>
                        </a:rPr>
                        <a:t>старший, главный</a:t>
                      </a:r>
                      <a:r>
                        <a:rPr lang="ru-RU" sz="3000" dirty="0">
                          <a:effectLst/>
                        </a:rPr>
                        <a:t>: </a:t>
                      </a:r>
                      <a:r>
                        <a:rPr lang="ru-RU" sz="30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прототип, протоиерей</a:t>
                      </a:r>
                      <a:endParaRPr lang="ru-RU" sz="3000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162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пан-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относящийся ко всему, </a:t>
                      </a:r>
                      <a:r>
                        <a:rPr lang="ru-RU" sz="3000" dirty="0" smtClean="0">
                          <a:effectLst/>
                        </a:rPr>
                        <a:t>охватывающий всё: </a:t>
                      </a:r>
                      <a:r>
                        <a:rPr lang="ru-RU" sz="30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панславянский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 панамериканский, панъевропейский</a:t>
                      </a: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565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ре-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3000" dirty="0" smtClean="0">
                          <a:effectLst/>
                        </a:rPr>
                        <a:t>возобновление</a:t>
                      </a:r>
                      <a:r>
                        <a:rPr lang="ru-RU" sz="3000" dirty="0">
                          <a:effectLst/>
                        </a:rPr>
                        <a:t>, воспроизведение или повторность действия: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репродукция, ревакцинация; </a:t>
                      </a:r>
                      <a:endParaRPr lang="ru-RU" sz="30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3000" dirty="0" smtClean="0">
                          <a:effectLst/>
                        </a:rPr>
                        <a:t>2</a:t>
                      </a:r>
                      <a:r>
                        <a:rPr lang="ru-RU" sz="3000" dirty="0">
                          <a:effectLst/>
                        </a:rPr>
                        <a:t>) противоположное действие или противодействие: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реэкспорт, реэвакуация</a:t>
                      </a: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186742"/>
      </p:ext>
    </p:extLst>
  </p:cSld>
  <p:clrMapOvr>
    <a:masterClrMapping/>
  </p:clrMapOvr>
  <p:transition spd="slow" advTm="13407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880154"/>
              </p:ext>
            </p:extLst>
          </p:nvPr>
        </p:nvGraphicFramePr>
        <p:xfrm>
          <a:off x="321732" y="1340384"/>
          <a:ext cx="11463867" cy="4552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1"/>
                <a:gridCol w="9635066"/>
              </a:tblGrid>
              <a:tr h="2263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суб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3000" dirty="0" smtClean="0">
                          <a:effectLst/>
                        </a:rPr>
                        <a:t>соответствует </a:t>
                      </a:r>
                      <a:r>
                        <a:rPr lang="ru-RU" sz="3000" dirty="0">
                          <a:effectLst/>
                        </a:rPr>
                        <a:t>русской </a:t>
                      </a:r>
                      <a:r>
                        <a:rPr lang="ru-RU" sz="3000" b="1" i="1" dirty="0">
                          <a:effectLst/>
                        </a:rPr>
                        <a:t>под-</a:t>
                      </a:r>
                      <a:r>
                        <a:rPr lang="ru-RU" sz="3000" dirty="0">
                          <a:effectLst/>
                        </a:rPr>
                        <a:t>: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субтропики</a:t>
                      </a:r>
                      <a:r>
                        <a:rPr lang="ru-RU" sz="3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; </a:t>
                      </a:r>
                      <a:endParaRPr lang="ru-RU" sz="3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3000" dirty="0" smtClean="0">
                          <a:effectLst/>
                        </a:rPr>
                        <a:t>2</a:t>
                      </a:r>
                      <a:r>
                        <a:rPr lang="ru-RU" sz="3000" dirty="0">
                          <a:effectLst/>
                        </a:rPr>
                        <a:t>) подчинённый, подначальный, не основной, не главный:</a:t>
                      </a:r>
                      <a:r>
                        <a:rPr lang="ru-RU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30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субинспектор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28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супер-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3000" dirty="0" smtClean="0">
                          <a:effectLst/>
                        </a:rPr>
                        <a:t>соответствует </a:t>
                      </a:r>
                      <a:r>
                        <a:rPr lang="ru-RU" sz="3000" dirty="0">
                          <a:effectLst/>
                        </a:rPr>
                        <a:t>русским </a:t>
                      </a:r>
                      <a:r>
                        <a:rPr lang="ru-RU" sz="3000" b="1" i="1" dirty="0">
                          <a:effectLst/>
                        </a:rPr>
                        <a:t>сверху, над</a:t>
                      </a:r>
                      <a:r>
                        <a:rPr lang="ru-RU" sz="3000" dirty="0">
                          <a:effectLst/>
                        </a:rPr>
                        <a:t>: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суперобложка</a:t>
                      </a:r>
                      <a:r>
                        <a:rPr lang="ru-RU" sz="3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; </a:t>
                      </a:r>
                      <a:endParaRPr lang="ru-RU" sz="3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3000" dirty="0" smtClean="0">
                          <a:effectLst/>
                        </a:rPr>
                        <a:t>2</a:t>
                      </a:r>
                      <a:r>
                        <a:rPr lang="ru-RU" sz="3000" dirty="0">
                          <a:effectLst/>
                        </a:rPr>
                        <a:t>) главный, высшего качества, свойства; усиленного действия: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суперартиллерия</a:t>
                      </a: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30396"/>
      </p:ext>
    </p:extLst>
  </p:cSld>
  <p:clrMapOvr>
    <a:masterClrMapping/>
  </p:clrMapOvr>
  <p:transition spd="slow" advTm="13407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0"/>
            <a:ext cx="9601196" cy="8805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Ознакомьтесь с иноязычными приставками! Запомните их!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515943"/>
              </p:ext>
            </p:extLst>
          </p:nvPr>
        </p:nvGraphicFramePr>
        <p:xfrm>
          <a:off x="135467" y="1761066"/>
          <a:ext cx="11726332" cy="4137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9745132"/>
              </a:tblGrid>
              <a:tr h="204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транс-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3000" dirty="0" smtClean="0">
                          <a:effectLst/>
                        </a:rPr>
                        <a:t>движение </a:t>
                      </a:r>
                      <a:r>
                        <a:rPr lang="ru-RU" sz="3000" dirty="0">
                          <a:effectLst/>
                        </a:rPr>
                        <a:t>через какое-либо пространство, пересечение его: </a:t>
                      </a:r>
                      <a:r>
                        <a:rPr lang="ru-RU" sz="30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транссибирская магистраль; </a:t>
                      </a:r>
                      <a:endParaRPr lang="ru-RU" sz="3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3000" dirty="0" smtClean="0">
                          <a:effectLst/>
                        </a:rPr>
                        <a:t>2</a:t>
                      </a:r>
                      <a:r>
                        <a:rPr lang="ru-RU" sz="3000" dirty="0">
                          <a:effectLst/>
                        </a:rPr>
                        <a:t>) находящийся за пределами, по ту сторону чего-либо: </a:t>
                      </a:r>
                      <a:r>
                        <a:rPr lang="ru-RU" sz="30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трансальпийский</a:t>
                      </a:r>
                      <a:endParaRPr lang="ru-RU" sz="3000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044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ультра-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соответствует русским </a:t>
                      </a:r>
                      <a:r>
                        <a:rPr lang="ru-RU" sz="3000" b="1" i="1" dirty="0">
                          <a:effectLst/>
                        </a:rPr>
                        <a:t>далее, более, сверх:</a:t>
                      </a:r>
                      <a:r>
                        <a:rPr lang="ru-RU" sz="3000" dirty="0">
                          <a:effectLst/>
                        </a:rPr>
                        <a:t>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ультрамодный</a:t>
                      </a: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044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экстра-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соответствует русским </a:t>
                      </a:r>
                      <a:r>
                        <a:rPr lang="ru-RU" sz="3000" b="1" i="1" dirty="0">
                          <a:effectLst/>
                        </a:rPr>
                        <a:t>вне-</a:t>
                      </a:r>
                      <a:r>
                        <a:rPr lang="ru-RU" sz="3000" b="1" i="1">
                          <a:effectLst/>
                        </a:rPr>
                        <a:t>, </a:t>
                      </a:r>
                      <a:r>
                        <a:rPr lang="ru-RU" sz="3000" b="1" i="1" smtClean="0">
                          <a:effectLst/>
                        </a:rPr>
                        <a:t>сверх-</a:t>
                      </a:r>
                      <a:r>
                        <a:rPr lang="ru-RU" sz="3000" smtClean="0">
                          <a:effectLst/>
                        </a:rPr>
                        <a:t>:</a:t>
                      </a:r>
                      <a:r>
                        <a:rPr lang="ru-RU" sz="3000" dirty="0">
                          <a:effectLst/>
                        </a:rPr>
                        <a:t> </a:t>
                      </a:r>
                      <a:r>
                        <a:rPr lang="ru-RU" sz="30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экстраординарный</a:t>
                      </a:r>
                      <a:endParaRPr lang="ru-RU" sz="3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15103"/>
      </p:ext>
    </p:extLst>
  </p:cSld>
  <p:clrMapOvr>
    <a:masterClrMapping/>
  </p:clrMapOvr>
  <p:transition spd="slow" advTm="3982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18557" y="220134"/>
            <a:ext cx="9316509" cy="15070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После иноязычных приставок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 </a:t>
            </a:r>
            <a:r>
              <a:rPr lang="ru-RU" sz="3200" b="1" dirty="0"/>
              <a:t>СОГЛАСНУЮ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перед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Е, Ё, Ю, Я </a:t>
            </a:r>
            <a:r>
              <a:rPr lang="ru-RU" sz="3200" b="1" dirty="0"/>
              <a:t>пишется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Ъ</a:t>
            </a:r>
            <a:r>
              <a:rPr lang="ru-RU" sz="3200" b="1" dirty="0"/>
              <a:t> (твёрдый знак</a:t>
            </a:r>
            <a:r>
              <a:rPr lang="ru-RU" sz="3200" b="1" dirty="0" smtClean="0"/>
              <a:t>):</a:t>
            </a:r>
            <a:endParaRPr lang="ru-RU" sz="3200" b="1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89467" y="1879601"/>
            <a:ext cx="8802157" cy="47243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 smtClean="0"/>
              <a:t>контр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3200" dirty="0" err="1" smtClean="0"/>
              <a:t>рус</a:t>
            </a:r>
            <a:endParaRPr lang="ru-RU" sz="3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внутривенная </a:t>
            </a:r>
            <a:r>
              <a:rPr lang="ru-RU" sz="3200" dirty="0" err="1"/>
              <a:t>ин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200" dirty="0" err="1"/>
              <a:t>кция</a:t>
            </a:r>
            <a:endParaRPr lang="ru-RU" sz="3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транс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200" dirty="0" err="1"/>
              <a:t>вропейское</a:t>
            </a:r>
            <a:r>
              <a:rPr lang="ru-RU" sz="3200" dirty="0"/>
              <a:t> турне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пост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3200" dirty="0" err="1"/>
              <a:t>дерный</a:t>
            </a:r>
            <a:endParaRPr lang="ru-RU" sz="3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диз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3200" dirty="0" err="1"/>
              <a:t>нкция</a:t>
            </a:r>
            <a:endParaRPr lang="ru-RU" sz="3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суб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3200" dirty="0" err="1"/>
              <a:t>ктивное</a:t>
            </a:r>
            <a:r>
              <a:rPr lang="ru-RU" sz="3200" dirty="0"/>
              <a:t> мнение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кон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3200" dirty="0" err="1"/>
              <a:t>нктура</a:t>
            </a:r>
            <a:r>
              <a:rPr lang="ru-RU" sz="3200" dirty="0"/>
              <a:t> рынка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/>
              <a:t>ад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3200" dirty="0" err="1"/>
              <a:t>тантский</a:t>
            </a:r>
            <a:r>
              <a:rPr lang="ru-RU" sz="3200" dirty="0"/>
              <a:t> мундир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err="1" smtClean="0"/>
              <a:t>пан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3200" dirty="0" err="1" smtClean="0"/>
              <a:t>понский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14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51"/>
    </mc:Choice>
    <mc:Fallback xmlns="">
      <p:transition spd="slow" advTm="203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57223" y="372534"/>
            <a:ext cx="10586509" cy="16933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еред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А, О, И, Э,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/>
              <a:t>после </a:t>
            </a:r>
            <a:r>
              <a:rPr lang="ru-RU" sz="3200" b="1" dirty="0"/>
              <a:t>иноязычных </a:t>
            </a:r>
            <a:r>
              <a:rPr lang="ru-RU" sz="3200" b="1" dirty="0" smtClean="0"/>
              <a:t>приставок на </a:t>
            </a:r>
            <a:r>
              <a:rPr lang="ru-RU" sz="3200" b="1" dirty="0"/>
              <a:t>СОГЛАСНУЮ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Ъ </a:t>
            </a:r>
            <a:r>
              <a:rPr lang="ru-RU" sz="3200" b="1" dirty="0"/>
              <a:t>(твёрдый знак) не пишется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5600" y="2065867"/>
            <a:ext cx="8802157" cy="472439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smtClean="0"/>
              <a:t>транс</a:t>
            </a:r>
            <a:r>
              <a:rPr lang="ru-RU" sz="3200" dirty="0" smtClean="0"/>
              <a:t>атлантический </a:t>
            </a:r>
            <a:r>
              <a:rPr lang="ru-RU" sz="3200" dirty="0"/>
              <a:t>рейс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нанести </a:t>
            </a:r>
            <a:r>
              <a:rPr lang="ru-RU" sz="3200" b="1" i="1" dirty="0"/>
              <a:t>контр</a:t>
            </a:r>
            <a:r>
              <a:rPr lang="ru-RU" sz="3200" dirty="0"/>
              <a:t>удар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соблюдать </a:t>
            </a:r>
            <a:r>
              <a:rPr lang="ru-RU" sz="3200" b="1" i="1" dirty="0"/>
              <a:t>суб</a:t>
            </a:r>
            <a:r>
              <a:rPr lang="ru-RU" sz="3200" dirty="0"/>
              <a:t>ординацию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/>
              <a:t>дез</a:t>
            </a:r>
            <a:r>
              <a:rPr lang="ru-RU" sz="3200" dirty="0"/>
              <a:t>интеграция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/>
              <a:t>суб</a:t>
            </a:r>
            <a:r>
              <a:rPr lang="ru-RU" sz="3200" dirty="0"/>
              <a:t>экваториальные леса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err="1"/>
              <a:t>пан</a:t>
            </a:r>
            <a:r>
              <a:rPr lang="ru-RU" sz="3200" dirty="0" err="1"/>
              <a:t>австралийский</a:t>
            </a:r>
            <a:endParaRPr lang="ru-RU" sz="3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/>
              <a:t>супер</a:t>
            </a:r>
            <a:r>
              <a:rPr lang="ru-RU" sz="3200" dirty="0"/>
              <a:t>элита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smtClean="0"/>
              <a:t>пост</a:t>
            </a:r>
            <a:r>
              <a:rPr lang="ru-RU" sz="3200" dirty="0" smtClean="0"/>
              <a:t>импрессионизм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396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41"/>
    </mc:Choice>
    <mc:Fallback xmlns="">
      <p:transition spd="slow" advTm="119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4.3|1.1|1|1.1|1.1|1|1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7|1.1|1.4|1.2|1.2|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9|1.8|1.7|1.7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|2.2|2.4|2.2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7CD05D-1B57-4C88-8DE3-C12FBF9DEC1A}"/>
</file>

<file path=customXml/itemProps2.xml><?xml version="1.0" encoding="utf-8"?>
<ds:datastoreItem xmlns:ds="http://schemas.openxmlformats.org/officeDocument/2006/customXml" ds:itemID="{332C77B0-8790-409D-BFAA-FAE9082B791C}"/>
</file>

<file path=customXml/itemProps3.xml><?xml version="1.0" encoding="utf-8"?>
<ds:datastoreItem xmlns:ds="http://schemas.openxmlformats.org/officeDocument/2006/customXml" ds:itemID="{B3C7E7C2-2B2E-4F9A-95FD-748B9DCC5B3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486</TotalTime>
  <Words>685</Words>
  <Application>Microsoft Office PowerPoint</Application>
  <PresentationFormat>Широкоэкранный</PresentationFormat>
  <Paragraphs>200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 3</vt:lpstr>
      <vt:lpstr>Грань</vt:lpstr>
      <vt:lpstr> Раздел «Орфография»   Тема «Употребление иноязычных приставок»</vt:lpstr>
      <vt:lpstr>Ознакомьтесь с иноязычными приставками! Запомните их!</vt:lpstr>
      <vt:lpstr>Ознакомьтесь с иноязычными приставками! Запомните их!</vt:lpstr>
      <vt:lpstr>Ознакомьтесь с иноязычными приставками! Запомните их!</vt:lpstr>
      <vt:lpstr>Ознакомьтесь с иноязычными приставками! Запомните их!</vt:lpstr>
      <vt:lpstr>Ознакомьтесь с иноязычными приставками! Запомните их!</vt:lpstr>
      <vt:lpstr>Ознакомьтесь с иноязычными приставками! Запомните их!</vt:lpstr>
      <vt:lpstr>После иноязычных приставок  на СОГЛАСНУЮ  перед Е, Ё, Ю, Я пишется Ъ (твёрдый знак):</vt:lpstr>
      <vt:lpstr>Перед А, О, И, Э, У  после иноязычных приставок на СОГЛАСНУЮ  Ъ (твёрдый знак) не пишется:</vt:lpstr>
      <vt:lpstr>Если корень слова  начинается на согласную,  то Ъ (твёрдый знак) после приставки  не пишется:</vt:lpstr>
      <vt:lpstr>Презентация PowerPoint</vt:lpstr>
      <vt:lpstr>После иноязычных приставок на СОГЛАСНУЮ  сохраняется корневая буква И:</vt:lpstr>
      <vt:lpstr>Различайте написание букв И, Ы после иноязычных и русских приставок! Сравните!</vt:lpstr>
      <vt:lpstr>После иноязычных и русских приставок на ГЛАСНУЮ пишется  (как и произносится) И:</vt:lpstr>
      <vt:lpstr>В сложносокращённых словах, состоящих  как из иноязычных, так и из русских корней,  гласная И сохраняется после первой части слова:</vt:lpstr>
      <vt:lpstr>Презентация PowerPoint</vt:lpstr>
      <vt:lpstr>Проверьте себя, выполнив задания теста!</vt:lpstr>
      <vt:lpstr>Проверьте себя, выполнив задания теста!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Желаем успеха!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</dc:creator>
  <cp:lastModifiedBy>Tatyana</cp:lastModifiedBy>
  <cp:revision>42</cp:revision>
  <dcterms:created xsi:type="dcterms:W3CDTF">2016-10-01T07:02:46Z</dcterms:created>
  <dcterms:modified xsi:type="dcterms:W3CDTF">2016-10-30T06:57:26Z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