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3" r:id="rId2"/>
    <p:sldId id="270" r:id="rId3"/>
    <p:sldId id="278" r:id="rId4"/>
    <p:sldId id="290" r:id="rId5"/>
    <p:sldId id="280" r:id="rId6"/>
    <p:sldId id="282" r:id="rId7"/>
    <p:sldId id="288" r:id="rId8"/>
    <p:sldId id="293" r:id="rId9"/>
    <p:sldId id="294" r:id="rId10"/>
    <p:sldId id="289" r:id="rId11"/>
    <p:sldId id="292" r:id="rId12"/>
    <p:sldId id="295" r:id="rId13"/>
    <p:sldId id="298" r:id="rId14"/>
    <p:sldId id="287" r:id="rId15"/>
    <p:sldId id="296" r:id="rId16"/>
    <p:sldId id="297" r:id="rId17"/>
    <p:sldId id="285" r:id="rId18"/>
    <p:sldId id="300" r:id="rId19"/>
    <p:sldId id="301" r:id="rId20"/>
    <p:sldId id="302" r:id="rId21"/>
    <p:sldId id="28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7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FF5050"/>
    <a:srgbClr val="FF0066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654" autoAdjust="0"/>
  </p:normalViewPr>
  <p:slideViewPr>
    <p:cSldViewPr>
      <p:cViewPr varScale="1">
        <p:scale>
          <a:sx n="68" d="100"/>
          <a:sy n="68" d="100"/>
        </p:scale>
        <p:origin x="414" y="72"/>
      </p:cViewPr>
      <p:guideLst>
        <p:guide orient="horz" pos="2387"/>
        <p:guide pos="2880"/>
      </p:guideLst>
    </p:cSldViewPr>
  </p:slideViewPr>
  <p:outlineViewPr>
    <p:cViewPr>
      <p:scale>
        <a:sx n="33" d="100"/>
        <a:sy n="33" d="100"/>
      </p:scale>
      <p:origin x="246" y="32712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748A965-83AA-4346-B124-043F8DDECB86}" type="datetimeFigureOut">
              <a:rPr lang="ru-RU" smtClean="0"/>
              <a:pPr/>
              <a:t>26.10.2016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A965-83AA-4346-B124-043F8DDECB86}" type="datetimeFigureOut">
              <a:rPr lang="ru-RU" smtClean="0"/>
              <a:pPr/>
              <a:t>26.10.2016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A965-83AA-4346-B124-043F8DDECB86}" type="datetimeFigureOut">
              <a:rPr lang="ru-RU" smtClean="0"/>
              <a:pPr/>
              <a:t>26.10.2016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A965-83AA-4346-B124-043F8DDECB86}" type="datetimeFigureOut">
              <a:rPr lang="ru-RU" smtClean="0"/>
              <a:pPr/>
              <a:t>26.10.2016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A965-83AA-4346-B124-043F8DDECB86}" type="datetimeFigureOut">
              <a:rPr lang="ru-RU" smtClean="0"/>
              <a:pPr/>
              <a:t>26.10.2016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A965-83AA-4346-B124-043F8DDECB86}" type="datetimeFigureOut">
              <a:rPr lang="ru-RU" smtClean="0"/>
              <a:pPr/>
              <a:t>26.10.2016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748A965-83AA-4346-B124-043F8DDECB86}" type="datetimeFigureOut">
              <a:rPr lang="ru-RU" smtClean="0"/>
              <a:pPr/>
              <a:t>26.10.2016</a:t>
            </a:fld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748A965-83AA-4346-B124-043F8DDECB86}" type="datetimeFigureOut">
              <a:rPr lang="ru-RU" smtClean="0"/>
              <a:pPr/>
              <a:t>26.10.2016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A965-83AA-4346-B124-043F8DDECB86}" type="datetimeFigureOut">
              <a:rPr lang="ru-RU" smtClean="0"/>
              <a:pPr/>
              <a:t>26.10.2016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A965-83AA-4346-B124-043F8DDECB86}" type="datetimeFigureOut">
              <a:rPr lang="ru-RU" smtClean="0"/>
              <a:pPr/>
              <a:t>26.10.2016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8A965-83AA-4346-B124-043F8DDECB86}" type="datetimeFigureOut">
              <a:rPr lang="ru-RU" smtClean="0"/>
              <a:pPr/>
              <a:t>26.10.2016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748A965-83AA-4346-B124-043F8DDECB86}" type="datetimeFigureOut">
              <a:rPr lang="ru-RU" smtClean="0"/>
              <a:pPr/>
              <a:t>26.10.2016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D4EF1F2-3B73-4201-B05A-D31B1785FF3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67544" y="1052736"/>
            <a:ext cx="8458200" cy="2304256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Раздел «Орфография»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3600" b="1" dirty="0" smtClean="0"/>
              <a:t>Правописание гласных </a:t>
            </a:r>
            <a:r>
              <a:rPr lang="ru-RU" sz="3600" b="1" dirty="0" smtClean="0">
                <a:solidFill>
                  <a:srgbClr val="009999"/>
                </a:solidFill>
              </a:rPr>
              <a:t>Ы, И </a:t>
            </a:r>
            <a:r>
              <a:rPr lang="ru-RU" sz="3600" b="1" dirty="0" smtClean="0"/>
              <a:t>после </a:t>
            </a:r>
            <a:r>
              <a:rPr lang="ru-RU" sz="3600" b="1" i="1" dirty="0" smtClean="0">
                <a:solidFill>
                  <a:srgbClr val="009999"/>
                </a:solidFill>
              </a:rPr>
              <a:t>Ц</a:t>
            </a:r>
            <a:r>
              <a:rPr lang="ru-RU" sz="3600" b="1" dirty="0" smtClean="0">
                <a:solidFill>
                  <a:srgbClr val="009999"/>
                </a:solidFill>
              </a:rPr>
              <a:t/>
            </a:r>
            <a:br>
              <a:rPr lang="ru-RU" sz="3600" b="1" dirty="0" smtClean="0">
                <a:solidFill>
                  <a:srgbClr val="009999"/>
                </a:solidFill>
              </a:rPr>
            </a:br>
            <a:endParaRPr lang="ru-RU" sz="3600" b="1" dirty="0">
              <a:solidFill>
                <a:srgbClr val="009999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4293096"/>
            <a:ext cx="8064896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i="1" dirty="0" smtClean="0"/>
              <a:t>Презентация подготовлена преподавателями кафедры довузовской подготовки и профориентации </a:t>
            </a:r>
            <a:br>
              <a:rPr lang="ru-RU" sz="2400" i="1" dirty="0" smtClean="0"/>
            </a:br>
            <a:r>
              <a:rPr lang="ru-RU" sz="2400" i="1" dirty="0" smtClean="0"/>
              <a:t>Авдониной Т.В., к.ф.н., доцентом, </a:t>
            </a:r>
            <a:r>
              <a:rPr lang="en-US" sz="2400" i="1" dirty="0" smtClean="0"/>
              <a:t/>
            </a:r>
            <a:br>
              <a:rPr lang="en-US" sz="2400" i="1" dirty="0" smtClean="0"/>
            </a:br>
            <a:r>
              <a:rPr lang="ru-RU" sz="2400" i="1" dirty="0" smtClean="0"/>
              <a:t>и Королёвой Е.А.,</a:t>
            </a:r>
            <a:r>
              <a:rPr lang="en-US" sz="2400" i="1" dirty="0" smtClean="0"/>
              <a:t> </a:t>
            </a:r>
            <a:r>
              <a:rPr lang="ru-RU" sz="2400" i="1" dirty="0" smtClean="0"/>
              <a:t>старшим преподавателем </a:t>
            </a:r>
            <a:br>
              <a:rPr lang="ru-RU" sz="2400" i="1" dirty="0" smtClean="0"/>
            </a:br>
            <a:r>
              <a:rPr lang="ru-RU" sz="2000" dirty="0" smtClean="0">
                <a:solidFill>
                  <a:srgbClr val="002060"/>
                </a:solidFill>
              </a:rPr>
              <a:t/>
            </a:r>
            <a:br>
              <a:rPr lang="ru-RU" sz="2000" dirty="0" smtClean="0">
                <a:solidFill>
                  <a:srgbClr val="002060"/>
                </a:solidFill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76931"/>
            <a:ext cx="8229600" cy="2612431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4400" b="1" dirty="0">
                <a:solidFill>
                  <a:srgbClr val="FFC000"/>
                </a:solidFill>
              </a:rPr>
              <a:t>В других случаях </a:t>
            </a:r>
            <a:endParaRPr lang="ru-RU" sz="4400" b="1" dirty="0" smtClean="0">
              <a:solidFill>
                <a:srgbClr val="FFC000"/>
              </a:solidFill>
            </a:endParaRPr>
          </a:p>
          <a:p>
            <a:pPr algn="ctr">
              <a:buNone/>
            </a:pPr>
            <a:r>
              <a:rPr lang="ru-RU" sz="4400" dirty="0" smtClean="0"/>
              <a:t>на </a:t>
            </a:r>
            <a:r>
              <a:rPr lang="ru-RU" sz="4400" dirty="0"/>
              <a:t>конце слов </a:t>
            </a:r>
            <a:endParaRPr lang="ru-RU" sz="4400" dirty="0" smtClean="0"/>
          </a:p>
          <a:p>
            <a:pPr algn="ctr">
              <a:buNone/>
            </a:pPr>
            <a:r>
              <a:rPr lang="ru-RU" sz="4400" b="1" dirty="0" smtClean="0">
                <a:solidFill>
                  <a:srgbClr val="FFC000"/>
                </a:solidFill>
              </a:rPr>
              <a:t>после </a:t>
            </a:r>
            <a:r>
              <a:rPr lang="ru-RU" sz="4400" b="1" dirty="0">
                <a:solidFill>
                  <a:srgbClr val="FFC000"/>
                </a:solidFill>
              </a:rPr>
              <a:t>Ц</a:t>
            </a:r>
            <a:r>
              <a:rPr lang="ru-RU" sz="4400" dirty="0"/>
              <a:t> </a:t>
            </a:r>
            <a:endParaRPr lang="ru-RU" sz="4400" dirty="0" smtClean="0"/>
          </a:p>
          <a:p>
            <a:pPr algn="ctr">
              <a:buNone/>
            </a:pPr>
            <a:r>
              <a:rPr lang="ru-RU" sz="4400" dirty="0" smtClean="0"/>
              <a:t>пишется </a:t>
            </a:r>
            <a:r>
              <a:rPr lang="ru-RU" sz="4400" dirty="0"/>
              <a:t>буква </a:t>
            </a:r>
            <a:r>
              <a:rPr lang="ru-RU" sz="4400" b="1" dirty="0">
                <a:solidFill>
                  <a:srgbClr val="FFC000"/>
                </a:solidFill>
              </a:rPr>
              <a:t>Ы</a:t>
            </a:r>
            <a:r>
              <a:rPr lang="ru-RU" sz="4400" dirty="0"/>
              <a:t>:</a:t>
            </a:r>
          </a:p>
          <a:p>
            <a:pPr algn="ctr">
              <a:buNone/>
            </a:pPr>
            <a:endParaRPr lang="ru-RU" sz="4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9856" y="4005064"/>
            <a:ext cx="849694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4078" indent="-514350" algn="ctr">
              <a:buNone/>
            </a:pPr>
            <a:r>
              <a:rPr lang="ru-RU" sz="3000" i="1" dirty="0" err="1" smtClean="0"/>
              <a:t>пальц</a:t>
            </a:r>
            <a:r>
              <a:rPr lang="ru-RU" sz="3000" b="1" i="1" dirty="0" err="1" smtClean="0">
                <a:solidFill>
                  <a:srgbClr val="006666"/>
                </a:solidFill>
              </a:rPr>
              <a:t>Ы</a:t>
            </a:r>
            <a:r>
              <a:rPr lang="ru-RU" sz="3000" dirty="0" smtClean="0"/>
              <a:t>,</a:t>
            </a:r>
          </a:p>
          <a:p>
            <a:pPr marL="624078" indent="-514350" algn="ctr">
              <a:buNone/>
            </a:pPr>
            <a:r>
              <a:rPr lang="ru-RU" sz="3000" i="1" dirty="0" err="1" smtClean="0"/>
              <a:t>спиц</a:t>
            </a:r>
            <a:r>
              <a:rPr lang="ru-RU" sz="3000" b="1" i="1" dirty="0" err="1" smtClean="0">
                <a:solidFill>
                  <a:srgbClr val="006666"/>
                </a:solidFill>
              </a:rPr>
              <a:t>Ы</a:t>
            </a:r>
            <a:r>
              <a:rPr lang="ru-RU" sz="3000" i="1" dirty="0" smtClean="0"/>
              <a:t>, </a:t>
            </a:r>
          </a:p>
          <a:p>
            <a:pPr marL="624078" indent="-514350" algn="ctr">
              <a:buNone/>
            </a:pPr>
            <a:r>
              <a:rPr lang="ru-RU" sz="3000" i="1" dirty="0" err="1" smtClean="0"/>
              <a:t>овц</a:t>
            </a:r>
            <a:r>
              <a:rPr lang="ru-RU" sz="3000" b="1" i="1" dirty="0" err="1" smtClean="0">
                <a:solidFill>
                  <a:srgbClr val="006666"/>
                </a:solidFill>
              </a:rPr>
              <a:t>Ы</a:t>
            </a:r>
            <a:r>
              <a:rPr lang="ru-RU" sz="3000" i="1" dirty="0" smtClean="0"/>
              <a:t>, </a:t>
            </a:r>
          </a:p>
          <a:p>
            <a:pPr marL="624078" indent="-514350" algn="ctr">
              <a:buNone/>
            </a:pPr>
            <a:r>
              <a:rPr lang="ru-RU" sz="3000" i="1" dirty="0" err="1" smtClean="0"/>
              <a:t>белолиц</a:t>
            </a:r>
            <a:r>
              <a:rPr lang="ru-RU" sz="3000" b="1" i="1" dirty="0" err="1" smtClean="0">
                <a:solidFill>
                  <a:srgbClr val="006666"/>
                </a:solidFill>
              </a:rPr>
              <a:t>Ы</a:t>
            </a:r>
            <a:r>
              <a:rPr lang="ru-RU" sz="3000" i="1" dirty="0" err="1" smtClean="0"/>
              <a:t>й</a:t>
            </a:r>
            <a:r>
              <a:rPr lang="ru-RU" sz="3000" i="1" dirty="0" smtClean="0"/>
              <a:t>, </a:t>
            </a:r>
          </a:p>
          <a:p>
            <a:pPr marL="624078" indent="-514350" algn="ctr">
              <a:buNone/>
            </a:pPr>
            <a:r>
              <a:rPr lang="ru-RU" sz="3000" i="1" dirty="0" err="1" smtClean="0"/>
              <a:t>лисиц</a:t>
            </a:r>
            <a:r>
              <a:rPr lang="ru-RU" sz="3000" b="1" i="1" dirty="0" err="1" smtClean="0">
                <a:solidFill>
                  <a:srgbClr val="006666"/>
                </a:solidFill>
              </a:rPr>
              <a:t>Ы</a:t>
            </a:r>
            <a:r>
              <a:rPr lang="ru-RU" sz="3000" i="1" dirty="0" err="1" smtClean="0"/>
              <a:t>н</a:t>
            </a:r>
            <a:r>
              <a:rPr lang="ru-RU" sz="3000" i="1" dirty="0" smtClean="0"/>
              <a:t>, </a:t>
            </a:r>
          </a:p>
          <a:p>
            <a:pPr marL="624078" indent="-514350" algn="ctr">
              <a:buNone/>
            </a:pPr>
            <a:r>
              <a:rPr lang="ru-RU" sz="3000" i="1" dirty="0" err="1" smtClean="0"/>
              <a:t>сестриц</a:t>
            </a:r>
            <a:r>
              <a:rPr lang="ru-RU" sz="3000" b="1" i="1" dirty="0" err="1" smtClean="0">
                <a:solidFill>
                  <a:srgbClr val="006666"/>
                </a:solidFill>
              </a:rPr>
              <a:t>Ы</a:t>
            </a:r>
            <a:r>
              <a:rPr lang="ru-RU" sz="3000" i="1" dirty="0" err="1" smtClean="0"/>
              <a:t>н</a:t>
            </a:r>
            <a:endParaRPr lang="en-US" sz="3000" i="1" dirty="0" smtClean="0"/>
          </a:p>
        </p:txBody>
      </p:sp>
    </p:spTree>
    <p:extLst>
      <p:ext uri="{BB962C8B-B14F-4D97-AF65-F5344CB8AC3E}">
        <p14:creationId xmlns:p14="http://schemas.microsoft.com/office/powerpoint/2010/main" val="3459274437"/>
      </p:ext>
    </p:extLst>
  </p:cSld>
  <p:clrMapOvr>
    <a:masterClrMapping/>
  </p:clrMapOvr>
  <p:transition advTm="0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936104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FFC000"/>
                </a:solidFill>
              </a:rPr>
              <a:t>3. Проверь себя! </a:t>
            </a:r>
            <a:br>
              <a:rPr lang="ru-RU" sz="3600" b="1" dirty="0" smtClean="0">
                <a:solidFill>
                  <a:srgbClr val="FFC000"/>
                </a:solidFill>
              </a:rPr>
            </a:br>
            <a:r>
              <a:rPr lang="ru-RU" sz="2700" b="1" dirty="0" smtClean="0"/>
              <a:t>Спишите слова, вставляя пропущенные буквы:</a:t>
            </a:r>
            <a:endParaRPr lang="ru-RU" sz="27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7372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endParaRPr lang="ru-RU" sz="3200" dirty="0" smtClean="0"/>
          </a:p>
          <a:p>
            <a:pPr marL="109728" indent="0" algn="just">
              <a:buNone/>
            </a:pPr>
            <a:r>
              <a:rPr lang="ru-RU" sz="3200" dirty="0" smtClean="0"/>
              <a:t>строительство </a:t>
            </a:r>
            <a:r>
              <a:rPr lang="ru-RU" sz="3200" dirty="0" smtClean="0"/>
              <a:t>гостиниц.., </a:t>
            </a:r>
            <a:endParaRPr lang="ru-RU" sz="3200" dirty="0" smtClean="0"/>
          </a:p>
          <a:p>
            <a:pPr marL="109728" indent="0" algn="just">
              <a:buNone/>
            </a:pPr>
            <a:r>
              <a:rPr lang="ru-RU" sz="3200" dirty="0" smtClean="0"/>
              <a:t>вязальные </a:t>
            </a:r>
            <a:r>
              <a:rPr lang="ru-RU" sz="3200" dirty="0" smtClean="0"/>
              <a:t>спиц.., </a:t>
            </a:r>
            <a:endParaRPr lang="ru-RU" sz="3200" dirty="0" smtClean="0"/>
          </a:p>
          <a:p>
            <a:pPr marL="109728" indent="0" algn="just">
              <a:buNone/>
            </a:pPr>
            <a:r>
              <a:rPr lang="ru-RU" sz="3200" dirty="0" err="1" smtClean="0"/>
              <a:t>бледнолиц</a:t>
            </a:r>
            <a:r>
              <a:rPr lang="ru-RU" sz="3200" dirty="0" err="1" smtClean="0"/>
              <a:t>..й</a:t>
            </a:r>
            <a:r>
              <a:rPr lang="ru-RU" sz="3200" dirty="0" smtClean="0"/>
              <a:t> брат; </a:t>
            </a:r>
          </a:p>
          <a:p>
            <a:pPr marL="109728" indent="0" algn="just">
              <a:buNone/>
            </a:pPr>
            <a:r>
              <a:rPr lang="ru-RU" sz="3200" dirty="0" err="1" smtClean="0"/>
              <a:t>куниц..н</a:t>
            </a:r>
            <a:r>
              <a:rPr lang="ru-RU" sz="3200" dirty="0" smtClean="0"/>
              <a:t> хвост, </a:t>
            </a:r>
            <a:endParaRPr lang="ru-RU" sz="3200" dirty="0" smtClean="0"/>
          </a:p>
          <a:p>
            <a:pPr marL="109728" indent="0" algn="just">
              <a:buNone/>
            </a:pPr>
            <a:r>
              <a:rPr lang="ru-RU" sz="3200" dirty="0" err="1" smtClean="0"/>
              <a:t>сестриц</a:t>
            </a:r>
            <a:r>
              <a:rPr lang="ru-RU" sz="3200" dirty="0" err="1" smtClean="0"/>
              <a:t>..н</a:t>
            </a:r>
            <a:r>
              <a:rPr lang="ru-RU" sz="3200" dirty="0" smtClean="0"/>
              <a:t> совет, </a:t>
            </a:r>
            <a:endParaRPr lang="ru-RU" sz="3200" dirty="0" smtClean="0"/>
          </a:p>
          <a:p>
            <a:pPr marL="109728" indent="0" algn="just">
              <a:buNone/>
            </a:pPr>
            <a:r>
              <a:rPr lang="ru-RU" sz="3200" dirty="0" err="1" smtClean="0"/>
              <a:t>синиц</a:t>
            </a:r>
            <a:r>
              <a:rPr lang="ru-RU" sz="3200" dirty="0" err="1" smtClean="0"/>
              <a:t>..н</a:t>
            </a:r>
            <a:r>
              <a:rPr lang="ru-RU" sz="3200" dirty="0" smtClean="0"/>
              <a:t> клюв, </a:t>
            </a:r>
            <a:endParaRPr lang="ru-RU" sz="3200" dirty="0" smtClean="0"/>
          </a:p>
          <a:p>
            <a:pPr marL="109728" indent="0" algn="just">
              <a:buNone/>
            </a:pPr>
            <a:r>
              <a:rPr lang="ru-RU" sz="3200" dirty="0" smtClean="0"/>
              <a:t>город </a:t>
            </a:r>
            <a:r>
              <a:rPr lang="ru-RU" sz="3200" dirty="0" err="1" smtClean="0"/>
              <a:t>Цариц..</a:t>
            </a:r>
            <a:r>
              <a:rPr lang="ru-RU" sz="3200" dirty="0" err="1" smtClean="0"/>
              <a:t>н</a:t>
            </a:r>
            <a:r>
              <a:rPr lang="ru-RU" sz="3200" dirty="0" smtClean="0"/>
              <a:t> </a:t>
            </a:r>
            <a:endParaRPr lang="ru-RU" sz="3200" dirty="0" smtClean="0"/>
          </a:p>
          <a:p>
            <a:pPr marL="10972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428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773832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FFC000"/>
                </a:solidFill>
              </a:rPr>
              <a:t>Ответы на упражнение 3</a:t>
            </a:r>
            <a:br>
              <a:rPr lang="ru-RU" sz="3200" b="1" dirty="0" smtClean="0">
                <a:solidFill>
                  <a:srgbClr val="FFC000"/>
                </a:solidFill>
              </a:rPr>
            </a:br>
            <a:r>
              <a:rPr lang="ru-RU" sz="3100" dirty="0" smtClean="0"/>
              <a:t>(см. предыдущий слайд)</a:t>
            </a:r>
            <a:r>
              <a:rPr lang="ru-RU" sz="3100" dirty="0" smtClean="0"/>
              <a:t>:</a:t>
            </a: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71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09728" indent="0" algn="just">
              <a:buNone/>
            </a:pPr>
            <a:endParaRPr lang="ru-RU" sz="3200" dirty="0" smtClean="0"/>
          </a:p>
          <a:p>
            <a:pPr marL="109728" indent="0" algn="just">
              <a:buNone/>
            </a:pPr>
            <a:r>
              <a:rPr lang="ru-RU" sz="3200" dirty="0" smtClean="0"/>
              <a:t>строительство </a:t>
            </a:r>
            <a:r>
              <a:rPr lang="ru-RU" sz="3200" dirty="0" err="1" smtClean="0"/>
              <a:t>гостиниц</a:t>
            </a:r>
            <a:r>
              <a:rPr lang="ru-RU" sz="3200" dirty="0" err="1" smtClean="0">
                <a:solidFill>
                  <a:srgbClr val="C00000"/>
                </a:solidFill>
              </a:rPr>
              <a:t>Ы</a:t>
            </a:r>
            <a:r>
              <a:rPr lang="ru-RU" sz="3200" dirty="0" smtClean="0"/>
              <a:t>, </a:t>
            </a:r>
            <a:endParaRPr lang="ru-RU" sz="3200" dirty="0" smtClean="0"/>
          </a:p>
          <a:p>
            <a:pPr marL="109728" indent="0" algn="just">
              <a:buNone/>
            </a:pPr>
            <a:r>
              <a:rPr lang="ru-RU" sz="3200" dirty="0" smtClean="0"/>
              <a:t>вязальные </a:t>
            </a:r>
            <a:r>
              <a:rPr lang="ru-RU" sz="3200" dirty="0" err="1" smtClean="0"/>
              <a:t>спиц</a:t>
            </a:r>
            <a:r>
              <a:rPr lang="ru-RU" sz="3200" dirty="0" err="1" smtClean="0">
                <a:solidFill>
                  <a:srgbClr val="C00000"/>
                </a:solidFill>
              </a:rPr>
              <a:t>Ы</a:t>
            </a:r>
            <a:r>
              <a:rPr lang="ru-RU" sz="3200" dirty="0" smtClean="0"/>
              <a:t>, </a:t>
            </a:r>
            <a:endParaRPr lang="ru-RU" sz="3200" dirty="0" smtClean="0"/>
          </a:p>
          <a:p>
            <a:pPr marL="109728" indent="0" algn="just">
              <a:buNone/>
            </a:pPr>
            <a:r>
              <a:rPr lang="ru-RU" sz="3200" dirty="0" err="1" smtClean="0"/>
              <a:t>бледнолиц</a:t>
            </a:r>
            <a:r>
              <a:rPr lang="ru-RU" sz="3200" dirty="0" err="1" smtClean="0">
                <a:solidFill>
                  <a:srgbClr val="C00000"/>
                </a:solidFill>
              </a:rPr>
              <a:t>Ы</a:t>
            </a:r>
            <a:r>
              <a:rPr lang="ru-RU" sz="3200" dirty="0" err="1" smtClean="0"/>
              <a:t>й</a:t>
            </a:r>
            <a:r>
              <a:rPr lang="ru-RU" sz="3200" dirty="0" smtClean="0"/>
              <a:t> </a:t>
            </a:r>
            <a:r>
              <a:rPr lang="ru-RU" sz="3200" dirty="0" smtClean="0"/>
              <a:t>брат; </a:t>
            </a:r>
          </a:p>
          <a:p>
            <a:pPr marL="109728" indent="0" algn="just">
              <a:buNone/>
            </a:pPr>
            <a:r>
              <a:rPr lang="ru-RU" sz="3200" dirty="0" err="1" smtClean="0"/>
              <a:t>куниц</a:t>
            </a:r>
            <a:r>
              <a:rPr lang="ru-RU" sz="3200" dirty="0" err="1" smtClean="0">
                <a:solidFill>
                  <a:srgbClr val="C00000"/>
                </a:solidFill>
              </a:rPr>
              <a:t>Ы</a:t>
            </a:r>
            <a:r>
              <a:rPr lang="ru-RU" sz="3200" dirty="0" err="1" smtClean="0"/>
              <a:t>н</a:t>
            </a:r>
            <a:r>
              <a:rPr lang="ru-RU" sz="3200" dirty="0" smtClean="0"/>
              <a:t> хвост, </a:t>
            </a:r>
            <a:endParaRPr lang="ru-RU" sz="3200" dirty="0" smtClean="0"/>
          </a:p>
          <a:p>
            <a:pPr marL="109728" indent="0" algn="just">
              <a:buNone/>
            </a:pPr>
            <a:r>
              <a:rPr lang="ru-RU" sz="3200" dirty="0" err="1" smtClean="0"/>
              <a:t>сестриц</a:t>
            </a:r>
            <a:r>
              <a:rPr lang="ru-RU" sz="3200" dirty="0" err="1" smtClean="0">
                <a:solidFill>
                  <a:srgbClr val="C00000"/>
                </a:solidFill>
              </a:rPr>
              <a:t>Ы</a:t>
            </a:r>
            <a:r>
              <a:rPr lang="ru-RU" sz="3200" dirty="0" err="1" smtClean="0"/>
              <a:t>н</a:t>
            </a:r>
            <a:r>
              <a:rPr lang="ru-RU" sz="3200" dirty="0" smtClean="0"/>
              <a:t> </a:t>
            </a:r>
            <a:r>
              <a:rPr lang="ru-RU" sz="3200" dirty="0" smtClean="0"/>
              <a:t>совет, </a:t>
            </a:r>
            <a:endParaRPr lang="ru-RU" sz="3200" dirty="0" smtClean="0"/>
          </a:p>
          <a:p>
            <a:pPr marL="109728" indent="0" algn="just">
              <a:buNone/>
            </a:pPr>
            <a:r>
              <a:rPr lang="ru-RU" sz="3200" dirty="0" err="1" smtClean="0"/>
              <a:t>синиц</a:t>
            </a:r>
            <a:r>
              <a:rPr lang="ru-RU" sz="3200" dirty="0" err="1" smtClean="0">
                <a:solidFill>
                  <a:srgbClr val="C00000"/>
                </a:solidFill>
              </a:rPr>
              <a:t>Ы</a:t>
            </a:r>
            <a:r>
              <a:rPr lang="ru-RU" sz="3200" dirty="0" err="1" smtClean="0"/>
              <a:t>н</a:t>
            </a:r>
            <a:r>
              <a:rPr lang="ru-RU" sz="3200" dirty="0" smtClean="0"/>
              <a:t> </a:t>
            </a:r>
            <a:r>
              <a:rPr lang="ru-RU" sz="3200" dirty="0" smtClean="0"/>
              <a:t>клюв, </a:t>
            </a:r>
            <a:endParaRPr lang="ru-RU" sz="3200" dirty="0" smtClean="0"/>
          </a:p>
          <a:p>
            <a:pPr marL="109728" indent="0" algn="just">
              <a:buNone/>
            </a:pPr>
            <a:r>
              <a:rPr lang="ru-RU" sz="3200" dirty="0" smtClean="0"/>
              <a:t>город </a:t>
            </a:r>
            <a:r>
              <a:rPr lang="ru-RU" sz="3200" dirty="0" err="1" smtClean="0"/>
              <a:t>Цариц</a:t>
            </a:r>
            <a:r>
              <a:rPr lang="ru-RU" sz="3200" dirty="0" err="1" smtClean="0">
                <a:solidFill>
                  <a:srgbClr val="C00000"/>
                </a:solidFill>
              </a:rPr>
              <a:t>Ы</a:t>
            </a:r>
            <a:r>
              <a:rPr lang="ru-RU" sz="3200" dirty="0" err="1" smtClean="0"/>
              <a:t>н</a:t>
            </a:r>
            <a:r>
              <a:rPr lang="ru-RU" sz="3200" dirty="0" smtClean="0"/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2886238276"/>
      </p:ext>
    </p:extLst>
  </p:cSld>
  <p:clrMapOvr>
    <a:masterClrMapping/>
  </p:clrMapOvr>
  <p:transition advClick="0" advTm="0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936104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/>
              <a:t>Тест 1</a:t>
            </a:r>
            <a:endParaRPr lang="ru-RU" sz="4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33114" y="1797188"/>
            <a:ext cx="8253685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Укажите ряды слов, в которых на месте всех пропусков пишется буква </a:t>
            </a:r>
            <a:r>
              <a:rPr lang="ru-RU" sz="2800" b="1" i="1" dirty="0">
                <a:solidFill>
                  <a:srgbClr val="006666"/>
                </a:solidFill>
              </a:rPr>
              <a:t>И</a:t>
            </a:r>
            <a:r>
              <a:rPr lang="ru-RU" sz="2800" b="1" dirty="0">
                <a:solidFill>
                  <a:srgbClr val="006666"/>
                </a:solidFill>
              </a:rPr>
              <a:t> </a:t>
            </a:r>
            <a:r>
              <a:rPr lang="ru-RU" sz="2800" dirty="0" smtClean="0"/>
              <a:t>:</a:t>
            </a:r>
            <a:endParaRPr lang="ru-RU" sz="2800" dirty="0" smtClean="0"/>
          </a:p>
          <a:p>
            <a:endParaRPr lang="ru-RU" sz="2800" dirty="0" smtClean="0"/>
          </a:p>
          <a:p>
            <a:pPr marL="342900" indent="-342900">
              <a:buAutoNum type="arabicParenR"/>
            </a:pPr>
            <a:r>
              <a:rPr lang="ru-RU" sz="3000" dirty="0" smtClean="0"/>
              <a:t>стоит на </a:t>
            </a:r>
            <a:r>
              <a:rPr lang="ru-RU" sz="3000" dirty="0" err="1" smtClean="0"/>
              <a:t>ц</a:t>
            </a:r>
            <a:r>
              <a:rPr lang="ru-RU" sz="3000" dirty="0" smtClean="0"/>
              <a:t>..почках, арабские </a:t>
            </a:r>
            <a:r>
              <a:rPr lang="ru-RU" sz="3000" dirty="0" err="1" smtClean="0"/>
              <a:t>ц</a:t>
            </a:r>
            <a:r>
              <a:rPr lang="ru-RU" sz="3000" dirty="0" smtClean="0"/>
              <a:t>..</a:t>
            </a:r>
            <a:r>
              <a:rPr lang="ru-RU" sz="3000" dirty="0" err="1" smtClean="0"/>
              <a:t>фры</a:t>
            </a:r>
            <a:r>
              <a:rPr lang="ru-RU" sz="3000" dirty="0" smtClean="0"/>
              <a:t>, </a:t>
            </a:r>
          </a:p>
          <a:p>
            <a:pPr marL="342900" indent="-342900">
              <a:buAutoNum type="arabicParenR"/>
            </a:pPr>
            <a:r>
              <a:rPr lang="ru-RU" sz="3000" dirty="0" smtClean="0"/>
              <a:t> написать </a:t>
            </a:r>
            <a:r>
              <a:rPr lang="ru-RU" sz="3000" dirty="0" err="1" smtClean="0"/>
              <a:t>иниц</a:t>
            </a:r>
            <a:r>
              <a:rPr lang="ru-RU" sz="3000" dirty="0" smtClean="0"/>
              <a:t>..алы, карта </a:t>
            </a:r>
            <a:r>
              <a:rPr lang="ru-RU" sz="3000" dirty="0" err="1" smtClean="0"/>
              <a:t>пац</a:t>
            </a:r>
            <a:r>
              <a:rPr lang="ru-RU" sz="3000" dirty="0" smtClean="0"/>
              <a:t>..</a:t>
            </a:r>
            <a:r>
              <a:rPr lang="ru-RU" sz="3000" dirty="0" err="1" smtClean="0"/>
              <a:t>ента</a:t>
            </a:r>
            <a:r>
              <a:rPr lang="ru-RU" sz="3000" dirty="0" smtClean="0"/>
              <a:t>, </a:t>
            </a:r>
          </a:p>
          <a:p>
            <a:pPr marL="342900" indent="-342900">
              <a:buAutoNum type="arabicParenR"/>
            </a:pPr>
            <a:r>
              <a:rPr lang="ru-RU" sz="3000" dirty="0" smtClean="0"/>
              <a:t> пахучий </a:t>
            </a:r>
            <a:r>
              <a:rPr lang="ru-RU" sz="3000" dirty="0" err="1" smtClean="0"/>
              <a:t>нарц</a:t>
            </a:r>
            <a:r>
              <a:rPr lang="ru-RU" sz="3000" dirty="0" smtClean="0"/>
              <a:t>..</a:t>
            </a:r>
            <a:r>
              <a:rPr lang="ru-RU" sz="3000" dirty="0" err="1" smtClean="0"/>
              <a:t>сс</a:t>
            </a:r>
            <a:r>
              <a:rPr lang="ru-RU" sz="3000" dirty="0" smtClean="0"/>
              <a:t>, </a:t>
            </a:r>
            <a:r>
              <a:rPr lang="ru-RU" sz="3000" dirty="0" err="1" smtClean="0"/>
              <a:t>куц..й</a:t>
            </a:r>
            <a:r>
              <a:rPr lang="ru-RU" sz="3000" dirty="0" smtClean="0"/>
              <a:t> хвост, </a:t>
            </a:r>
          </a:p>
          <a:p>
            <a:pPr marL="342900" indent="-342900">
              <a:buAutoNum type="arabicParenR"/>
            </a:pPr>
            <a:r>
              <a:rPr lang="ru-RU" sz="3000" dirty="0" smtClean="0"/>
              <a:t> село </a:t>
            </a:r>
            <a:r>
              <a:rPr lang="ru-RU" sz="3000" dirty="0" smtClean="0"/>
              <a:t>Цариц..но, наглая </a:t>
            </a:r>
            <a:r>
              <a:rPr lang="ru-RU" sz="3000" dirty="0" err="1" smtClean="0"/>
              <a:t>провокац</a:t>
            </a:r>
            <a:r>
              <a:rPr lang="ru-RU" sz="3000" dirty="0" smtClean="0"/>
              <a:t>..я, </a:t>
            </a:r>
          </a:p>
          <a:p>
            <a:pPr marL="342900" indent="-342900">
              <a:buAutoNum type="arabicParenR"/>
            </a:pPr>
            <a:r>
              <a:rPr lang="ru-RU" sz="3000" dirty="0" smtClean="0"/>
              <a:t> </a:t>
            </a:r>
            <a:r>
              <a:rPr lang="ru-RU" sz="3000" dirty="0" err="1" smtClean="0"/>
              <a:t>конституц</a:t>
            </a:r>
            <a:r>
              <a:rPr lang="ru-RU" sz="3000" dirty="0" smtClean="0"/>
              <a:t>..</a:t>
            </a:r>
            <a:r>
              <a:rPr lang="ru-RU" sz="3000" dirty="0" err="1" smtClean="0"/>
              <a:t>онный</a:t>
            </a:r>
            <a:r>
              <a:rPr lang="ru-RU" sz="3000" dirty="0" smtClean="0"/>
              <a:t> суд, </a:t>
            </a:r>
            <a:r>
              <a:rPr lang="ru-RU" sz="3000" dirty="0" err="1" smtClean="0"/>
              <a:t>коммерц</a:t>
            </a:r>
            <a:r>
              <a:rPr lang="ru-RU" sz="3000" dirty="0" smtClean="0"/>
              <a:t>..я</a:t>
            </a:r>
            <a:r>
              <a:rPr lang="en-US" sz="3000" dirty="0" smtClean="0"/>
              <a:t> </a:t>
            </a:r>
            <a:endParaRPr lang="ru-RU" sz="3000" dirty="0" smtClean="0"/>
          </a:p>
          <a:p>
            <a:pPr marL="342900" indent="-342900">
              <a:buAutoNum type="arabicParenR"/>
            </a:pPr>
            <a:r>
              <a:rPr lang="ru-RU" sz="3000" dirty="0" smtClean="0"/>
              <a:t> </a:t>
            </a:r>
            <a:r>
              <a:rPr lang="ru-RU" sz="3000" dirty="0" err="1" smtClean="0"/>
              <a:t>в</a:t>
            </a:r>
            <a:r>
              <a:rPr lang="ru-RU" sz="3000" dirty="0" err="1" smtClean="0"/>
              <a:t>акц</a:t>
            </a:r>
            <a:r>
              <a:rPr lang="ru-RU" sz="3000" dirty="0" smtClean="0"/>
              <a:t>..</a:t>
            </a:r>
            <a:r>
              <a:rPr lang="ru-RU" sz="3000" dirty="0" err="1" smtClean="0"/>
              <a:t>нац..</a:t>
            </a:r>
            <a:r>
              <a:rPr lang="ru-RU" sz="3000" dirty="0" err="1" smtClean="0"/>
              <a:t>я</a:t>
            </a:r>
            <a:r>
              <a:rPr lang="ru-RU" sz="3000" dirty="0" smtClean="0"/>
              <a:t>, </a:t>
            </a:r>
          </a:p>
          <a:p>
            <a:endParaRPr lang="ru-RU" sz="2800" dirty="0" smtClean="0"/>
          </a:p>
          <a:p>
            <a:pPr lvl="0"/>
            <a:r>
              <a:rPr lang="ru-RU" dirty="0" smtClean="0">
                <a:solidFill>
                  <a:prstClr val="black"/>
                </a:solidFill>
              </a:rPr>
              <a:t> </a:t>
            </a:r>
            <a:endParaRPr lang="ru-RU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20694"/>
      </p:ext>
    </p:extLst>
  </p:cSld>
  <p:clrMapOvr>
    <a:masterClrMapping/>
  </p:clrMapOvr>
  <p:transition advTm="0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773832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FFC000"/>
                </a:solidFill>
              </a:rPr>
              <a:t>Ответы на тест 1:    </a:t>
            </a:r>
            <a:r>
              <a:rPr lang="ru-RU" sz="3600" b="1" dirty="0" smtClean="0">
                <a:solidFill>
                  <a:srgbClr val="FFC000"/>
                </a:solidFill>
              </a:rPr>
              <a:t>2, 5, </a:t>
            </a:r>
            <a:r>
              <a:rPr lang="ru-RU" sz="3600" b="1" dirty="0" smtClean="0">
                <a:solidFill>
                  <a:srgbClr val="FFC000"/>
                </a:solidFill>
              </a:rPr>
              <a:t>6</a:t>
            </a:r>
            <a:endParaRPr lang="ru-RU" sz="3600" b="1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71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indent="-342900">
              <a:buAutoNum type="arabicParenR"/>
            </a:pPr>
            <a:endParaRPr lang="ru-RU" dirty="0" smtClean="0">
              <a:solidFill>
                <a:prstClr val="black"/>
              </a:solidFill>
            </a:endParaRPr>
          </a:p>
          <a:p>
            <a:pPr marL="342900" indent="-342900">
              <a:buAutoNum type="arabicParenR"/>
            </a:pPr>
            <a:r>
              <a:rPr lang="ru-RU" dirty="0" smtClean="0">
                <a:solidFill>
                  <a:prstClr val="black"/>
                </a:solidFill>
              </a:rPr>
              <a:t> </a:t>
            </a:r>
            <a:r>
              <a:rPr lang="ru-RU" sz="3200" dirty="0" smtClean="0">
                <a:solidFill>
                  <a:prstClr val="black"/>
                </a:solidFill>
              </a:rPr>
              <a:t>стоит на </a:t>
            </a:r>
            <a:r>
              <a:rPr lang="ru-RU" sz="3200" dirty="0" smtClean="0">
                <a:solidFill>
                  <a:prstClr val="black"/>
                </a:solidFill>
              </a:rPr>
              <a:t>ц</a:t>
            </a:r>
            <a:r>
              <a:rPr lang="ru-RU" sz="3200" b="1" dirty="0" smtClean="0">
                <a:solidFill>
                  <a:srgbClr val="C00000"/>
                </a:solidFill>
              </a:rPr>
              <a:t>ы</a:t>
            </a:r>
            <a:r>
              <a:rPr lang="ru-RU" sz="3200" dirty="0" smtClean="0">
                <a:solidFill>
                  <a:prstClr val="black"/>
                </a:solidFill>
              </a:rPr>
              <a:t>почках</a:t>
            </a:r>
            <a:r>
              <a:rPr lang="ru-RU" sz="3200" dirty="0" smtClean="0">
                <a:solidFill>
                  <a:prstClr val="black"/>
                </a:solidFill>
              </a:rPr>
              <a:t>, арабские </a:t>
            </a:r>
            <a:r>
              <a:rPr lang="ru-RU" sz="3200" dirty="0" smtClean="0">
                <a:solidFill>
                  <a:prstClr val="black"/>
                </a:solidFill>
              </a:rPr>
              <a:t>ц</a:t>
            </a:r>
            <a:r>
              <a:rPr lang="ru-RU" sz="3200" b="1" dirty="0" smtClean="0">
                <a:solidFill>
                  <a:srgbClr val="C00000"/>
                </a:solidFill>
              </a:rPr>
              <a:t>и</a:t>
            </a:r>
            <a:r>
              <a:rPr lang="ru-RU" sz="3200" dirty="0" smtClean="0">
                <a:solidFill>
                  <a:prstClr val="black"/>
                </a:solidFill>
              </a:rPr>
              <a:t>фры</a:t>
            </a:r>
            <a:r>
              <a:rPr lang="ru-RU" sz="3200" dirty="0" smtClean="0">
                <a:solidFill>
                  <a:prstClr val="black"/>
                </a:solidFill>
              </a:rPr>
              <a:t>;</a:t>
            </a:r>
            <a:r>
              <a:rPr lang="ru-RU" sz="3200" dirty="0" smtClean="0"/>
              <a:t> </a:t>
            </a:r>
          </a:p>
          <a:p>
            <a:pPr marL="342900" indent="-342900">
              <a:buAutoNum type="arabicParenR"/>
            </a:pPr>
            <a:r>
              <a:rPr lang="ru-RU" sz="3200" dirty="0" smtClean="0"/>
              <a:t> написать </a:t>
            </a:r>
            <a:r>
              <a:rPr lang="ru-RU" sz="3200" dirty="0" err="1" smtClean="0"/>
              <a:t>иниц</a:t>
            </a:r>
            <a:r>
              <a:rPr lang="ru-RU" sz="3200" b="1" dirty="0" err="1" smtClean="0">
                <a:solidFill>
                  <a:srgbClr val="C00000"/>
                </a:solidFill>
              </a:rPr>
              <a:t>И</a:t>
            </a:r>
            <a:r>
              <a:rPr lang="ru-RU" sz="3200" dirty="0" err="1" smtClean="0"/>
              <a:t>алы</a:t>
            </a:r>
            <a:r>
              <a:rPr lang="ru-RU" sz="3200" dirty="0" smtClean="0"/>
              <a:t>, карта </a:t>
            </a:r>
            <a:r>
              <a:rPr lang="ru-RU" sz="3200" dirty="0" err="1" smtClean="0"/>
              <a:t>пац</a:t>
            </a:r>
            <a:r>
              <a:rPr lang="ru-RU" sz="3200" b="1" dirty="0" err="1" smtClean="0">
                <a:solidFill>
                  <a:srgbClr val="C00000"/>
                </a:solidFill>
              </a:rPr>
              <a:t>И</a:t>
            </a:r>
            <a:r>
              <a:rPr lang="ru-RU" sz="3200" dirty="0" err="1" smtClean="0"/>
              <a:t>ента</a:t>
            </a:r>
            <a:r>
              <a:rPr lang="ru-RU" sz="3200" dirty="0" smtClean="0"/>
              <a:t>; </a:t>
            </a:r>
          </a:p>
          <a:p>
            <a:pPr marL="342900" indent="-342900">
              <a:buAutoNum type="arabicParenR"/>
            </a:pPr>
            <a:r>
              <a:rPr lang="ru-RU" sz="3200" dirty="0" smtClean="0"/>
              <a:t> пахучий </a:t>
            </a:r>
            <a:r>
              <a:rPr lang="ru-RU" sz="3200" dirty="0" smtClean="0"/>
              <a:t>нарц</a:t>
            </a:r>
            <a:r>
              <a:rPr lang="ru-RU" sz="3200" b="1" dirty="0" smtClean="0">
                <a:solidFill>
                  <a:srgbClr val="C00000"/>
                </a:solidFill>
              </a:rPr>
              <a:t>и</a:t>
            </a:r>
            <a:r>
              <a:rPr lang="ru-RU" sz="3200" dirty="0" smtClean="0"/>
              <a:t>сс</a:t>
            </a:r>
            <a:r>
              <a:rPr lang="ru-RU" sz="3200" dirty="0" smtClean="0"/>
              <a:t>, </a:t>
            </a:r>
            <a:r>
              <a:rPr lang="ru-RU" sz="3200" dirty="0" smtClean="0"/>
              <a:t>куц</a:t>
            </a:r>
            <a:r>
              <a:rPr lang="ru-RU" sz="3200" b="1" dirty="0" smtClean="0">
                <a:solidFill>
                  <a:srgbClr val="C00000"/>
                </a:solidFill>
              </a:rPr>
              <a:t>ы</a:t>
            </a:r>
            <a:r>
              <a:rPr lang="ru-RU" sz="3200" dirty="0" smtClean="0"/>
              <a:t>й </a:t>
            </a:r>
            <a:r>
              <a:rPr lang="ru-RU" sz="3200" dirty="0" smtClean="0"/>
              <a:t>хвост;</a:t>
            </a:r>
          </a:p>
          <a:p>
            <a:pPr marL="342900" indent="-342900">
              <a:buAutoNum type="arabicParenR"/>
            </a:pPr>
            <a:r>
              <a:rPr lang="ru-RU" sz="3200" dirty="0" smtClean="0"/>
              <a:t> село </a:t>
            </a:r>
            <a:r>
              <a:rPr lang="ru-RU" sz="3200" dirty="0" smtClean="0"/>
              <a:t>Цариц</a:t>
            </a:r>
            <a:r>
              <a:rPr lang="ru-RU" sz="3200" b="1" dirty="0" smtClean="0">
                <a:solidFill>
                  <a:srgbClr val="C00000"/>
                </a:solidFill>
              </a:rPr>
              <a:t>ы</a:t>
            </a:r>
            <a:r>
              <a:rPr lang="ru-RU" sz="3200" dirty="0" smtClean="0"/>
              <a:t>но</a:t>
            </a:r>
            <a:r>
              <a:rPr lang="ru-RU" sz="3200" dirty="0" smtClean="0"/>
              <a:t>, наглая </a:t>
            </a:r>
            <a:r>
              <a:rPr lang="ru-RU" sz="3200" dirty="0" smtClean="0"/>
              <a:t>провокац</a:t>
            </a:r>
            <a:r>
              <a:rPr lang="ru-RU" sz="3200" b="1" dirty="0" smtClean="0">
                <a:solidFill>
                  <a:srgbClr val="C00000"/>
                </a:solidFill>
              </a:rPr>
              <a:t>и</a:t>
            </a:r>
            <a:r>
              <a:rPr lang="ru-RU" sz="3200" dirty="0" smtClean="0"/>
              <a:t>я</a:t>
            </a:r>
            <a:r>
              <a:rPr lang="ru-RU" sz="3200" dirty="0" smtClean="0"/>
              <a:t>;</a:t>
            </a:r>
          </a:p>
          <a:p>
            <a:pPr marL="342900" indent="-342900">
              <a:buAutoNum type="arabicParenR"/>
            </a:pPr>
            <a:r>
              <a:rPr lang="ru-RU" sz="3200" dirty="0" smtClean="0"/>
              <a:t> </a:t>
            </a:r>
            <a:r>
              <a:rPr lang="ru-RU" sz="3200" dirty="0" err="1" smtClean="0"/>
              <a:t>конституц</a:t>
            </a:r>
            <a:r>
              <a:rPr lang="ru-RU" sz="3200" b="1" dirty="0" err="1" smtClean="0">
                <a:solidFill>
                  <a:srgbClr val="C00000"/>
                </a:solidFill>
              </a:rPr>
              <a:t>И</a:t>
            </a:r>
            <a:r>
              <a:rPr lang="ru-RU" sz="3200" dirty="0" err="1" smtClean="0"/>
              <a:t>онный</a:t>
            </a:r>
            <a:r>
              <a:rPr lang="ru-RU" sz="3200" dirty="0" smtClean="0"/>
              <a:t> </a:t>
            </a:r>
            <a:r>
              <a:rPr lang="ru-RU" sz="3200" dirty="0" smtClean="0"/>
              <a:t>суд, </a:t>
            </a:r>
            <a:r>
              <a:rPr lang="ru-RU" sz="3200" dirty="0" err="1" smtClean="0"/>
              <a:t>коммерц</a:t>
            </a:r>
            <a:r>
              <a:rPr lang="ru-RU" sz="3200" b="1" dirty="0" err="1" smtClean="0">
                <a:solidFill>
                  <a:srgbClr val="C00000"/>
                </a:solidFill>
              </a:rPr>
              <a:t>И</a:t>
            </a:r>
            <a:r>
              <a:rPr lang="ru-RU" sz="3200" dirty="0" err="1" smtClean="0"/>
              <a:t>я</a:t>
            </a:r>
            <a:r>
              <a:rPr lang="ru-RU" sz="3200" dirty="0" smtClean="0"/>
              <a:t>;</a:t>
            </a:r>
          </a:p>
          <a:p>
            <a:pPr marL="342900" indent="-342900">
              <a:buAutoNum type="arabicParenR"/>
            </a:pPr>
            <a:r>
              <a:rPr lang="ru-RU" sz="3200" dirty="0" smtClean="0"/>
              <a:t> </a:t>
            </a:r>
            <a:r>
              <a:rPr lang="ru-RU" sz="3200" dirty="0" err="1" smtClean="0"/>
              <a:t>вакц</a:t>
            </a:r>
            <a:r>
              <a:rPr lang="ru-RU" sz="3200" b="1" dirty="0" err="1" smtClean="0">
                <a:solidFill>
                  <a:srgbClr val="C00000"/>
                </a:solidFill>
              </a:rPr>
              <a:t>И</a:t>
            </a:r>
            <a:r>
              <a:rPr lang="ru-RU" sz="3200" dirty="0" err="1" smtClean="0"/>
              <a:t>нац</a:t>
            </a:r>
            <a:r>
              <a:rPr lang="ru-RU" sz="3200" b="1" dirty="0" err="1" smtClean="0">
                <a:solidFill>
                  <a:srgbClr val="C00000"/>
                </a:solidFill>
              </a:rPr>
              <a:t>И</a:t>
            </a:r>
            <a:r>
              <a:rPr lang="ru-RU" sz="3200" dirty="0" err="1" smtClean="0"/>
              <a:t>я</a:t>
            </a:r>
            <a:r>
              <a:rPr lang="ru-RU" sz="3200" dirty="0" smtClean="0"/>
              <a:t>;</a:t>
            </a:r>
            <a:endParaRPr lang="ru-RU" sz="3200" dirty="0" smtClean="0"/>
          </a:p>
          <a:p>
            <a:pPr algn="just">
              <a:buNone/>
            </a:pPr>
            <a:endParaRPr lang="ru-RU" dirty="0" smtClean="0"/>
          </a:p>
        </p:txBody>
      </p:sp>
    </p:spTree>
  </p:cSld>
  <p:clrMapOvr>
    <a:masterClrMapping/>
  </p:clrMapOvr>
  <p:transition advClick="0" advTm="0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936104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/>
              <a:t>Тест 2</a:t>
            </a:r>
            <a:endParaRPr lang="ru-RU" sz="4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33114" y="1797188"/>
            <a:ext cx="8459365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Укажите ряды слов, в которых на месте всех пропусков пишется буква </a:t>
            </a:r>
            <a:r>
              <a:rPr lang="ru-RU" sz="2800" b="1" i="1" dirty="0" smtClean="0">
                <a:solidFill>
                  <a:srgbClr val="006666"/>
                </a:solidFill>
              </a:rPr>
              <a:t>Ы</a:t>
            </a:r>
            <a:r>
              <a:rPr lang="ru-RU" sz="2800" b="1" dirty="0" smtClean="0">
                <a:solidFill>
                  <a:srgbClr val="006666"/>
                </a:solidFill>
              </a:rPr>
              <a:t> </a:t>
            </a:r>
            <a:r>
              <a:rPr lang="ru-RU" sz="2800" dirty="0" smtClean="0"/>
              <a:t>:</a:t>
            </a:r>
          </a:p>
          <a:p>
            <a:endParaRPr lang="ru-RU" sz="2800" dirty="0" smtClean="0"/>
          </a:p>
          <a:p>
            <a:r>
              <a:rPr lang="ru-RU" sz="3000" dirty="0" smtClean="0"/>
              <a:t>1) булочка с </a:t>
            </a:r>
            <a:r>
              <a:rPr lang="ru-RU" sz="3000" dirty="0" err="1" smtClean="0"/>
              <a:t>марц</a:t>
            </a:r>
            <a:r>
              <a:rPr lang="ru-RU" sz="3000" dirty="0" smtClean="0"/>
              <a:t>..панами, скрутить ц..</a:t>
            </a:r>
            <a:r>
              <a:rPr lang="ru-RU" sz="3000" dirty="0" err="1" smtClean="0"/>
              <a:t>гарку</a:t>
            </a:r>
            <a:r>
              <a:rPr lang="ru-RU" sz="3000" dirty="0" smtClean="0"/>
              <a:t>,</a:t>
            </a:r>
          </a:p>
          <a:p>
            <a:r>
              <a:rPr lang="ru-RU" sz="3000" dirty="0"/>
              <a:t>2</a:t>
            </a:r>
            <a:r>
              <a:rPr lang="ru-RU" sz="3000" dirty="0" smtClean="0"/>
              <a:t>) новый </a:t>
            </a:r>
            <a:r>
              <a:rPr lang="ru-RU" sz="3000" dirty="0" err="1" smtClean="0"/>
              <a:t>осц</a:t>
            </a:r>
            <a:r>
              <a:rPr lang="ru-RU" sz="3000" dirty="0" smtClean="0"/>
              <a:t>..</a:t>
            </a:r>
            <a:r>
              <a:rPr lang="ru-RU" sz="3000" dirty="0" err="1" smtClean="0"/>
              <a:t>ллограф</a:t>
            </a:r>
            <a:r>
              <a:rPr lang="ru-RU" sz="3000" dirty="0" smtClean="0"/>
              <a:t>, </a:t>
            </a:r>
            <a:r>
              <a:rPr lang="ru-RU" sz="3000" dirty="0"/>
              <a:t>красивая </a:t>
            </a:r>
            <a:r>
              <a:rPr lang="ru-RU" sz="3000" dirty="0" err="1"/>
              <a:t>глиц</a:t>
            </a:r>
            <a:r>
              <a:rPr lang="ru-RU" sz="3000" dirty="0"/>
              <a:t>..</a:t>
            </a:r>
            <a:r>
              <a:rPr lang="ru-RU" sz="3000" dirty="0" err="1"/>
              <a:t>ния</a:t>
            </a:r>
            <a:endParaRPr lang="ru-RU" sz="3000" dirty="0"/>
          </a:p>
          <a:p>
            <a:r>
              <a:rPr lang="ru-RU" sz="3000" dirty="0" smtClean="0"/>
              <a:t>3) </a:t>
            </a:r>
            <a:r>
              <a:rPr lang="ru-RU" sz="3000" dirty="0"/>
              <a:t>писк </a:t>
            </a:r>
            <a:r>
              <a:rPr lang="ru-RU" sz="3000" dirty="0" err="1"/>
              <a:t>ц..плёнка</a:t>
            </a:r>
            <a:r>
              <a:rPr lang="ru-RU" sz="3000" dirty="0"/>
              <a:t>, </a:t>
            </a:r>
            <a:r>
              <a:rPr lang="ru-RU" sz="3000" dirty="0" err="1" smtClean="0"/>
              <a:t>ц..ганские</a:t>
            </a:r>
            <a:r>
              <a:rPr lang="ru-RU" sz="3000" dirty="0" smtClean="0"/>
              <a:t> мотивы,</a:t>
            </a:r>
          </a:p>
          <a:p>
            <a:r>
              <a:rPr lang="ru-RU" sz="3000" dirty="0" smtClean="0"/>
              <a:t>4) ц..</a:t>
            </a:r>
            <a:r>
              <a:rPr lang="ru-RU" sz="3000" dirty="0" err="1" smtClean="0"/>
              <a:t>ничный</a:t>
            </a:r>
            <a:r>
              <a:rPr lang="ru-RU" sz="3000" dirty="0" smtClean="0"/>
              <a:t> ответ, ц..</a:t>
            </a:r>
            <a:r>
              <a:rPr lang="ru-RU" sz="3000" dirty="0" err="1" smtClean="0"/>
              <a:t>трусовый</a:t>
            </a:r>
            <a:r>
              <a:rPr lang="ru-RU" sz="3000" dirty="0" smtClean="0"/>
              <a:t> вкус,</a:t>
            </a:r>
          </a:p>
          <a:p>
            <a:r>
              <a:rPr lang="ru-RU" sz="3000" dirty="0" smtClean="0"/>
              <a:t>5) </a:t>
            </a:r>
            <a:r>
              <a:rPr lang="ru-RU" sz="3000" dirty="0" err="1" smtClean="0"/>
              <a:t>тенденц</a:t>
            </a:r>
            <a:r>
              <a:rPr lang="ru-RU" sz="3000" dirty="0" smtClean="0"/>
              <a:t>..и в моде,</a:t>
            </a:r>
            <a:r>
              <a:rPr lang="ru-RU" sz="3000" dirty="0"/>
              <a:t> </a:t>
            </a:r>
            <a:r>
              <a:rPr lang="ru-RU" sz="3000" dirty="0" err="1"/>
              <a:t>лейкоц</a:t>
            </a:r>
            <a:r>
              <a:rPr lang="ru-RU" sz="3000" dirty="0"/>
              <a:t>..ты в норме, </a:t>
            </a:r>
            <a:endParaRPr lang="ru-RU" sz="3000" dirty="0" smtClean="0"/>
          </a:p>
          <a:p>
            <a:r>
              <a:rPr lang="ru-RU" sz="3000" dirty="0" smtClean="0"/>
              <a:t>6) ц..</a:t>
            </a:r>
            <a:r>
              <a:rPr lang="ru-RU" sz="3000" dirty="0" err="1" smtClean="0"/>
              <a:t>кнуть</a:t>
            </a:r>
            <a:r>
              <a:rPr lang="ru-RU" sz="3000" dirty="0" smtClean="0"/>
              <a:t> на дебошира, </a:t>
            </a:r>
            <a:r>
              <a:rPr lang="ru-RU" sz="3000" dirty="0" err="1"/>
              <a:t>щипц</a:t>
            </a:r>
            <a:r>
              <a:rPr lang="ru-RU" sz="3000" dirty="0"/>
              <a:t>.. для сахара,</a:t>
            </a:r>
          </a:p>
          <a:p>
            <a:endParaRPr lang="ru-RU" sz="2800" dirty="0" smtClean="0"/>
          </a:p>
          <a:p>
            <a:endParaRPr lang="ru-RU" sz="2800" dirty="0" smtClean="0"/>
          </a:p>
          <a:p>
            <a:pPr lvl="0"/>
            <a:r>
              <a:rPr lang="ru-RU" dirty="0" smtClean="0">
                <a:solidFill>
                  <a:prstClr val="black"/>
                </a:solidFill>
              </a:rPr>
              <a:t> </a:t>
            </a:r>
            <a:endParaRPr lang="ru-RU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346623"/>
      </p:ext>
    </p:extLst>
  </p:cSld>
  <p:clrMapOvr>
    <a:masterClrMapping/>
  </p:clrMapOvr>
  <p:transition advTm="0"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936104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>
                <a:solidFill>
                  <a:srgbClr val="FFC000"/>
                </a:solidFill>
              </a:rPr>
              <a:t>Ответы на тест 2 </a:t>
            </a:r>
            <a:r>
              <a:rPr lang="ru-RU" sz="4400" dirty="0" smtClean="0">
                <a:solidFill>
                  <a:srgbClr val="FFC000"/>
                </a:solidFill>
              </a:rPr>
              <a:t>:</a:t>
            </a:r>
            <a:r>
              <a:rPr lang="ru-RU" sz="4400" dirty="0" smtClean="0"/>
              <a:t> </a:t>
            </a:r>
            <a:r>
              <a:rPr lang="ru-RU" sz="4400" b="1" dirty="0" smtClean="0">
                <a:solidFill>
                  <a:srgbClr val="FFC000"/>
                </a:solidFill>
              </a:rPr>
              <a:t>3, 6</a:t>
            </a:r>
            <a:endParaRPr lang="ru-RU" sz="4400" b="1" dirty="0">
              <a:solidFill>
                <a:srgbClr val="FFC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1797188"/>
            <a:ext cx="8712967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Ряды </a:t>
            </a:r>
            <a:r>
              <a:rPr lang="ru-RU" sz="2800" dirty="0" smtClean="0"/>
              <a:t>слов, в которых на месте всех пропусков пишется буква </a:t>
            </a:r>
            <a:r>
              <a:rPr lang="ru-RU" sz="2800" b="1" i="1" dirty="0">
                <a:solidFill>
                  <a:srgbClr val="006666"/>
                </a:solidFill>
              </a:rPr>
              <a:t>И</a:t>
            </a:r>
            <a:r>
              <a:rPr lang="ru-RU" sz="2800" b="1" dirty="0">
                <a:solidFill>
                  <a:srgbClr val="006666"/>
                </a:solidFill>
              </a:rPr>
              <a:t> </a:t>
            </a:r>
            <a:r>
              <a:rPr lang="ru-RU" sz="2800" dirty="0" smtClean="0"/>
              <a:t>:</a:t>
            </a:r>
          </a:p>
          <a:p>
            <a:endParaRPr lang="ru-RU" sz="2800" dirty="0" smtClean="0"/>
          </a:p>
          <a:p>
            <a:r>
              <a:rPr lang="ru-RU" sz="3000" dirty="0" smtClean="0"/>
              <a:t>7) булочка с марц</a:t>
            </a:r>
            <a:r>
              <a:rPr lang="ru-RU" sz="3000" b="1" dirty="0" smtClean="0">
                <a:solidFill>
                  <a:srgbClr val="C00000"/>
                </a:solidFill>
              </a:rPr>
              <a:t>и</a:t>
            </a:r>
            <a:r>
              <a:rPr lang="ru-RU" sz="3000" dirty="0" smtClean="0"/>
              <a:t>панами, скрутить ц</a:t>
            </a:r>
            <a:r>
              <a:rPr lang="ru-RU" sz="3000" b="1" dirty="0" smtClean="0">
                <a:solidFill>
                  <a:srgbClr val="C00000"/>
                </a:solidFill>
              </a:rPr>
              <a:t>и</a:t>
            </a:r>
            <a:r>
              <a:rPr lang="ru-RU" sz="3000" dirty="0" smtClean="0"/>
              <a:t>гарку,</a:t>
            </a:r>
          </a:p>
          <a:p>
            <a:r>
              <a:rPr lang="ru-RU" sz="3000" dirty="0" smtClean="0"/>
              <a:t>8) новый осц</a:t>
            </a:r>
            <a:r>
              <a:rPr lang="ru-RU" sz="3000" b="1" dirty="0" smtClean="0">
                <a:solidFill>
                  <a:srgbClr val="C00000"/>
                </a:solidFill>
              </a:rPr>
              <a:t>и</a:t>
            </a:r>
            <a:r>
              <a:rPr lang="ru-RU" sz="3000" dirty="0" smtClean="0"/>
              <a:t>ллограф, </a:t>
            </a:r>
            <a:r>
              <a:rPr lang="ru-RU" sz="3000" dirty="0"/>
              <a:t>красивая </a:t>
            </a:r>
            <a:r>
              <a:rPr lang="ru-RU" sz="3000" dirty="0" smtClean="0"/>
              <a:t>глиц</a:t>
            </a:r>
            <a:r>
              <a:rPr lang="ru-RU" sz="3000" b="1" dirty="0" smtClean="0">
                <a:solidFill>
                  <a:srgbClr val="C00000"/>
                </a:solidFill>
              </a:rPr>
              <a:t>и</a:t>
            </a:r>
            <a:r>
              <a:rPr lang="ru-RU" sz="3000" dirty="0" smtClean="0"/>
              <a:t>ния;</a:t>
            </a:r>
            <a:endParaRPr lang="ru-RU" sz="3000" dirty="0"/>
          </a:p>
          <a:p>
            <a:r>
              <a:rPr lang="ru-RU" sz="3000" dirty="0" smtClean="0"/>
              <a:t>3) </a:t>
            </a:r>
            <a:r>
              <a:rPr lang="ru-RU" sz="3000" dirty="0"/>
              <a:t>писк </a:t>
            </a:r>
            <a:r>
              <a:rPr lang="ru-RU" sz="3000" dirty="0" err="1" smtClean="0"/>
              <a:t>ц</a:t>
            </a:r>
            <a:r>
              <a:rPr lang="ru-RU" sz="3000" b="1" dirty="0" err="1" smtClean="0">
                <a:solidFill>
                  <a:srgbClr val="C00000"/>
                </a:solidFill>
              </a:rPr>
              <a:t>Ы</a:t>
            </a:r>
            <a:r>
              <a:rPr lang="ru-RU" sz="3000" dirty="0" err="1" smtClean="0"/>
              <a:t>плёнка</a:t>
            </a:r>
            <a:r>
              <a:rPr lang="ru-RU" sz="3000" dirty="0"/>
              <a:t>, </a:t>
            </a:r>
            <a:r>
              <a:rPr lang="ru-RU" sz="3000" dirty="0" err="1" smtClean="0"/>
              <a:t>ц</a:t>
            </a:r>
            <a:r>
              <a:rPr lang="ru-RU" sz="3000" b="1" dirty="0" err="1" smtClean="0">
                <a:solidFill>
                  <a:srgbClr val="C00000"/>
                </a:solidFill>
              </a:rPr>
              <a:t>Ы</a:t>
            </a:r>
            <a:r>
              <a:rPr lang="ru-RU" sz="3000" dirty="0" err="1" smtClean="0"/>
              <a:t>ганские</a:t>
            </a:r>
            <a:r>
              <a:rPr lang="ru-RU" sz="3000" dirty="0" smtClean="0"/>
              <a:t> мотивы,</a:t>
            </a:r>
          </a:p>
          <a:p>
            <a:r>
              <a:rPr lang="ru-RU" sz="3000" dirty="0" smtClean="0"/>
              <a:t>4) ц</a:t>
            </a:r>
            <a:r>
              <a:rPr lang="ru-RU" sz="3000" b="1" dirty="0" smtClean="0">
                <a:solidFill>
                  <a:srgbClr val="C00000"/>
                </a:solidFill>
              </a:rPr>
              <a:t>и</a:t>
            </a:r>
            <a:r>
              <a:rPr lang="ru-RU" sz="3000" dirty="0" smtClean="0"/>
              <a:t>ничный ответ, ц</a:t>
            </a:r>
            <a:r>
              <a:rPr lang="ru-RU" sz="3000" b="1" dirty="0" smtClean="0">
                <a:solidFill>
                  <a:srgbClr val="C00000"/>
                </a:solidFill>
              </a:rPr>
              <a:t>и</a:t>
            </a:r>
            <a:r>
              <a:rPr lang="ru-RU" sz="3000" dirty="0" smtClean="0"/>
              <a:t>трусовый вкус,</a:t>
            </a:r>
          </a:p>
          <a:p>
            <a:r>
              <a:rPr lang="ru-RU" sz="3000" dirty="0" smtClean="0"/>
              <a:t>5) тенденц</a:t>
            </a:r>
            <a:r>
              <a:rPr lang="ru-RU" sz="3000" b="1" dirty="0" smtClean="0">
                <a:solidFill>
                  <a:srgbClr val="C00000"/>
                </a:solidFill>
              </a:rPr>
              <a:t>и</a:t>
            </a:r>
            <a:r>
              <a:rPr lang="ru-RU" sz="3000" dirty="0" smtClean="0"/>
              <a:t>и в моде,</a:t>
            </a:r>
            <a:r>
              <a:rPr lang="ru-RU" sz="3000" dirty="0"/>
              <a:t> лейкоц</a:t>
            </a:r>
            <a:r>
              <a:rPr lang="ru-RU" sz="3000" b="1" dirty="0">
                <a:solidFill>
                  <a:srgbClr val="C00000"/>
                </a:solidFill>
              </a:rPr>
              <a:t>и</a:t>
            </a:r>
            <a:r>
              <a:rPr lang="ru-RU" sz="3000" dirty="0"/>
              <a:t>ты в норме, </a:t>
            </a:r>
            <a:endParaRPr lang="ru-RU" sz="3000" dirty="0" smtClean="0"/>
          </a:p>
          <a:p>
            <a:r>
              <a:rPr lang="ru-RU" sz="3000" dirty="0" smtClean="0"/>
              <a:t>6) </a:t>
            </a:r>
            <a:r>
              <a:rPr lang="ru-RU" sz="3000" dirty="0" err="1" smtClean="0"/>
              <a:t>ц</a:t>
            </a:r>
            <a:r>
              <a:rPr lang="ru-RU" sz="3000" b="1" dirty="0" err="1" smtClean="0">
                <a:solidFill>
                  <a:srgbClr val="C00000"/>
                </a:solidFill>
              </a:rPr>
              <a:t>Ы</a:t>
            </a:r>
            <a:r>
              <a:rPr lang="ru-RU" sz="3000" dirty="0" err="1" smtClean="0"/>
              <a:t>кнуть</a:t>
            </a:r>
            <a:r>
              <a:rPr lang="ru-RU" sz="3000" dirty="0" smtClean="0"/>
              <a:t> на дебошира, </a:t>
            </a:r>
            <a:r>
              <a:rPr lang="ru-RU" sz="3000" dirty="0" err="1" smtClean="0"/>
              <a:t>щипц</a:t>
            </a:r>
            <a:r>
              <a:rPr lang="ru-RU" sz="3000" b="1" dirty="0" err="1" smtClean="0">
                <a:solidFill>
                  <a:srgbClr val="C00000"/>
                </a:solidFill>
              </a:rPr>
              <a:t>Ы</a:t>
            </a:r>
            <a:r>
              <a:rPr lang="ru-RU" sz="3000" dirty="0" smtClean="0"/>
              <a:t> </a:t>
            </a:r>
            <a:r>
              <a:rPr lang="ru-RU" sz="3000" dirty="0"/>
              <a:t>для сахара,</a:t>
            </a:r>
          </a:p>
          <a:p>
            <a:endParaRPr lang="ru-RU" sz="2800" dirty="0" smtClean="0"/>
          </a:p>
          <a:p>
            <a:endParaRPr lang="ru-RU" sz="2800" dirty="0" smtClean="0"/>
          </a:p>
          <a:p>
            <a:pPr lvl="0"/>
            <a:r>
              <a:rPr lang="ru-RU" dirty="0" smtClean="0">
                <a:solidFill>
                  <a:prstClr val="black"/>
                </a:solidFill>
              </a:rPr>
              <a:t> </a:t>
            </a:r>
            <a:endParaRPr lang="ru-RU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706555"/>
      </p:ext>
    </p:extLst>
  </p:cSld>
  <p:clrMapOvr>
    <a:masterClrMapping/>
  </p:clrMapOvr>
  <p:transition advTm="0"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936104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/>
              <a:t>Тест 3:</a:t>
            </a:r>
            <a:endParaRPr lang="ru-RU" sz="4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1797188"/>
            <a:ext cx="8640960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Допущены ошибки в рядах:</a:t>
            </a:r>
            <a:endParaRPr lang="ru-RU" sz="2800" dirty="0" smtClean="0"/>
          </a:p>
          <a:p>
            <a:endParaRPr lang="ru-RU" sz="2800" dirty="0" smtClean="0"/>
          </a:p>
          <a:p>
            <a:pPr marL="342900" indent="-342900">
              <a:buAutoNum type="arabicParenR"/>
            </a:pPr>
            <a:r>
              <a:rPr lang="ru-RU" sz="3000" dirty="0" smtClean="0"/>
              <a:t> курицын птенец, новая концепция, </a:t>
            </a:r>
            <a:endParaRPr lang="ru-RU" sz="3000" dirty="0" smtClean="0"/>
          </a:p>
          <a:p>
            <a:pPr marL="342900" indent="-342900">
              <a:buAutoNum type="arabicParenR"/>
            </a:pPr>
            <a:r>
              <a:rPr lang="ru-RU" sz="3000" dirty="0" smtClean="0"/>
              <a:t> юная </a:t>
            </a:r>
            <a:r>
              <a:rPr lang="ru-RU" sz="3000" dirty="0" err="1" smtClean="0"/>
              <a:t>цымбалистка</a:t>
            </a:r>
            <a:r>
              <a:rPr lang="ru-RU" sz="3000" dirty="0" smtClean="0"/>
              <a:t>, абстракция на ткани, </a:t>
            </a:r>
            <a:endParaRPr lang="ru-RU" sz="3000" dirty="0" smtClean="0"/>
          </a:p>
          <a:p>
            <a:pPr marL="342900" indent="-342900">
              <a:buAutoNum type="arabicParenR"/>
            </a:pPr>
            <a:r>
              <a:rPr lang="ru-RU" sz="3000" dirty="0" smtClean="0"/>
              <a:t> </a:t>
            </a:r>
            <a:r>
              <a:rPr lang="ru-RU" sz="3000" dirty="0" err="1" smtClean="0"/>
              <a:t>узколиций</a:t>
            </a:r>
            <a:r>
              <a:rPr lang="ru-RU" sz="3000" dirty="0" smtClean="0"/>
              <a:t> тип, громко цыкнуть, </a:t>
            </a:r>
            <a:endParaRPr lang="ru-RU" sz="3000" dirty="0" smtClean="0"/>
          </a:p>
          <a:p>
            <a:pPr marL="342900" indent="-342900">
              <a:buAutoNum type="arabicParenR"/>
            </a:pPr>
            <a:r>
              <a:rPr lang="ru-RU" sz="3000" dirty="0" smtClean="0"/>
              <a:t> </a:t>
            </a:r>
            <a:r>
              <a:rPr lang="ru-RU" sz="3000" dirty="0" err="1" smtClean="0"/>
              <a:t>лисицыны</a:t>
            </a:r>
            <a:r>
              <a:rPr lang="ru-RU" sz="3000" dirty="0" smtClean="0"/>
              <a:t> следы, сломанный циркуль, </a:t>
            </a:r>
            <a:endParaRPr lang="ru-RU" sz="3000" dirty="0" smtClean="0"/>
          </a:p>
          <a:p>
            <a:pPr marL="342900" indent="-342900">
              <a:buAutoNum type="arabicParenR"/>
            </a:pPr>
            <a:r>
              <a:rPr lang="ru-RU" sz="3000" dirty="0" smtClean="0"/>
              <a:t> циклонический ветер, классификация карт,</a:t>
            </a:r>
            <a:endParaRPr lang="ru-RU" sz="3000" dirty="0" smtClean="0"/>
          </a:p>
          <a:p>
            <a:pPr marL="342900" indent="-342900">
              <a:buAutoNum type="arabicParenR"/>
            </a:pPr>
            <a:r>
              <a:rPr lang="ru-RU" sz="3000" dirty="0" smtClean="0"/>
              <a:t> </a:t>
            </a:r>
            <a:r>
              <a:rPr lang="ru-RU" sz="3000" dirty="0" err="1" smtClean="0"/>
              <a:t>цырковая</a:t>
            </a:r>
            <a:r>
              <a:rPr lang="ru-RU" sz="3000" dirty="0" smtClean="0"/>
              <a:t> династия</a:t>
            </a:r>
            <a:r>
              <a:rPr lang="ru-RU" sz="3000" dirty="0" smtClean="0"/>
              <a:t>, острые резцы </a:t>
            </a:r>
          </a:p>
          <a:p>
            <a:endParaRPr lang="ru-RU" sz="2800" dirty="0" smtClean="0"/>
          </a:p>
          <a:p>
            <a:pPr lvl="0"/>
            <a:r>
              <a:rPr lang="ru-RU" dirty="0" smtClean="0">
                <a:solidFill>
                  <a:prstClr val="black"/>
                </a:solidFill>
              </a:rPr>
              <a:t> </a:t>
            </a:r>
            <a:endParaRPr lang="ru-RU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 advTm="0"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1008112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>
                <a:solidFill>
                  <a:srgbClr val="FFC000"/>
                </a:solidFill>
              </a:rPr>
              <a:t>Ответы на тест 3</a:t>
            </a:r>
            <a:r>
              <a:rPr lang="ru-RU" sz="4400" dirty="0" smtClean="0">
                <a:solidFill>
                  <a:srgbClr val="FFC000"/>
                </a:solidFill>
              </a:rPr>
              <a:t>: </a:t>
            </a:r>
            <a:r>
              <a:rPr lang="ru-RU" sz="4400" b="1" dirty="0" smtClean="0">
                <a:solidFill>
                  <a:srgbClr val="FFC000"/>
                </a:solidFill>
              </a:rPr>
              <a:t>2, 3, 6</a:t>
            </a:r>
            <a:endParaRPr lang="ru-RU" sz="4400" b="1" dirty="0">
              <a:solidFill>
                <a:srgbClr val="FFC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2060848"/>
            <a:ext cx="9144000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Допущены ошибки в рядах:</a:t>
            </a:r>
            <a:endParaRPr lang="ru-RU" sz="2800" dirty="0" smtClean="0"/>
          </a:p>
          <a:p>
            <a:endParaRPr lang="ru-RU" sz="2800" dirty="0" smtClean="0"/>
          </a:p>
          <a:p>
            <a:pPr marL="342900" indent="-342900">
              <a:buAutoNum type="arabicParenR"/>
            </a:pPr>
            <a:r>
              <a:rPr lang="ru-RU" sz="3000" dirty="0" smtClean="0"/>
              <a:t> </a:t>
            </a:r>
            <a:r>
              <a:rPr lang="ru-RU" sz="3200" dirty="0" smtClean="0"/>
              <a:t>курицын птенец, новая концепция; </a:t>
            </a:r>
            <a:endParaRPr lang="ru-RU" sz="3200" dirty="0" smtClean="0"/>
          </a:p>
          <a:p>
            <a:pPr marL="342900" indent="-342900">
              <a:buAutoNum type="arabicParenR"/>
            </a:pPr>
            <a:r>
              <a:rPr lang="ru-RU" sz="3200" dirty="0" smtClean="0"/>
              <a:t> юная </a:t>
            </a:r>
            <a:r>
              <a:rPr lang="ru-RU" sz="3200" dirty="0" err="1" smtClean="0"/>
              <a:t>ц</a:t>
            </a:r>
            <a:r>
              <a:rPr lang="ru-RU" sz="3200" b="1" dirty="0" err="1" smtClean="0">
                <a:solidFill>
                  <a:srgbClr val="C00000"/>
                </a:solidFill>
              </a:rPr>
              <a:t>И</a:t>
            </a:r>
            <a:r>
              <a:rPr lang="ru-RU" sz="3200" dirty="0" err="1" smtClean="0"/>
              <a:t>мбалистка</a:t>
            </a:r>
            <a:r>
              <a:rPr lang="ru-RU" sz="3200" dirty="0" smtClean="0"/>
              <a:t>, абстракция на ткани;</a:t>
            </a:r>
            <a:endParaRPr lang="ru-RU" sz="3200" dirty="0" smtClean="0"/>
          </a:p>
          <a:p>
            <a:pPr marL="342900" indent="-342900">
              <a:buAutoNum type="arabicParenR"/>
            </a:pPr>
            <a:r>
              <a:rPr lang="ru-RU" sz="3200" dirty="0" smtClean="0"/>
              <a:t> </a:t>
            </a:r>
            <a:r>
              <a:rPr lang="ru-RU" sz="3200" dirty="0" err="1" smtClean="0"/>
              <a:t>узколиц</a:t>
            </a:r>
            <a:r>
              <a:rPr lang="ru-RU" sz="3200" b="1" dirty="0" err="1" smtClean="0">
                <a:solidFill>
                  <a:srgbClr val="C00000"/>
                </a:solidFill>
              </a:rPr>
              <a:t>Ы</a:t>
            </a:r>
            <a:r>
              <a:rPr lang="ru-RU" sz="3200" dirty="0" err="1" smtClean="0"/>
              <a:t>й</a:t>
            </a:r>
            <a:r>
              <a:rPr lang="ru-RU" sz="3200" dirty="0" smtClean="0"/>
              <a:t> тип, громко цыкнуть;</a:t>
            </a:r>
            <a:endParaRPr lang="ru-RU" sz="3200" dirty="0" smtClean="0"/>
          </a:p>
          <a:p>
            <a:pPr marL="342900" indent="-342900">
              <a:buAutoNum type="arabicParenR"/>
            </a:pPr>
            <a:r>
              <a:rPr lang="ru-RU" sz="3200" dirty="0" smtClean="0"/>
              <a:t> </a:t>
            </a:r>
            <a:r>
              <a:rPr lang="ru-RU" sz="3200" dirty="0" err="1" smtClean="0"/>
              <a:t>лисицыны</a:t>
            </a:r>
            <a:r>
              <a:rPr lang="ru-RU" sz="3200" dirty="0" smtClean="0"/>
              <a:t> следы, сломанный циркуль;</a:t>
            </a:r>
            <a:endParaRPr lang="ru-RU" sz="3200" dirty="0" smtClean="0"/>
          </a:p>
          <a:p>
            <a:pPr marL="342900" indent="-342900">
              <a:buAutoNum type="arabicParenR"/>
            </a:pPr>
            <a:r>
              <a:rPr lang="ru-RU" sz="3200" dirty="0" smtClean="0"/>
              <a:t> циклонический ветер, классификация карт;</a:t>
            </a:r>
            <a:endParaRPr lang="ru-RU" sz="3200" dirty="0" smtClean="0"/>
          </a:p>
          <a:p>
            <a:pPr marL="342900" indent="-342900">
              <a:buAutoNum type="arabicParenR"/>
            </a:pPr>
            <a:r>
              <a:rPr lang="ru-RU" sz="3200" dirty="0" smtClean="0"/>
              <a:t> </a:t>
            </a:r>
            <a:r>
              <a:rPr lang="ru-RU" sz="3200" dirty="0" err="1" smtClean="0"/>
              <a:t>ц</a:t>
            </a:r>
            <a:r>
              <a:rPr lang="ru-RU" sz="3200" b="1" dirty="0" err="1" smtClean="0">
                <a:solidFill>
                  <a:srgbClr val="C00000"/>
                </a:solidFill>
              </a:rPr>
              <a:t>И</a:t>
            </a:r>
            <a:r>
              <a:rPr lang="ru-RU" sz="3200" dirty="0" err="1" smtClean="0"/>
              <a:t>рковая</a:t>
            </a:r>
            <a:r>
              <a:rPr lang="ru-RU" sz="3200" dirty="0" smtClean="0"/>
              <a:t> династия</a:t>
            </a:r>
            <a:r>
              <a:rPr lang="ru-RU" sz="3200" dirty="0" smtClean="0"/>
              <a:t>, острые резцы </a:t>
            </a:r>
            <a:r>
              <a:rPr lang="ru-RU" sz="3200" dirty="0" smtClean="0">
                <a:solidFill>
                  <a:prstClr val="black"/>
                </a:solidFill>
              </a:rPr>
              <a:t> </a:t>
            </a:r>
            <a:endParaRPr lang="ru-RU" sz="32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66032"/>
      </p:ext>
    </p:extLst>
  </p:cSld>
  <p:clrMapOvr>
    <a:masterClrMapping/>
  </p:clrMapOvr>
  <p:transition advTm="0"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936104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>
                <a:solidFill>
                  <a:srgbClr val="FFC000"/>
                </a:solidFill>
              </a:rPr>
              <a:t>Тест 4: </a:t>
            </a:r>
            <a:endParaRPr lang="ru-RU" sz="4400" b="1" dirty="0">
              <a:solidFill>
                <a:srgbClr val="FFC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1797188"/>
            <a:ext cx="925252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Верными </a:t>
            </a:r>
            <a:r>
              <a:rPr lang="ru-RU" sz="2800" dirty="0" smtClean="0"/>
              <a:t>являются утверждения</a:t>
            </a:r>
            <a:r>
              <a:rPr lang="ru-RU" sz="2800" dirty="0" smtClean="0"/>
              <a:t>:</a:t>
            </a:r>
          </a:p>
          <a:p>
            <a:pPr algn="ctr"/>
            <a:endParaRPr lang="ru-RU" sz="2800" dirty="0" smtClean="0"/>
          </a:p>
          <a:p>
            <a:pPr marL="342900" indent="-342900">
              <a:buAutoNum type="arabicParenR"/>
            </a:pPr>
            <a:r>
              <a:rPr lang="ru-RU" sz="3000" dirty="0" smtClean="0"/>
              <a:t> </a:t>
            </a:r>
            <a:r>
              <a:rPr lang="ru-RU" sz="2800" dirty="0" smtClean="0"/>
              <a:t>В корне слова после буквы </a:t>
            </a:r>
            <a:r>
              <a:rPr lang="ru-RU" sz="2800" b="1" i="1" dirty="0" smtClean="0"/>
              <a:t>Ц</a:t>
            </a:r>
            <a:r>
              <a:rPr lang="ru-RU" sz="2800" dirty="0" smtClean="0"/>
              <a:t> пишется буква </a:t>
            </a:r>
            <a:r>
              <a:rPr lang="ru-RU" sz="2800" b="1" i="1" dirty="0" smtClean="0"/>
              <a:t>И</a:t>
            </a:r>
            <a:r>
              <a:rPr lang="ru-RU" sz="2800" dirty="0" smtClean="0"/>
              <a:t> в словах-исключениях. </a:t>
            </a:r>
            <a:endParaRPr lang="ru-RU" sz="2800" dirty="0" smtClean="0"/>
          </a:p>
          <a:p>
            <a:pPr marL="342900" indent="-342900">
              <a:buAutoNum type="arabicParenR"/>
            </a:pPr>
            <a:r>
              <a:rPr lang="ru-RU" sz="2800" dirty="0" smtClean="0"/>
              <a:t> К словам-исключениям не относится слово </a:t>
            </a:r>
            <a:r>
              <a:rPr lang="ru-RU" sz="2800" b="1" i="1" dirty="0" smtClean="0"/>
              <a:t>ц..</a:t>
            </a:r>
            <a:r>
              <a:rPr lang="ru-RU" sz="2800" b="1" i="1" dirty="0" err="1" smtClean="0"/>
              <a:t>рк</a:t>
            </a:r>
            <a:r>
              <a:rPr lang="ru-RU" sz="2800" dirty="0" smtClean="0"/>
              <a:t>.</a:t>
            </a:r>
            <a:endParaRPr lang="ru-RU" sz="2800" dirty="0" smtClean="0"/>
          </a:p>
          <a:p>
            <a:pPr marL="342900" indent="-342900">
              <a:buAutoNum type="arabicParenR"/>
            </a:pPr>
            <a:r>
              <a:rPr lang="ru-RU" sz="2800" dirty="0" smtClean="0"/>
              <a:t> После буквы </a:t>
            </a:r>
            <a:r>
              <a:rPr lang="ru-RU" sz="2800" b="1" i="1" dirty="0" smtClean="0"/>
              <a:t>Ц</a:t>
            </a:r>
            <a:r>
              <a:rPr lang="ru-RU" sz="2800" dirty="0" smtClean="0"/>
              <a:t> в окончаниях и суффиксах пишется буква </a:t>
            </a:r>
            <a:r>
              <a:rPr lang="ru-RU" sz="2800" b="1" i="1" dirty="0" smtClean="0"/>
              <a:t>Ы</a:t>
            </a:r>
            <a:r>
              <a:rPr lang="ru-RU" sz="2800" dirty="0" smtClean="0"/>
              <a:t>.</a:t>
            </a:r>
            <a:endParaRPr lang="ru-RU" sz="2800" dirty="0" smtClean="0"/>
          </a:p>
          <a:p>
            <a:pPr marL="342900" indent="-342900">
              <a:buAutoNum type="arabicParenR"/>
            </a:pPr>
            <a:r>
              <a:rPr lang="ru-RU" sz="2800" dirty="0" smtClean="0"/>
              <a:t> В словах, оканчивающихся на </a:t>
            </a:r>
            <a:r>
              <a:rPr lang="ru-RU" sz="2800" b="1" i="1" dirty="0" smtClean="0"/>
              <a:t>–</a:t>
            </a:r>
            <a:r>
              <a:rPr lang="ru-RU" sz="2800" b="1" i="1" dirty="0" err="1" smtClean="0"/>
              <a:t>ция</a:t>
            </a:r>
            <a:r>
              <a:rPr lang="ru-RU" sz="2800" b="1" i="1" dirty="0" smtClean="0"/>
              <a:t> </a:t>
            </a:r>
            <a:r>
              <a:rPr lang="ru-RU" sz="2800" dirty="0" smtClean="0"/>
              <a:t>пишется буква </a:t>
            </a:r>
            <a:r>
              <a:rPr lang="ru-RU" sz="2800" b="1" i="1" dirty="0" smtClean="0"/>
              <a:t>И</a:t>
            </a:r>
            <a:r>
              <a:rPr lang="ru-RU" sz="2800" dirty="0" smtClean="0"/>
              <a:t>.</a:t>
            </a:r>
            <a:endParaRPr lang="ru-RU" sz="2800" dirty="0" smtClean="0"/>
          </a:p>
          <a:p>
            <a:pPr marL="342900" indent="-342900">
              <a:buAutoNum type="arabicParenR"/>
            </a:pPr>
            <a:r>
              <a:rPr lang="ru-RU" sz="2800" dirty="0" smtClean="0"/>
              <a:t> В именах </a:t>
            </a:r>
            <a:r>
              <a:rPr lang="ru-RU" sz="2800" dirty="0"/>
              <a:t>собственных </a:t>
            </a:r>
            <a:r>
              <a:rPr lang="ru-RU" sz="2800" dirty="0" smtClean="0"/>
              <a:t>– </a:t>
            </a:r>
            <a:r>
              <a:rPr lang="ru-RU" sz="2800" dirty="0" smtClean="0"/>
              <a:t>фамилиях людей </a:t>
            </a:r>
            <a:r>
              <a:rPr lang="ru-RU" sz="2800" dirty="0"/>
              <a:t>– после </a:t>
            </a:r>
            <a:r>
              <a:rPr lang="ru-RU" sz="2800" dirty="0" smtClean="0"/>
              <a:t>буквы </a:t>
            </a:r>
            <a:r>
              <a:rPr lang="ru-RU" sz="2800" b="1" i="1" dirty="0" smtClean="0"/>
              <a:t>Ц</a:t>
            </a:r>
            <a:r>
              <a:rPr lang="ru-RU" sz="2800" dirty="0" smtClean="0"/>
              <a:t> пишется </a:t>
            </a:r>
            <a:r>
              <a:rPr lang="ru-RU" sz="2800" dirty="0"/>
              <a:t>буква </a:t>
            </a:r>
            <a:r>
              <a:rPr lang="ru-RU" sz="2800" b="1" i="1" dirty="0" smtClean="0"/>
              <a:t>Ы</a:t>
            </a:r>
            <a:r>
              <a:rPr lang="ru-RU" sz="2800" dirty="0" smtClean="0"/>
              <a:t>.</a:t>
            </a:r>
            <a:r>
              <a:rPr lang="ru-RU" dirty="0" smtClean="0">
                <a:solidFill>
                  <a:prstClr val="black"/>
                </a:solidFill>
              </a:rPr>
              <a:t> </a:t>
            </a:r>
            <a:endParaRPr lang="ru-RU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844540"/>
      </p:ext>
    </p:extLst>
  </p:cSld>
  <p:clrMapOvr>
    <a:masterClrMapping/>
  </p:clrMapOvr>
  <p:transition advTm="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02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70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28673" name="Group 1"/>
          <p:cNvGrpSpPr>
            <a:grpSpLocks noChangeAspect="1"/>
          </p:cNvGrpSpPr>
          <p:nvPr/>
        </p:nvGrpSpPr>
        <p:grpSpPr bwMode="auto">
          <a:xfrm>
            <a:off x="755576" y="1052736"/>
            <a:ext cx="7560840" cy="5256882"/>
            <a:chOff x="2858" y="4106"/>
            <a:chExt cx="6594" cy="5446"/>
          </a:xfrm>
        </p:grpSpPr>
        <p:sp>
          <p:nvSpPr>
            <p:cNvPr id="28700" name="Rectangle 28"/>
            <p:cNvSpPr>
              <a:spLocks noChangeArrowheads="1"/>
            </p:cNvSpPr>
            <p:nvPr/>
          </p:nvSpPr>
          <p:spPr bwMode="auto">
            <a:xfrm>
              <a:off x="3486" y="4106"/>
              <a:ext cx="3580" cy="632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Гласные</a:t>
              </a:r>
              <a:r>
                <a:rPr kumimoji="0" lang="ru-RU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ru-RU" sz="2400" b="1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и</a:t>
              </a:r>
              <a:r>
                <a:rPr kumimoji="0" lang="ru-RU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kumimoji="0" lang="ru-RU" sz="2400" b="1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ы</a:t>
              </a:r>
              <a:r>
                <a:rPr kumimoji="0" lang="ru-RU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после</a:t>
              </a:r>
              <a:r>
                <a:rPr kumimoji="0" lang="ru-RU" sz="2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kumimoji="0" lang="ru-RU" sz="2400" b="1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ц</a:t>
              </a:r>
              <a:endPara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8699" name="Rectangle 27"/>
            <p:cNvSpPr>
              <a:spLocks noChangeArrowheads="1"/>
            </p:cNvSpPr>
            <p:nvPr/>
          </p:nvSpPr>
          <p:spPr bwMode="auto">
            <a:xfrm>
              <a:off x="3634" y="4869"/>
              <a:ext cx="1033" cy="394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в корне</a:t>
              </a:r>
              <a:endPara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8698" name="Rectangle 26"/>
            <p:cNvSpPr>
              <a:spLocks noChangeArrowheads="1"/>
            </p:cNvSpPr>
            <p:nvPr/>
          </p:nvSpPr>
          <p:spPr bwMode="auto">
            <a:xfrm>
              <a:off x="5496" y="4869"/>
              <a:ext cx="3328" cy="393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в окончании и суффиксе</a:t>
              </a:r>
              <a:endPara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8697" name="Rectangle 25"/>
            <p:cNvSpPr>
              <a:spLocks noChangeArrowheads="1"/>
            </p:cNvSpPr>
            <p:nvPr/>
          </p:nvSpPr>
          <p:spPr bwMode="auto">
            <a:xfrm>
              <a:off x="2858" y="6047"/>
              <a:ext cx="1293" cy="183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циновка, </a:t>
              </a: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цинга, </a:t>
              </a: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цирюльник, </a:t>
              </a: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цикада, </a:t>
              </a: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цимбалы, </a:t>
              </a: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цитадель, </a:t>
              </a: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нарцисс</a:t>
              </a: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8696" name="Rectangle 24"/>
            <p:cNvSpPr>
              <a:spLocks noChangeArrowheads="1"/>
            </p:cNvSpPr>
            <p:nvPr/>
          </p:nvSpPr>
          <p:spPr bwMode="auto">
            <a:xfrm>
              <a:off x="4280" y="6004"/>
              <a:ext cx="2586" cy="183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в окончаниях мн.ч. имён существительных, в именах прилагательных и в словах на   </a:t>
              </a:r>
              <a:r>
                <a:rPr kumimoji="0" lang="ru-RU" sz="1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-цын</a:t>
              </a: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: 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sz="1400" i="1" dirty="0" smtClean="0">
                  <a:latin typeface="Arial" pitchFamily="34" charset="0"/>
                  <a:ea typeface="Times New Roman" pitchFamily="18" charset="0"/>
                </a:rPr>
                <a:t>устрицы, птицы; 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ru-RU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краснолицый, </a:t>
              </a:r>
            </a:p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ru-RU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курицын, синицыно перо; Спицын, Птицын</a:t>
              </a: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8695" name="Rectangle 23"/>
            <p:cNvSpPr>
              <a:spLocks noChangeArrowheads="1"/>
            </p:cNvSpPr>
            <p:nvPr/>
          </p:nvSpPr>
          <p:spPr bwMode="auto">
            <a:xfrm>
              <a:off x="6940" y="6004"/>
              <a:ext cx="2512" cy="183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в словах на </a:t>
              </a:r>
              <a:r>
                <a:rPr kumimoji="0" lang="ru-RU" sz="1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-ция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(в начальной форме):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на</a:t>
              </a:r>
              <a:r>
                <a:rPr kumimoji="0" lang="ru-RU" sz="1400" b="0" i="1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ция</a:t>
              </a:r>
              <a:r>
                <a:rPr kumimoji="0" lang="ru-RU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– национальный, </a:t>
              </a: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эмиграционный, </a:t>
              </a: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навига</a:t>
              </a:r>
              <a:r>
                <a:rPr kumimoji="0" lang="ru-RU" sz="1400" b="0" i="1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ция</a:t>
              </a:r>
              <a:r>
                <a:rPr kumimoji="0" lang="ru-RU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, консерва</a:t>
              </a:r>
              <a:r>
                <a:rPr kumimoji="0" lang="ru-RU" sz="1400" b="0" i="1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ция</a:t>
              </a:r>
              <a:r>
                <a:rPr kumimoji="0" lang="ru-RU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,</a:t>
              </a: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обструк</a:t>
              </a:r>
              <a:r>
                <a:rPr kumimoji="0" lang="ru-RU" sz="1400" b="0" i="1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ция</a:t>
              </a:r>
              <a:r>
                <a:rPr kumimoji="0" lang="ru-RU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– обструкционизм</a:t>
              </a: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8694" name="Rectangle 22"/>
            <p:cNvSpPr>
              <a:spLocks noChangeArrowheads="1"/>
            </p:cNvSpPr>
            <p:nvPr/>
          </p:nvSpPr>
          <p:spPr bwMode="auto">
            <a:xfrm>
              <a:off x="3634" y="8010"/>
              <a:ext cx="4625" cy="349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Times New Roman" pitchFamily="18" charset="0"/>
                </a:rPr>
                <a:t>И с к л ю ч е н и я: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8693" name="Rectangle 21"/>
            <p:cNvSpPr>
              <a:spLocks noChangeArrowheads="1"/>
            </p:cNvSpPr>
            <p:nvPr/>
          </p:nvSpPr>
          <p:spPr bwMode="auto">
            <a:xfrm>
              <a:off x="2858" y="8534"/>
              <a:ext cx="2261" cy="101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Цыган</a:t>
              </a:r>
              <a:r>
                <a:rPr kumimoji="0" lang="ru-RU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на </a:t>
              </a:r>
              <a:r>
                <a:rPr kumimoji="0" lang="ru-RU" sz="1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цыпочках</a:t>
              </a:r>
              <a:r>
                <a:rPr kumimoji="0" lang="ru-RU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, весь в </a:t>
              </a:r>
              <a:r>
                <a:rPr kumimoji="0" lang="ru-RU" sz="1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цыпках</a:t>
              </a:r>
              <a:r>
                <a:rPr kumimoji="0" lang="ru-RU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, подошёл к </a:t>
              </a:r>
              <a:r>
                <a:rPr kumimoji="0" lang="ru-RU" sz="1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цыплёнку</a:t>
              </a:r>
              <a:r>
                <a:rPr kumimoji="0" lang="ru-RU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и </a:t>
              </a:r>
              <a:r>
                <a:rPr kumimoji="0" lang="ru-RU" sz="1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цыкнул</a:t>
              </a:r>
              <a:r>
                <a:rPr kumimoji="0" lang="ru-RU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 ему: «</a:t>
              </a:r>
              <a:r>
                <a:rPr kumimoji="0" lang="ru-RU" sz="14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Цыц</a:t>
              </a:r>
              <a:r>
                <a:rPr kumimoji="0" lang="ru-RU" sz="14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!»</a:t>
              </a:r>
              <a:endParaRPr kumimoji="0" lang="ru-RU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8692" name="Rectangle 20"/>
            <p:cNvSpPr>
              <a:spLocks noChangeArrowheads="1"/>
            </p:cNvSpPr>
            <p:nvPr/>
          </p:nvSpPr>
          <p:spPr bwMode="auto">
            <a:xfrm>
              <a:off x="5244" y="8534"/>
              <a:ext cx="2073" cy="87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в некоторых случаях в именах собственных: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      </a:t>
              </a:r>
              <a:r>
                <a:rPr kumimoji="0" lang="ru-RU" sz="16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Ельцин, Вицин</a:t>
              </a:r>
              <a:endPara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8691" name="Rectangle 19"/>
            <p:cNvSpPr>
              <a:spLocks noChangeArrowheads="1"/>
            </p:cNvSpPr>
            <p:nvPr/>
          </p:nvSpPr>
          <p:spPr bwMode="auto">
            <a:xfrm>
              <a:off x="7426" y="8534"/>
              <a:ext cx="1552" cy="61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Исключений нет!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8690" name="Line 18"/>
            <p:cNvSpPr>
              <a:spLocks noChangeShapeType="1"/>
            </p:cNvSpPr>
            <p:nvPr/>
          </p:nvSpPr>
          <p:spPr bwMode="auto">
            <a:xfrm>
              <a:off x="4065" y="5305"/>
              <a:ext cx="0" cy="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8689" name="Line 17"/>
            <p:cNvSpPr>
              <a:spLocks noChangeShapeType="1"/>
            </p:cNvSpPr>
            <p:nvPr/>
          </p:nvSpPr>
          <p:spPr bwMode="auto">
            <a:xfrm>
              <a:off x="6133" y="5305"/>
              <a:ext cx="0" cy="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8688" name="Line 16"/>
            <p:cNvSpPr>
              <a:spLocks noChangeShapeType="1"/>
            </p:cNvSpPr>
            <p:nvPr/>
          </p:nvSpPr>
          <p:spPr bwMode="auto">
            <a:xfrm>
              <a:off x="7944" y="5306"/>
              <a:ext cx="1" cy="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8687" name="Line 15"/>
            <p:cNvSpPr>
              <a:spLocks noChangeShapeType="1"/>
            </p:cNvSpPr>
            <p:nvPr/>
          </p:nvSpPr>
          <p:spPr bwMode="auto">
            <a:xfrm>
              <a:off x="6133" y="5742"/>
              <a:ext cx="0" cy="26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8686" name="Line 14"/>
            <p:cNvSpPr>
              <a:spLocks noChangeShapeType="1"/>
            </p:cNvSpPr>
            <p:nvPr/>
          </p:nvSpPr>
          <p:spPr bwMode="auto">
            <a:xfrm>
              <a:off x="4065" y="5742"/>
              <a:ext cx="0" cy="26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8685" name="Line 13"/>
            <p:cNvSpPr>
              <a:spLocks noChangeShapeType="1"/>
            </p:cNvSpPr>
            <p:nvPr/>
          </p:nvSpPr>
          <p:spPr bwMode="auto">
            <a:xfrm>
              <a:off x="7944" y="5742"/>
              <a:ext cx="1" cy="26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8684" name="Line 12"/>
            <p:cNvSpPr>
              <a:spLocks noChangeShapeType="1"/>
            </p:cNvSpPr>
            <p:nvPr/>
          </p:nvSpPr>
          <p:spPr bwMode="auto">
            <a:xfrm>
              <a:off x="3979" y="8359"/>
              <a:ext cx="1" cy="1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8683" name="Line 11"/>
            <p:cNvSpPr>
              <a:spLocks noChangeShapeType="1"/>
            </p:cNvSpPr>
            <p:nvPr/>
          </p:nvSpPr>
          <p:spPr bwMode="auto">
            <a:xfrm>
              <a:off x="6133" y="8359"/>
              <a:ext cx="2" cy="1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8682" name="Line 10"/>
            <p:cNvSpPr>
              <a:spLocks noChangeShapeType="1"/>
            </p:cNvSpPr>
            <p:nvPr/>
          </p:nvSpPr>
          <p:spPr bwMode="auto">
            <a:xfrm>
              <a:off x="7944" y="8359"/>
              <a:ext cx="1" cy="1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8681" name="Line 9"/>
            <p:cNvSpPr>
              <a:spLocks noChangeShapeType="1"/>
            </p:cNvSpPr>
            <p:nvPr/>
          </p:nvSpPr>
          <p:spPr bwMode="auto">
            <a:xfrm>
              <a:off x="3979" y="7836"/>
              <a:ext cx="0" cy="17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8680" name="Line 8"/>
            <p:cNvSpPr>
              <a:spLocks noChangeShapeType="1"/>
            </p:cNvSpPr>
            <p:nvPr/>
          </p:nvSpPr>
          <p:spPr bwMode="auto">
            <a:xfrm>
              <a:off x="6133" y="7836"/>
              <a:ext cx="0" cy="17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8679" name="Line 7"/>
            <p:cNvSpPr>
              <a:spLocks noChangeShapeType="1"/>
            </p:cNvSpPr>
            <p:nvPr/>
          </p:nvSpPr>
          <p:spPr bwMode="auto">
            <a:xfrm>
              <a:off x="7944" y="7836"/>
              <a:ext cx="0" cy="17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8678" name="Oval 6"/>
            <p:cNvSpPr>
              <a:spLocks noChangeArrowheads="1"/>
            </p:cNvSpPr>
            <p:nvPr/>
          </p:nvSpPr>
          <p:spPr bwMode="auto">
            <a:xfrm>
              <a:off x="3763" y="5393"/>
              <a:ext cx="647" cy="429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-и-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8677" name="Oval 5"/>
            <p:cNvSpPr>
              <a:spLocks noChangeArrowheads="1"/>
            </p:cNvSpPr>
            <p:nvPr/>
          </p:nvSpPr>
          <p:spPr bwMode="auto">
            <a:xfrm>
              <a:off x="5747" y="5375"/>
              <a:ext cx="794" cy="504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-ы-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8676" name="Oval 4"/>
            <p:cNvSpPr>
              <a:spLocks noChangeArrowheads="1"/>
            </p:cNvSpPr>
            <p:nvPr/>
          </p:nvSpPr>
          <p:spPr bwMode="auto">
            <a:xfrm>
              <a:off x="7642" y="5393"/>
              <a:ext cx="648" cy="429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-и-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8675" name="Line 3"/>
            <p:cNvSpPr>
              <a:spLocks noChangeShapeType="1"/>
            </p:cNvSpPr>
            <p:nvPr/>
          </p:nvSpPr>
          <p:spPr bwMode="auto">
            <a:xfrm>
              <a:off x="4280" y="4739"/>
              <a:ext cx="0" cy="13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8674" name="Line 2"/>
            <p:cNvSpPr>
              <a:spLocks noChangeShapeType="1"/>
            </p:cNvSpPr>
            <p:nvPr/>
          </p:nvSpPr>
          <p:spPr bwMode="auto">
            <a:xfrm>
              <a:off x="6478" y="4739"/>
              <a:ext cx="1" cy="1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</p:grpSp>
      <p:sp>
        <p:nvSpPr>
          <p:cNvPr id="28716" name="Rectangle 44"/>
          <p:cNvSpPr>
            <a:spLocks noChangeArrowheads="1"/>
          </p:cNvSpPr>
          <p:nvPr/>
        </p:nvSpPr>
        <p:spPr bwMode="auto">
          <a:xfrm>
            <a:off x="0" y="510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701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476672"/>
            <a:ext cx="8229600" cy="936104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>
                <a:solidFill>
                  <a:srgbClr val="FFC000"/>
                </a:solidFill>
              </a:rPr>
              <a:t>Ответы на тест 4: 2, 3, 4</a:t>
            </a:r>
            <a:endParaRPr lang="ru-RU" sz="4400" b="1" dirty="0">
              <a:solidFill>
                <a:srgbClr val="FFC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1797188"/>
            <a:ext cx="925252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Верными </a:t>
            </a:r>
            <a:r>
              <a:rPr lang="ru-RU" sz="2800" dirty="0" smtClean="0"/>
              <a:t>являются утверждения</a:t>
            </a:r>
            <a:r>
              <a:rPr lang="ru-RU" sz="2800" dirty="0" smtClean="0"/>
              <a:t>:</a:t>
            </a:r>
          </a:p>
          <a:p>
            <a:pPr algn="ctr"/>
            <a:endParaRPr lang="ru-RU" sz="2800" dirty="0" smtClean="0"/>
          </a:p>
          <a:p>
            <a:pPr marL="342900" indent="-342900">
              <a:buAutoNum type="arabicParenR"/>
            </a:pPr>
            <a:r>
              <a:rPr lang="ru-RU" sz="3000" dirty="0" smtClean="0"/>
              <a:t> </a:t>
            </a:r>
            <a:r>
              <a:rPr lang="ru-RU" sz="2800" dirty="0" smtClean="0"/>
              <a:t>В корне слова после буквы </a:t>
            </a:r>
            <a:r>
              <a:rPr lang="ru-RU" sz="2800" b="1" i="1" dirty="0" smtClean="0"/>
              <a:t>Ц</a:t>
            </a:r>
            <a:r>
              <a:rPr lang="ru-RU" sz="2800" dirty="0" smtClean="0"/>
              <a:t> пишется буква </a:t>
            </a:r>
            <a:r>
              <a:rPr lang="ru-RU" sz="2800" b="1" i="1" dirty="0" smtClean="0"/>
              <a:t>И</a:t>
            </a:r>
            <a:r>
              <a:rPr lang="ru-RU" sz="2800" dirty="0" smtClean="0"/>
              <a:t> в словах-исключениях. </a:t>
            </a:r>
            <a:endParaRPr lang="ru-RU" sz="2800" dirty="0" smtClean="0">
              <a:solidFill>
                <a:srgbClr val="009999"/>
              </a:solidFill>
            </a:endParaRPr>
          </a:p>
          <a:p>
            <a:pPr marL="342900" indent="-342900">
              <a:buAutoNum type="arabicParenR"/>
            </a:pPr>
            <a:r>
              <a:rPr lang="ru-RU" sz="2800" dirty="0" smtClean="0">
                <a:solidFill>
                  <a:srgbClr val="009999"/>
                </a:solidFill>
              </a:rPr>
              <a:t> К словам-исключениям не относится слово </a:t>
            </a:r>
            <a:r>
              <a:rPr lang="ru-RU" sz="2800" b="1" i="1" dirty="0" smtClean="0">
                <a:solidFill>
                  <a:srgbClr val="009999"/>
                </a:solidFill>
              </a:rPr>
              <a:t>ц..</a:t>
            </a:r>
            <a:r>
              <a:rPr lang="ru-RU" sz="2800" b="1" i="1" dirty="0" err="1" smtClean="0">
                <a:solidFill>
                  <a:srgbClr val="009999"/>
                </a:solidFill>
              </a:rPr>
              <a:t>рк</a:t>
            </a:r>
            <a:r>
              <a:rPr lang="ru-RU" sz="2800" dirty="0" smtClean="0">
                <a:solidFill>
                  <a:srgbClr val="009999"/>
                </a:solidFill>
              </a:rPr>
              <a:t>.</a:t>
            </a:r>
            <a:endParaRPr lang="ru-RU" sz="2800" dirty="0" smtClean="0">
              <a:solidFill>
                <a:srgbClr val="009999"/>
              </a:solidFill>
            </a:endParaRPr>
          </a:p>
          <a:p>
            <a:pPr marL="342900" indent="-342900">
              <a:buAutoNum type="arabicParenR"/>
            </a:pPr>
            <a:r>
              <a:rPr lang="ru-RU" sz="2800" dirty="0" smtClean="0">
                <a:solidFill>
                  <a:srgbClr val="009999"/>
                </a:solidFill>
              </a:rPr>
              <a:t> После буквы </a:t>
            </a:r>
            <a:r>
              <a:rPr lang="ru-RU" sz="2800" b="1" i="1" dirty="0" smtClean="0">
                <a:solidFill>
                  <a:srgbClr val="009999"/>
                </a:solidFill>
              </a:rPr>
              <a:t>Ц</a:t>
            </a:r>
            <a:r>
              <a:rPr lang="ru-RU" sz="2800" dirty="0" smtClean="0">
                <a:solidFill>
                  <a:srgbClr val="009999"/>
                </a:solidFill>
              </a:rPr>
              <a:t> в окончаниях и суффиксах пишется буква </a:t>
            </a:r>
            <a:r>
              <a:rPr lang="ru-RU" sz="2800" b="1" i="1" dirty="0" smtClean="0">
                <a:solidFill>
                  <a:srgbClr val="009999"/>
                </a:solidFill>
              </a:rPr>
              <a:t>Ы</a:t>
            </a:r>
            <a:r>
              <a:rPr lang="ru-RU" sz="2800" dirty="0" smtClean="0">
                <a:solidFill>
                  <a:srgbClr val="009999"/>
                </a:solidFill>
              </a:rPr>
              <a:t>.</a:t>
            </a:r>
            <a:endParaRPr lang="ru-RU" sz="2800" dirty="0" smtClean="0">
              <a:solidFill>
                <a:srgbClr val="009999"/>
              </a:solidFill>
            </a:endParaRPr>
          </a:p>
          <a:p>
            <a:pPr marL="342900" indent="-342900">
              <a:buAutoNum type="arabicParenR"/>
            </a:pPr>
            <a:r>
              <a:rPr lang="ru-RU" sz="2800" dirty="0" smtClean="0">
                <a:solidFill>
                  <a:srgbClr val="009999"/>
                </a:solidFill>
              </a:rPr>
              <a:t> В словах, оканчивающихся на </a:t>
            </a:r>
            <a:r>
              <a:rPr lang="ru-RU" sz="2800" b="1" i="1" dirty="0" smtClean="0">
                <a:solidFill>
                  <a:srgbClr val="009999"/>
                </a:solidFill>
              </a:rPr>
              <a:t>–</a:t>
            </a:r>
            <a:r>
              <a:rPr lang="ru-RU" sz="2800" b="1" i="1" dirty="0" err="1" smtClean="0">
                <a:solidFill>
                  <a:srgbClr val="009999"/>
                </a:solidFill>
              </a:rPr>
              <a:t>ция</a:t>
            </a:r>
            <a:r>
              <a:rPr lang="ru-RU" sz="2800" b="1" i="1" dirty="0" smtClean="0">
                <a:solidFill>
                  <a:srgbClr val="009999"/>
                </a:solidFill>
              </a:rPr>
              <a:t> </a:t>
            </a:r>
            <a:r>
              <a:rPr lang="ru-RU" sz="2800" dirty="0" smtClean="0">
                <a:solidFill>
                  <a:srgbClr val="009999"/>
                </a:solidFill>
              </a:rPr>
              <a:t>пишется буква </a:t>
            </a:r>
            <a:r>
              <a:rPr lang="ru-RU" sz="2800" b="1" i="1" dirty="0" smtClean="0">
                <a:solidFill>
                  <a:srgbClr val="009999"/>
                </a:solidFill>
              </a:rPr>
              <a:t>И</a:t>
            </a:r>
            <a:r>
              <a:rPr lang="ru-RU" sz="2800" dirty="0" smtClean="0">
                <a:solidFill>
                  <a:srgbClr val="009999"/>
                </a:solidFill>
              </a:rPr>
              <a:t>.</a:t>
            </a:r>
            <a:endParaRPr lang="ru-RU" sz="2800" dirty="0" smtClean="0">
              <a:solidFill>
                <a:srgbClr val="009999"/>
              </a:solidFill>
            </a:endParaRPr>
          </a:p>
          <a:p>
            <a:pPr marL="342900" indent="-342900">
              <a:buAutoNum type="arabicParenR"/>
            </a:pPr>
            <a:r>
              <a:rPr lang="ru-RU" sz="2800" dirty="0" smtClean="0"/>
              <a:t> В именах </a:t>
            </a:r>
            <a:r>
              <a:rPr lang="ru-RU" sz="2800" dirty="0"/>
              <a:t>собственных </a:t>
            </a:r>
            <a:r>
              <a:rPr lang="ru-RU" sz="2800" dirty="0" smtClean="0"/>
              <a:t>– </a:t>
            </a:r>
            <a:r>
              <a:rPr lang="ru-RU" sz="2800" dirty="0" smtClean="0"/>
              <a:t>фамилиях людей </a:t>
            </a:r>
            <a:r>
              <a:rPr lang="ru-RU" sz="2800" dirty="0"/>
              <a:t>– после </a:t>
            </a:r>
            <a:r>
              <a:rPr lang="ru-RU" sz="2800" dirty="0" smtClean="0"/>
              <a:t>буквы </a:t>
            </a:r>
            <a:r>
              <a:rPr lang="ru-RU" sz="2800" b="1" i="1" dirty="0" smtClean="0"/>
              <a:t>Ц</a:t>
            </a:r>
            <a:r>
              <a:rPr lang="ru-RU" sz="2800" dirty="0" smtClean="0"/>
              <a:t> пишется </a:t>
            </a:r>
            <a:r>
              <a:rPr lang="ru-RU" sz="2800" dirty="0"/>
              <a:t>буква </a:t>
            </a:r>
            <a:r>
              <a:rPr lang="ru-RU" sz="2800" b="1" i="1" dirty="0" smtClean="0"/>
              <a:t>Ы</a:t>
            </a:r>
            <a:r>
              <a:rPr lang="ru-RU" sz="2800" dirty="0" smtClean="0"/>
              <a:t>.</a:t>
            </a:r>
            <a:r>
              <a:rPr lang="ru-RU" dirty="0" smtClean="0">
                <a:solidFill>
                  <a:prstClr val="black"/>
                </a:solidFill>
              </a:rPr>
              <a:t> </a:t>
            </a:r>
            <a:endParaRPr lang="ru-RU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260322"/>
      </p:ext>
    </p:extLst>
  </p:cSld>
  <p:clrMapOvr>
    <a:masterClrMapping/>
  </p:clrMapOvr>
  <p:transition advTm="0"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4824536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>
              <a:buNone/>
            </a:pPr>
            <a:r>
              <a:rPr lang="ru-RU" sz="6600" dirty="0" smtClean="0"/>
              <a:t>Желаем успехов!</a:t>
            </a:r>
          </a:p>
          <a:p>
            <a:pPr algn="ctr">
              <a:buNone/>
            </a:pPr>
            <a:endParaRPr lang="ru-RU" sz="5400" dirty="0" smtClean="0"/>
          </a:p>
          <a:p>
            <a:pPr algn="ctr">
              <a:buNone/>
            </a:pPr>
            <a:r>
              <a:rPr lang="ru-RU" sz="5400" dirty="0" smtClean="0"/>
              <a:t>Следующая тема:</a:t>
            </a:r>
          </a:p>
          <a:p>
            <a:pPr algn="ctr">
              <a:buNone/>
            </a:pPr>
            <a:r>
              <a:rPr lang="ru-RU" sz="5400" dirty="0" smtClean="0">
                <a:solidFill>
                  <a:srgbClr val="FFC000"/>
                </a:solidFill>
              </a:rPr>
              <a:t>«Правописание </a:t>
            </a:r>
            <a:endParaRPr lang="ru-RU" sz="5400" dirty="0" smtClean="0">
              <a:solidFill>
                <a:srgbClr val="FFC000"/>
              </a:solidFill>
            </a:endParaRPr>
          </a:p>
          <a:p>
            <a:pPr algn="ctr">
              <a:buNone/>
            </a:pPr>
            <a:r>
              <a:rPr lang="ru-RU" sz="5400" dirty="0" smtClean="0">
                <a:solidFill>
                  <a:srgbClr val="FFC000"/>
                </a:solidFill>
              </a:rPr>
              <a:t>гласных </a:t>
            </a:r>
            <a:r>
              <a:rPr lang="ru-RU" sz="5400" b="1" i="1" dirty="0" smtClean="0">
                <a:solidFill>
                  <a:srgbClr val="FFC000"/>
                </a:solidFill>
              </a:rPr>
              <a:t>Э, Е</a:t>
            </a:r>
            <a:r>
              <a:rPr lang="ru-RU" sz="5400" dirty="0" smtClean="0">
                <a:solidFill>
                  <a:srgbClr val="FFC000"/>
                </a:solidFill>
              </a:rPr>
              <a:t>»</a:t>
            </a:r>
            <a:endParaRPr lang="ru-RU" sz="54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 advTm="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20688"/>
            <a:ext cx="9036496" cy="3024336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4800" i="1" u="sng" dirty="0" smtClean="0"/>
              <a:t>Запомните это правило </a:t>
            </a:r>
            <a:r>
              <a:rPr lang="ru-RU" sz="4800" i="1" u="sng" dirty="0" smtClean="0">
                <a:solidFill>
                  <a:schemeClr val="bg1"/>
                </a:solidFill>
              </a:rPr>
              <a:t>иначе:</a:t>
            </a:r>
          </a:p>
          <a:p>
            <a:pPr marL="0" indent="0" algn="ctr">
              <a:buNone/>
            </a:pPr>
            <a:r>
              <a:rPr lang="ru-RU" sz="4100" dirty="0" smtClean="0">
                <a:solidFill>
                  <a:srgbClr val="FFC000"/>
                </a:solidFill>
              </a:rPr>
              <a:t>После</a:t>
            </a:r>
            <a:r>
              <a:rPr lang="ru-RU" sz="4100" dirty="0" smtClean="0">
                <a:solidFill>
                  <a:schemeClr val="bg1"/>
                </a:solidFill>
              </a:rPr>
              <a:t> </a:t>
            </a:r>
            <a:r>
              <a:rPr lang="ru-RU" sz="4100" b="1" i="1" dirty="0">
                <a:solidFill>
                  <a:srgbClr val="FFC000"/>
                </a:solidFill>
              </a:rPr>
              <a:t>Ц</a:t>
            </a:r>
            <a:r>
              <a:rPr lang="ru-RU" sz="4100" dirty="0">
                <a:solidFill>
                  <a:srgbClr val="FFC000"/>
                </a:solidFill>
              </a:rPr>
              <a:t> в корне </a:t>
            </a:r>
            <a:r>
              <a:rPr lang="ru-RU" sz="4100" dirty="0">
                <a:solidFill>
                  <a:schemeClr val="bg1"/>
                </a:solidFill>
              </a:rPr>
              <a:t>слова </a:t>
            </a:r>
          </a:p>
          <a:p>
            <a:pPr marL="0" indent="0" algn="ctr">
              <a:buNone/>
            </a:pPr>
            <a:r>
              <a:rPr lang="ru-RU" sz="4100" dirty="0">
                <a:solidFill>
                  <a:srgbClr val="FFC000"/>
                </a:solidFill>
              </a:rPr>
              <a:t>всегда пишется </a:t>
            </a:r>
            <a:r>
              <a:rPr lang="ru-RU" sz="4100" dirty="0">
                <a:solidFill>
                  <a:schemeClr val="bg1"/>
                </a:solidFill>
              </a:rPr>
              <a:t>буква </a:t>
            </a:r>
            <a:r>
              <a:rPr lang="ru-RU" sz="4100" b="1" i="1" dirty="0">
                <a:solidFill>
                  <a:srgbClr val="FFC000"/>
                </a:solidFill>
              </a:rPr>
              <a:t>И</a:t>
            </a:r>
            <a:r>
              <a:rPr lang="ru-RU" sz="4100" dirty="0">
                <a:solidFill>
                  <a:schemeClr val="bg1"/>
                </a:solidFill>
              </a:rPr>
              <a:t>, </a:t>
            </a:r>
          </a:p>
          <a:p>
            <a:pPr marL="0" indent="0" algn="ctr">
              <a:buNone/>
            </a:pPr>
            <a:r>
              <a:rPr lang="ru-RU" sz="4100" dirty="0">
                <a:solidFill>
                  <a:srgbClr val="FFC000"/>
                </a:solidFill>
              </a:rPr>
              <a:t>кроме исключений </a:t>
            </a:r>
            <a:endParaRPr lang="ru-RU" sz="4100" dirty="0" smtClean="0">
              <a:solidFill>
                <a:srgbClr val="FFC000"/>
              </a:solidFill>
            </a:endParaRPr>
          </a:p>
          <a:p>
            <a:pPr marL="0" indent="0" algn="ctr">
              <a:buNone/>
            </a:pPr>
            <a:r>
              <a:rPr lang="ru-RU" sz="3000" dirty="0" smtClean="0">
                <a:solidFill>
                  <a:schemeClr val="bg1"/>
                </a:solidFill>
              </a:rPr>
              <a:t>(</a:t>
            </a:r>
            <a:r>
              <a:rPr lang="ru-RU" sz="3000" dirty="0"/>
              <a:t>см. следующий слайд):</a:t>
            </a:r>
          </a:p>
          <a:p>
            <a:pPr algn="ctr">
              <a:buNone/>
            </a:pPr>
            <a:endParaRPr lang="ru-RU" sz="4400" dirty="0" smtClean="0"/>
          </a:p>
          <a:p>
            <a:pPr algn="ctr">
              <a:buNone/>
            </a:pPr>
            <a:endParaRPr lang="ru-RU" sz="4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3675145"/>
            <a:ext cx="849694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4078" indent="-514350" algn="ctr">
              <a:buNone/>
            </a:pPr>
            <a:r>
              <a:rPr lang="ru-RU" sz="3200" i="1" dirty="0" err="1" smtClean="0"/>
              <a:t>ц</a:t>
            </a:r>
            <a:r>
              <a:rPr lang="ru-RU" sz="3200" b="1" i="1" dirty="0" err="1" smtClean="0">
                <a:solidFill>
                  <a:srgbClr val="006666"/>
                </a:solidFill>
              </a:rPr>
              <a:t>И</a:t>
            </a:r>
            <a:r>
              <a:rPr lang="ru-RU" sz="3200" i="1" dirty="0" err="1" smtClean="0"/>
              <a:t>гейковая</a:t>
            </a:r>
            <a:r>
              <a:rPr lang="ru-RU" sz="3200" i="1" dirty="0" smtClean="0"/>
              <a:t> </a:t>
            </a:r>
            <a:r>
              <a:rPr lang="ru-RU" sz="3200" i="1" dirty="0" smtClean="0"/>
              <a:t>шубка, </a:t>
            </a:r>
            <a:endParaRPr lang="ru-RU" sz="3200" i="1" dirty="0" smtClean="0"/>
          </a:p>
          <a:p>
            <a:pPr marL="624078" indent="-514350" algn="ctr">
              <a:buNone/>
            </a:pPr>
            <a:r>
              <a:rPr lang="ru-RU" sz="3200" i="1" dirty="0" err="1" smtClean="0"/>
              <a:t>ц</a:t>
            </a:r>
            <a:r>
              <a:rPr lang="ru-RU" sz="3200" b="1" i="1" dirty="0" err="1" smtClean="0">
                <a:solidFill>
                  <a:srgbClr val="006666"/>
                </a:solidFill>
              </a:rPr>
              <a:t>И</a:t>
            </a:r>
            <a:r>
              <a:rPr lang="ru-RU" sz="3200" i="1" dirty="0" err="1" smtClean="0"/>
              <a:t>ничный</a:t>
            </a:r>
            <a:r>
              <a:rPr lang="ru-RU" sz="3200" i="1" dirty="0" smtClean="0"/>
              <a:t> </a:t>
            </a:r>
            <a:r>
              <a:rPr lang="ru-RU" sz="3200" i="1" dirty="0" smtClean="0"/>
              <a:t>человек, </a:t>
            </a:r>
            <a:endParaRPr lang="ru-RU" sz="3200" i="1" dirty="0" smtClean="0"/>
          </a:p>
          <a:p>
            <a:pPr marL="624078" indent="-514350" algn="ctr">
              <a:buNone/>
            </a:pPr>
            <a:r>
              <a:rPr lang="ru-RU" sz="3200" i="1" dirty="0" err="1" smtClean="0"/>
              <a:t>медиц</a:t>
            </a:r>
            <a:r>
              <a:rPr lang="ru-RU" sz="3200" b="1" i="1" dirty="0" err="1" smtClean="0">
                <a:solidFill>
                  <a:srgbClr val="006666"/>
                </a:solidFill>
              </a:rPr>
              <a:t>И</a:t>
            </a:r>
            <a:r>
              <a:rPr lang="ru-RU" sz="3200" i="1" dirty="0" err="1" smtClean="0"/>
              <a:t>на</a:t>
            </a:r>
            <a:r>
              <a:rPr lang="ru-RU" sz="3200" i="1" dirty="0" smtClean="0"/>
              <a:t>, </a:t>
            </a:r>
          </a:p>
          <a:p>
            <a:pPr marL="624078" indent="-514350" algn="ctr">
              <a:buNone/>
            </a:pPr>
            <a:r>
              <a:rPr lang="ru-RU" sz="3200" i="1" dirty="0" err="1" smtClean="0"/>
              <a:t>ц</a:t>
            </a:r>
            <a:r>
              <a:rPr lang="ru-RU" sz="3200" b="1" i="1" dirty="0" err="1" smtClean="0">
                <a:solidFill>
                  <a:srgbClr val="006666"/>
                </a:solidFill>
              </a:rPr>
              <a:t>И</a:t>
            </a:r>
            <a:r>
              <a:rPr lang="ru-RU" sz="3200" i="1" dirty="0" err="1" smtClean="0"/>
              <a:t>новка</a:t>
            </a:r>
            <a:r>
              <a:rPr lang="ru-RU" sz="3200" i="1" dirty="0"/>
              <a:t>, </a:t>
            </a:r>
            <a:endParaRPr lang="ru-RU" sz="3200" i="1" dirty="0" smtClean="0"/>
          </a:p>
          <a:p>
            <a:pPr marL="624078" indent="-514350" algn="ctr">
              <a:buNone/>
            </a:pPr>
            <a:r>
              <a:rPr lang="ru-RU" sz="3200" i="1" dirty="0" err="1" smtClean="0"/>
              <a:t>оц</a:t>
            </a:r>
            <a:r>
              <a:rPr lang="ru-RU" sz="3200" b="1" i="1" dirty="0" err="1" smtClean="0">
                <a:solidFill>
                  <a:srgbClr val="006666"/>
                </a:solidFill>
              </a:rPr>
              <a:t>И</a:t>
            </a:r>
            <a:r>
              <a:rPr lang="ru-RU" sz="3200" i="1" dirty="0" err="1" smtClean="0"/>
              <a:t>нкованные</a:t>
            </a:r>
            <a:r>
              <a:rPr lang="ru-RU" sz="3200" i="1" dirty="0" smtClean="0"/>
              <a:t> перила</a:t>
            </a:r>
            <a:r>
              <a:rPr lang="ru-RU" sz="3200" i="1" dirty="0" smtClean="0"/>
              <a:t>, </a:t>
            </a:r>
          </a:p>
          <a:p>
            <a:pPr marL="624078" indent="-514350" algn="ctr">
              <a:buNone/>
            </a:pPr>
            <a:r>
              <a:rPr lang="ru-RU" sz="3200" i="1" dirty="0" err="1" smtClean="0"/>
              <a:t>ц</a:t>
            </a:r>
            <a:r>
              <a:rPr lang="ru-RU" sz="3200" b="1" i="1" dirty="0" err="1" smtClean="0">
                <a:solidFill>
                  <a:srgbClr val="006666"/>
                </a:solidFill>
              </a:rPr>
              <a:t>И</a:t>
            </a:r>
            <a:r>
              <a:rPr lang="ru-RU" sz="3200" i="1" dirty="0" err="1" smtClean="0"/>
              <a:t>стерна</a:t>
            </a:r>
            <a:r>
              <a:rPr lang="ru-RU" sz="3200" i="1" dirty="0" smtClean="0"/>
              <a:t> </a:t>
            </a:r>
            <a:r>
              <a:rPr lang="ru-RU" sz="3200" dirty="0" smtClean="0"/>
              <a:t>и т.д. </a:t>
            </a:r>
            <a:endParaRPr lang="ru-RU" sz="2600" dirty="0" smtClean="0"/>
          </a:p>
        </p:txBody>
      </p:sp>
    </p:spTree>
  </p:cSld>
  <p:clrMapOvr>
    <a:masterClrMapping/>
  </p:clrMapOvr>
  <p:transition advTm="0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96752"/>
            <a:ext cx="8229600" cy="1008112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/>
              <a:t>Запомните </a:t>
            </a:r>
            <a:r>
              <a:rPr lang="ru-RU" sz="4800" dirty="0">
                <a:solidFill>
                  <a:srgbClr val="FFC000"/>
                </a:solidFill>
              </a:rPr>
              <a:t>исключения</a:t>
            </a:r>
            <a:r>
              <a:rPr lang="ru-RU" sz="4800" dirty="0"/>
              <a:t>:</a:t>
            </a:r>
            <a:endParaRPr lang="ru-RU" sz="4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780928"/>
            <a:ext cx="849694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4078" indent="-514350" algn="ctr">
              <a:buNone/>
            </a:pPr>
            <a:endParaRPr lang="ru-RU" sz="2800" dirty="0" smtClean="0"/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800" b="1" i="1" dirty="0" err="1" smtClean="0">
                <a:solidFill>
                  <a:srgbClr val="FF0066"/>
                </a:solidFill>
                <a:latin typeface="Arial" pitchFamily="34" charset="0"/>
                <a:ea typeface="Times New Roman" pitchFamily="18" charset="0"/>
              </a:rPr>
              <a:t>Ц</a:t>
            </a:r>
            <a:r>
              <a:rPr lang="ru-RU" sz="4800" b="1" i="1" dirty="0" err="1" smtClean="0">
                <a:solidFill>
                  <a:srgbClr val="006666"/>
                </a:solidFill>
              </a:rPr>
              <a:t>Ы</a:t>
            </a:r>
            <a:r>
              <a:rPr lang="ru-RU" sz="4800" b="1" i="1" dirty="0" err="1" smtClean="0">
                <a:solidFill>
                  <a:srgbClr val="FF0066"/>
                </a:solidFill>
                <a:latin typeface="Arial" pitchFamily="34" charset="0"/>
                <a:ea typeface="Times New Roman" pitchFamily="18" charset="0"/>
              </a:rPr>
              <a:t>ган</a:t>
            </a:r>
            <a:r>
              <a:rPr lang="ru-RU" sz="4800" b="1" i="1" dirty="0" smtClean="0">
                <a:latin typeface="Arial" pitchFamily="34" charset="0"/>
                <a:ea typeface="Times New Roman" pitchFamily="18" charset="0"/>
              </a:rPr>
              <a:t> </a:t>
            </a:r>
            <a:r>
              <a:rPr lang="ru-RU" sz="4800" b="1" i="1" dirty="0">
                <a:latin typeface="Arial" pitchFamily="34" charset="0"/>
                <a:ea typeface="Times New Roman" pitchFamily="18" charset="0"/>
              </a:rPr>
              <a:t>на </a:t>
            </a:r>
            <a:r>
              <a:rPr lang="ru-RU" sz="4800" b="1" i="1" dirty="0" err="1" smtClean="0">
                <a:solidFill>
                  <a:srgbClr val="FF0066"/>
                </a:solidFill>
                <a:latin typeface="Arial" pitchFamily="34" charset="0"/>
                <a:ea typeface="Times New Roman" pitchFamily="18" charset="0"/>
              </a:rPr>
              <a:t>ц</a:t>
            </a:r>
            <a:r>
              <a:rPr lang="ru-RU" sz="4800" b="1" i="1" dirty="0" err="1" smtClean="0">
                <a:solidFill>
                  <a:srgbClr val="006666"/>
                </a:solidFill>
              </a:rPr>
              <a:t>Ы</a:t>
            </a:r>
            <a:r>
              <a:rPr lang="ru-RU" sz="4800" b="1" i="1" dirty="0" err="1" smtClean="0">
                <a:solidFill>
                  <a:srgbClr val="FF0066"/>
                </a:solidFill>
                <a:latin typeface="Arial" pitchFamily="34" charset="0"/>
                <a:ea typeface="Times New Roman" pitchFamily="18" charset="0"/>
              </a:rPr>
              <a:t>почках</a:t>
            </a:r>
            <a:r>
              <a:rPr lang="ru-RU" sz="4800" b="1" i="1" dirty="0">
                <a:latin typeface="Arial" pitchFamily="34" charset="0"/>
                <a:ea typeface="Times New Roman" pitchFamily="18" charset="0"/>
              </a:rPr>
              <a:t>, </a:t>
            </a:r>
            <a:endParaRPr lang="ru-RU" sz="4800" b="1" i="1" dirty="0" smtClean="0">
              <a:latin typeface="Arial" pitchFamily="34" charset="0"/>
              <a:ea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800" b="1" i="1" dirty="0" smtClean="0">
                <a:latin typeface="Arial" pitchFamily="34" charset="0"/>
                <a:ea typeface="Times New Roman" pitchFamily="18" charset="0"/>
              </a:rPr>
              <a:t>весь </a:t>
            </a:r>
            <a:r>
              <a:rPr lang="ru-RU" sz="4800" b="1" i="1" dirty="0">
                <a:latin typeface="Arial" pitchFamily="34" charset="0"/>
                <a:ea typeface="Times New Roman" pitchFamily="18" charset="0"/>
              </a:rPr>
              <a:t>в </a:t>
            </a:r>
            <a:r>
              <a:rPr lang="ru-RU" sz="4800" b="1" i="1" dirty="0" err="1" smtClean="0">
                <a:solidFill>
                  <a:srgbClr val="FF0066"/>
                </a:solidFill>
                <a:latin typeface="Arial" pitchFamily="34" charset="0"/>
                <a:ea typeface="Times New Roman" pitchFamily="18" charset="0"/>
              </a:rPr>
              <a:t>ц</a:t>
            </a:r>
            <a:r>
              <a:rPr lang="ru-RU" sz="4800" b="1" i="1" dirty="0" err="1" smtClean="0">
                <a:solidFill>
                  <a:srgbClr val="006666"/>
                </a:solidFill>
              </a:rPr>
              <a:t>Ы</a:t>
            </a:r>
            <a:r>
              <a:rPr lang="ru-RU" sz="4800" b="1" i="1" dirty="0" err="1" smtClean="0">
                <a:solidFill>
                  <a:srgbClr val="FF0066"/>
                </a:solidFill>
                <a:latin typeface="Arial" pitchFamily="34" charset="0"/>
                <a:ea typeface="Times New Roman" pitchFamily="18" charset="0"/>
              </a:rPr>
              <a:t>пках</a:t>
            </a:r>
            <a:r>
              <a:rPr lang="ru-RU" sz="4800" b="1" i="1" dirty="0">
                <a:latin typeface="Arial" pitchFamily="34" charset="0"/>
                <a:ea typeface="Times New Roman" pitchFamily="18" charset="0"/>
              </a:rPr>
              <a:t>, </a:t>
            </a:r>
            <a:endParaRPr lang="ru-RU" sz="4800" b="1" i="1" dirty="0" smtClean="0">
              <a:latin typeface="Arial" pitchFamily="34" charset="0"/>
              <a:ea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800" b="1" i="1" dirty="0" smtClean="0">
                <a:latin typeface="Arial" pitchFamily="34" charset="0"/>
                <a:ea typeface="Times New Roman" pitchFamily="18" charset="0"/>
              </a:rPr>
              <a:t>подошёл </a:t>
            </a:r>
            <a:r>
              <a:rPr lang="ru-RU" sz="4800" b="1" i="1" dirty="0">
                <a:latin typeface="Arial" pitchFamily="34" charset="0"/>
                <a:ea typeface="Times New Roman" pitchFamily="18" charset="0"/>
              </a:rPr>
              <a:t>к </a:t>
            </a:r>
            <a:r>
              <a:rPr lang="ru-RU" sz="4800" b="1" i="1" dirty="0" err="1" smtClean="0">
                <a:solidFill>
                  <a:srgbClr val="FF0066"/>
                </a:solidFill>
                <a:latin typeface="Arial" pitchFamily="34" charset="0"/>
                <a:ea typeface="Times New Roman" pitchFamily="18" charset="0"/>
              </a:rPr>
              <a:t>ц</a:t>
            </a:r>
            <a:r>
              <a:rPr lang="ru-RU" sz="4800" b="1" i="1" dirty="0" err="1" smtClean="0">
                <a:solidFill>
                  <a:srgbClr val="006666"/>
                </a:solidFill>
              </a:rPr>
              <a:t>Ы</a:t>
            </a:r>
            <a:r>
              <a:rPr lang="ru-RU" sz="4800" b="1" i="1" dirty="0" err="1" smtClean="0">
                <a:solidFill>
                  <a:srgbClr val="FF0066"/>
                </a:solidFill>
                <a:latin typeface="Arial" pitchFamily="34" charset="0"/>
                <a:ea typeface="Times New Roman" pitchFamily="18" charset="0"/>
              </a:rPr>
              <a:t>плёнку</a:t>
            </a:r>
            <a:r>
              <a:rPr lang="ru-RU" sz="4800" b="1" i="1" dirty="0" smtClean="0">
                <a:latin typeface="Arial" pitchFamily="34" charset="0"/>
                <a:ea typeface="Times New Roman" pitchFamily="18" charset="0"/>
              </a:rPr>
              <a:t>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800" b="1" i="1" dirty="0" smtClean="0">
                <a:latin typeface="Arial" pitchFamily="34" charset="0"/>
                <a:ea typeface="Times New Roman" pitchFamily="18" charset="0"/>
              </a:rPr>
              <a:t>и </a:t>
            </a:r>
            <a:r>
              <a:rPr lang="ru-RU" sz="4800" b="1" i="1" dirty="0" err="1" smtClean="0">
                <a:solidFill>
                  <a:srgbClr val="FF0066"/>
                </a:solidFill>
                <a:latin typeface="Arial" pitchFamily="34" charset="0"/>
                <a:ea typeface="Times New Roman" pitchFamily="18" charset="0"/>
              </a:rPr>
              <a:t>ц</a:t>
            </a:r>
            <a:r>
              <a:rPr lang="ru-RU" sz="4800" b="1" i="1" dirty="0" err="1" smtClean="0">
                <a:solidFill>
                  <a:srgbClr val="006666"/>
                </a:solidFill>
              </a:rPr>
              <a:t>Ы</a:t>
            </a:r>
            <a:r>
              <a:rPr lang="ru-RU" sz="4800" b="1" i="1" dirty="0" err="1" smtClean="0">
                <a:solidFill>
                  <a:srgbClr val="FF0066"/>
                </a:solidFill>
                <a:latin typeface="Arial" pitchFamily="34" charset="0"/>
                <a:ea typeface="Times New Roman" pitchFamily="18" charset="0"/>
              </a:rPr>
              <a:t>кнул</a:t>
            </a:r>
            <a:r>
              <a:rPr lang="ru-RU" sz="4800" b="1" i="1" dirty="0" smtClean="0">
                <a:latin typeface="Arial" pitchFamily="34" charset="0"/>
                <a:ea typeface="Times New Roman" pitchFamily="18" charset="0"/>
              </a:rPr>
              <a:t> </a:t>
            </a:r>
            <a:r>
              <a:rPr lang="ru-RU" sz="4800" b="1" i="1" dirty="0">
                <a:latin typeface="Arial" pitchFamily="34" charset="0"/>
                <a:ea typeface="Times New Roman" pitchFamily="18" charset="0"/>
              </a:rPr>
              <a:t>ему: «</a:t>
            </a:r>
            <a:r>
              <a:rPr lang="ru-RU" sz="4800" b="1" i="1" dirty="0" err="1" smtClean="0">
                <a:solidFill>
                  <a:srgbClr val="FF0066"/>
                </a:solidFill>
                <a:latin typeface="Arial" pitchFamily="34" charset="0"/>
                <a:ea typeface="Times New Roman" pitchFamily="18" charset="0"/>
              </a:rPr>
              <a:t>Ц</a:t>
            </a:r>
            <a:r>
              <a:rPr lang="ru-RU" sz="4800" b="1" i="1" dirty="0" err="1" smtClean="0">
                <a:solidFill>
                  <a:srgbClr val="006666"/>
                </a:solidFill>
              </a:rPr>
              <a:t>Ы</a:t>
            </a:r>
            <a:r>
              <a:rPr lang="ru-RU" sz="4800" b="1" i="1" dirty="0" err="1" smtClean="0">
                <a:solidFill>
                  <a:srgbClr val="FF0066"/>
                </a:solidFill>
                <a:latin typeface="Arial" pitchFamily="34" charset="0"/>
                <a:ea typeface="Times New Roman" pitchFamily="18" charset="0"/>
              </a:rPr>
              <a:t>ц</a:t>
            </a:r>
            <a:r>
              <a:rPr lang="ru-RU" sz="4800" b="1" i="1" dirty="0">
                <a:latin typeface="Arial" pitchFamily="34" charset="0"/>
                <a:ea typeface="Times New Roman" pitchFamily="18" charset="0"/>
              </a:rPr>
              <a:t>!»</a:t>
            </a:r>
            <a:endParaRPr lang="ru-RU" sz="4800" b="1" i="1" dirty="0">
              <a:latin typeface="Arial" pitchFamily="34" charset="0"/>
            </a:endParaRPr>
          </a:p>
          <a:p>
            <a:pPr marL="624078" indent="-514350" algn="just">
              <a:buNone/>
            </a:pPr>
            <a:endParaRPr lang="ru-RU" sz="3200" dirty="0" smtClean="0"/>
          </a:p>
        </p:txBody>
      </p:sp>
    </p:spTree>
    <p:extLst>
      <p:ext uri="{BB962C8B-B14F-4D97-AF65-F5344CB8AC3E}">
        <p14:creationId xmlns:p14="http://schemas.microsoft.com/office/powerpoint/2010/main" val="599990689"/>
      </p:ext>
    </p:extLst>
  </p:cSld>
  <p:clrMapOvr>
    <a:masterClrMapping/>
  </p:clrMapOvr>
  <p:transition advTm="0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79512" y="620688"/>
            <a:ext cx="8712968" cy="864096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FFC000"/>
                </a:solidFill>
              </a:rPr>
              <a:t>1. Проверь себя! </a:t>
            </a:r>
            <a:br>
              <a:rPr lang="ru-RU" sz="3200" b="1" dirty="0" smtClean="0">
                <a:solidFill>
                  <a:srgbClr val="FFC000"/>
                </a:solidFill>
              </a:rPr>
            </a:br>
            <a:r>
              <a:rPr lang="ru-RU" sz="3200" dirty="0" smtClean="0"/>
              <a:t>Спишите слова, вставляя пропущенные буквы:</a:t>
            </a:r>
            <a:endParaRPr lang="ru-RU" sz="32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7372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109728" indent="0" algn="just">
              <a:buNone/>
            </a:pPr>
            <a:r>
              <a:rPr lang="ru-RU" sz="3200" dirty="0" smtClean="0"/>
              <a:t>ц</a:t>
            </a:r>
            <a:r>
              <a:rPr lang="ru-RU" sz="3200" dirty="0" smtClean="0"/>
              <a:t>..рковая лошадь, </a:t>
            </a:r>
            <a:endParaRPr lang="ru-RU" sz="3200" dirty="0" smtClean="0"/>
          </a:p>
          <a:p>
            <a:pPr marL="109728" indent="0" algn="just">
              <a:buNone/>
            </a:pPr>
            <a:r>
              <a:rPr lang="ru-RU" sz="3200" dirty="0" err="1" smtClean="0"/>
              <a:t>ц</a:t>
            </a:r>
            <a:r>
              <a:rPr lang="ru-RU" sz="3200" dirty="0" err="1" smtClean="0"/>
              <a:t>..ганский</a:t>
            </a:r>
            <a:r>
              <a:rPr lang="ru-RU" sz="3200" dirty="0" smtClean="0"/>
              <a:t> табор, </a:t>
            </a:r>
            <a:endParaRPr lang="ru-RU" sz="3200" dirty="0" smtClean="0"/>
          </a:p>
          <a:p>
            <a:pPr marL="109728" indent="0" algn="just">
              <a:buNone/>
            </a:pPr>
            <a:r>
              <a:rPr lang="ru-RU" sz="3200" dirty="0" smtClean="0"/>
              <a:t>громко </a:t>
            </a:r>
            <a:r>
              <a:rPr lang="ru-RU" sz="3200" dirty="0" smtClean="0"/>
              <a:t>ц..кнуть, </a:t>
            </a:r>
            <a:endParaRPr lang="ru-RU" sz="3200" dirty="0" smtClean="0"/>
          </a:p>
          <a:p>
            <a:pPr marL="109728" indent="0" algn="just">
              <a:buNone/>
            </a:pPr>
            <a:r>
              <a:rPr lang="ru-RU" sz="3200" dirty="0" smtClean="0"/>
              <a:t>ц</a:t>
            </a:r>
            <a:r>
              <a:rPr lang="ru-RU" sz="3200" dirty="0" smtClean="0"/>
              <a:t>..плячья ножка, </a:t>
            </a:r>
            <a:endParaRPr lang="ru-RU" sz="3200" dirty="0" smtClean="0"/>
          </a:p>
          <a:p>
            <a:pPr marL="109728" indent="0" algn="just">
              <a:buNone/>
            </a:pPr>
            <a:r>
              <a:rPr lang="ru-RU" sz="3200" dirty="0" smtClean="0"/>
              <a:t>заболел </a:t>
            </a:r>
            <a:r>
              <a:rPr lang="ru-RU" sz="3200" dirty="0" smtClean="0"/>
              <a:t>ц..нгой, </a:t>
            </a:r>
            <a:endParaRPr lang="ru-RU" sz="3200" dirty="0" smtClean="0"/>
          </a:p>
          <a:p>
            <a:pPr marL="109728" indent="0" algn="just">
              <a:buNone/>
            </a:pPr>
            <a:r>
              <a:rPr lang="ru-RU" sz="3200" dirty="0" smtClean="0"/>
              <a:t>черепаший </a:t>
            </a:r>
            <a:r>
              <a:rPr lang="ru-RU" sz="3200" dirty="0" smtClean="0"/>
              <a:t>панц..рь, </a:t>
            </a:r>
            <a:endParaRPr lang="ru-RU" sz="3200" dirty="0" smtClean="0"/>
          </a:p>
          <a:p>
            <a:pPr marL="109728" indent="0" algn="just">
              <a:buNone/>
            </a:pPr>
            <a:r>
              <a:rPr lang="ru-RU" sz="3200" dirty="0" smtClean="0"/>
              <a:t>нефтяная </a:t>
            </a:r>
            <a:r>
              <a:rPr lang="ru-RU" sz="3200" dirty="0" smtClean="0"/>
              <a:t>ц..стерна, </a:t>
            </a:r>
            <a:endParaRPr lang="ru-RU" sz="3200" dirty="0" smtClean="0"/>
          </a:p>
          <a:p>
            <a:pPr marL="109728" indent="0" algn="just">
              <a:buNone/>
            </a:pPr>
            <a:r>
              <a:rPr lang="ru-RU" sz="3200" dirty="0" smtClean="0"/>
              <a:t>ц</a:t>
            </a:r>
            <a:r>
              <a:rPr lang="ru-RU" sz="3200" dirty="0" smtClean="0"/>
              <a:t>..ничный ответ, </a:t>
            </a:r>
            <a:endParaRPr lang="ru-RU" sz="3200" dirty="0" smtClean="0"/>
          </a:p>
          <a:p>
            <a:pPr marL="109728" indent="0" algn="just">
              <a:buNone/>
            </a:pPr>
            <a:r>
              <a:rPr lang="ru-RU" sz="3200" dirty="0" smtClean="0"/>
              <a:t>атлантический </a:t>
            </a:r>
            <a:r>
              <a:rPr lang="ru-RU" sz="3200" dirty="0" smtClean="0"/>
              <a:t>ц..клон, </a:t>
            </a:r>
            <a:endParaRPr lang="ru-RU" sz="3200" dirty="0" smtClean="0"/>
          </a:p>
          <a:p>
            <a:pPr marL="109728" indent="0" algn="just">
              <a:buNone/>
            </a:pPr>
            <a:r>
              <a:rPr lang="ru-RU" sz="3200" dirty="0" smtClean="0"/>
              <a:t>новые </a:t>
            </a:r>
            <a:r>
              <a:rPr lang="ru-RU" sz="3200" dirty="0" smtClean="0"/>
              <a:t>ц..новки, </a:t>
            </a:r>
            <a:endParaRPr lang="ru-RU" sz="3200" dirty="0" smtClean="0"/>
          </a:p>
          <a:p>
            <a:pPr marL="109728" indent="0" algn="just">
              <a:buNone/>
            </a:pPr>
            <a:r>
              <a:rPr lang="ru-RU" sz="3200" dirty="0" smtClean="0"/>
              <a:t>тёмный </a:t>
            </a:r>
            <a:r>
              <a:rPr lang="ru-RU" sz="3200" dirty="0" smtClean="0"/>
              <a:t>ц..ферблат, </a:t>
            </a:r>
            <a:endParaRPr lang="ru-RU" sz="3200" dirty="0" smtClean="0"/>
          </a:p>
          <a:p>
            <a:pPr marL="109728" indent="0" algn="just">
              <a:buNone/>
            </a:pPr>
            <a:r>
              <a:rPr lang="ru-RU" sz="3200" dirty="0" smtClean="0"/>
              <a:t>ц</a:t>
            </a:r>
            <a:r>
              <a:rPr lang="ru-RU" sz="3200" dirty="0" smtClean="0"/>
              <a:t>..ркулярная пила, </a:t>
            </a:r>
            <a:endParaRPr lang="ru-RU" sz="3200" dirty="0" smtClean="0"/>
          </a:p>
          <a:p>
            <a:pPr marL="109728" indent="0" algn="just">
              <a:buNone/>
            </a:pPr>
            <a:r>
              <a:rPr lang="ru-RU" sz="3200" dirty="0" err="1" smtClean="0"/>
              <a:t>ц</a:t>
            </a:r>
            <a:r>
              <a:rPr lang="ru-RU" sz="3200" dirty="0" err="1" smtClean="0"/>
              <a:t>..клевать</a:t>
            </a:r>
            <a:r>
              <a:rPr lang="ru-RU" sz="3200" dirty="0" smtClean="0"/>
              <a:t> </a:t>
            </a:r>
            <a:r>
              <a:rPr lang="ru-RU" sz="3200" dirty="0" smtClean="0"/>
              <a:t>полы </a:t>
            </a:r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773832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FFC000"/>
                </a:solidFill>
              </a:rPr>
              <a:t>Ответы на упражнение 1 </a:t>
            </a:r>
            <a:br>
              <a:rPr lang="ru-RU" sz="3200" b="1" dirty="0" smtClean="0">
                <a:solidFill>
                  <a:srgbClr val="FFC000"/>
                </a:solidFill>
              </a:rPr>
            </a:br>
            <a:r>
              <a:rPr lang="ru-RU" sz="2700" dirty="0" smtClean="0"/>
              <a:t>(см. предыдущий слайд):</a:t>
            </a: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501317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109728" indent="0" algn="just">
              <a:buNone/>
            </a:pPr>
            <a:r>
              <a:rPr lang="ru-RU" sz="3200" dirty="0" err="1" smtClean="0"/>
              <a:t>ц</a:t>
            </a:r>
            <a:r>
              <a:rPr lang="ru-RU" sz="3200" dirty="0" err="1" smtClean="0">
                <a:solidFill>
                  <a:srgbClr val="C00000"/>
                </a:solidFill>
              </a:rPr>
              <a:t>И</a:t>
            </a:r>
            <a:r>
              <a:rPr lang="ru-RU" sz="3200" dirty="0" err="1" smtClean="0"/>
              <a:t>рковая</a:t>
            </a:r>
            <a:r>
              <a:rPr lang="ru-RU" sz="3200" dirty="0" smtClean="0"/>
              <a:t> лошадь, </a:t>
            </a:r>
            <a:endParaRPr lang="ru-RU" sz="3200" dirty="0" smtClean="0"/>
          </a:p>
          <a:p>
            <a:pPr marL="109728" indent="0" algn="just">
              <a:buNone/>
            </a:pPr>
            <a:r>
              <a:rPr lang="ru-RU" sz="3200" dirty="0" err="1" smtClean="0"/>
              <a:t>ц</a:t>
            </a:r>
            <a:r>
              <a:rPr lang="ru-RU" sz="3200" dirty="0" err="1" smtClean="0">
                <a:solidFill>
                  <a:srgbClr val="C00000"/>
                </a:solidFill>
              </a:rPr>
              <a:t>Ы</a:t>
            </a:r>
            <a:r>
              <a:rPr lang="ru-RU" sz="3200" dirty="0" err="1" smtClean="0"/>
              <a:t>ганский</a:t>
            </a:r>
            <a:r>
              <a:rPr lang="ru-RU" sz="3200" dirty="0" smtClean="0"/>
              <a:t> </a:t>
            </a:r>
            <a:r>
              <a:rPr lang="ru-RU" sz="3200" dirty="0" smtClean="0"/>
              <a:t>табор, </a:t>
            </a:r>
            <a:endParaRPr lang="ru-RU" sz="3200" dirty="0" smtClean="0"/>
          </a:p>
          <a:p>
            <a:pPr marL="109728" indent="0" algn="just">
              <a:buNone/>
            </a:pPr>
            <a:r>
              <a:rPr lang="ru-RU" sz="3200" dirty="0" smtClean="0"/>
              <a:t>громко </a:t>
            </a:r>
            <a:r>
              <a:rPr lang="ru-RU" sz="3200" dirty="0" err="1" smtClean="0"/>
              <a:t>ц</a:t>
            </a:r>
            <a:r>
              <a:rPr lang="ru-RU" sz="3200" dirty="0" err="1" smtClean="0">
                <a:solidFill>
                  <a:srgbClr val="C00000"/>
                </a:solidFill>
              </a:rPr>
              <a:t>Ы</a:t>
            </a:r>
            <a:r>
              <a:rPr lang="ru-RU" sz="3200" dirty="0" err="1" smtClean="0"/>
              <a:t>кнуть</a:t>
            </a:r>
            <a:r>
              <a:rPr lang="ru-RU" sz="3200" dirty="0" smtClean="0"/>
              <a:t>, </a:t>
            </a:r>
            <a:endParaRPr lang="ru-RU" sz="3200" dirty="0" smtClean="0"/>
          </a:p>
          <a:p>
            <a:pPr marL="109728" indent="0" algn="just">
              <a:buNone/>
            </a:pPr>
            <a:r>
              <a:rPr lang="ru-RU" sz="3200" dirty="0" err="1" smtClean="0"/>
              <a:t>ц</a:t>
            </a:r>
            <a:r>
              <a:rPr lang="ru-RU" sz="3200" dirty="0" err="1" smtClean="0">
                <a:solidFill>
                  <a:srgbClr val="C00000"/>
                </a:solidFill>
              </a:rPr>
              <a:t>Ы</a:t>
            </a:r>
            <a:r>
              <a:rPr lang="ru-RU" sz="3200" dirty="0" err="1" smtClean="0"/>
              <a:t>плячья</a:t>
            </a:r>
            <a:r>
              <a:rPr lang="ru-RU" sz="3200" dirty="0" smtClean="0"/>
              <a:t> </a:t>
            </a:r>
            <a:r>
              <a:rPr lang="ru-RU" sz="3200" dirty="0" smtClean="0"/>
              <a:t>ножка, </a:t>
            </a:r>
            <a:endParaRPr lang="ru-RU" sz="3200" dirty="0" smtClean="0"/>
          </a:p>
          <a:p>
            <a:pPr marL="109728" indent="0" algn="just">
              <a:buNone/>
            </a:pPr>
            <a:r>
              <a:rPr lang="ru-RU" sz="3200" dirty="0" smtClean="0"/>
              <a:t>заболел </a:t>
            </a:r>
            <a:r>
              <a:rPr lang="ru-RU" sz="3200" dirty="0" err="1" smtClean="0"/>
              <a:t>ц</a:t>
            </a:r>
            <a:r>
              <a:rPr lang="ru-RU" sz="3200" dirty="0" err="1" smtClean="0">
                <a:solidFill>
                  <a:srgbClr val="C00000"/>
                </a:solidFill>
              </a:rPr>
              <a:t>И</a:t>
            </a:r>
            <a:r>
              <a:rPr lang="ru-RU" sz="3200" dirty="0" err="1" smtClean="0"/>
              <a:t>нгой</a:t>
            </a:r>
            <a:r>
              <a:rPr lang="ru-RU" sz="3200" dirty="0" smtClean="0"/>
              <a:t>, </a:t>
            </a:r>
            <a:endParaRPr lang="ru-RU" sz="3200" dirty="0" smtClean="0"/>
          </a:p>
          <a:p>
            <a:pPr marL="109728" indent="0" algn="just">
              <a:buNone/>
            </a:pPr>
            <a:r>
              <a:rPr lang="ru-RU" sz="3200" dirty="0" smtClean="0"/>
              <a:t>черепаший </a:t>
            </a:r>
            <a:r>
              <a:rPr lang="ru-RU" sz="3200" dirty="0" err="1" smtClean="0"/>
              <a:t>панц</a:t>
            </a:r>
            <a:r>
              <a:rPr lang="ru-RU" sz="3200" dirty="0" err="1" smtClean="0">
                <a:solidFill>
                  <a:srgbClr val="C00000"/>
                </a:solidFill>
              </a:rPr>
              <a:t>И</a:t>
            </a:r>
            <a:r>
              <a:rPr lang="ru-RU" sz="3200" dirty="0" err="1" smtClean="0"/>
              <a:t>ь</a:t>
            </a:r>
            <a:r>
              <a:rPr lang="ru-RU" sz="3200" dirty="0" smtClean="0"/>
              <a:t>, </a:t>
            </a:r>
            <a:endParaRPr lang="ru-RU" sz="3200" dirty="0" smtClean="0"/>
          </a:p>
          <a:p>
            <a:pPr marL="109728" indent="0" algn="just">
              <a:buNone/>
            </a:pPr>
            <a:r>
              <a:rPr lang="ru-RU" sz="3200" dirty="0" smtClean="0"/>
              <a:t>нефтяная </a:t>
            </a:r>
            <a:r>
              <a:rPr lang="ru-RU" sz="3200" dirty="0" err="1" smtClean="0"/>
              <a:t>ц</a:t>
            </a:r>
            <a:r>
              <a:rPr lang="ru-RU" sz="3200" dirty="0" err="1" smtClean="0">
                <a:solidFill>
                  <a:srgbClr val="C00000"/>
                </a:solidFill>
              </a:rPr>
              <a:t>И</a:t>
            </a:r>
            <a:r>
              <a:rPr lang="ru-RU" sz="3200" dirty="0" err="1" smtClean="0"/>
              <a:t>стерна</a:t>
            </a:r>
            <a:r>
              <a:rPr lang="ru-RU" sz="3200" dirty="0" smtClean="0"/>
              <a:t>, </a:t>
            </a:r>
            <a:endParaRPr lang="ru-RU" sz="3200" dirty="0" smtClean="0"/>
          </a:p>
          <a:p>
            <a:pPr marL="109728" indent="0" algn="just">
              <a:buNone/>
            </a:pPr>
            <a:r>
              <a:rPr lang="ru-RU" sz="3200" dirty="0" err="1" smtClean="0"/>
              <a:t>ц</a:t>
            </a:r>
            <a:r>
              <a:rPr lang="ru-RU" sz="3200" dirty="0" err="1" smtClean="0">
                <a:solidFill>
                  <a:srgbClr val="C00000"/>
                </a:solidFill>
              </a:rPr>
              <a:t>И</a:t>
            </a:r>
            <a:r>
              <a:rPr lang="ru-RU" sz="3200" dirty="0" err="1" smtClean="0"/>
              <a:t>ничный</a:t>
            </a:r>
            <a:r>
              <a:rPr lang="ru-RU" sz="3200" dirty="0" smtClean="0"/>
              <a:t> </a:t>
            </a:r>
            <a:r>
              <a:rPr lang="ru-RU" sz="3200" dirty="0" smtClean="0"/>
              <a:t>ответ, </a:t>
            </a:r>
            <a:endParaRPr lang="ru-RU" sz="3200" dirty="0" smtClean="0"/>
          </a:p>
          <a:p>
            <a:pPr marL="109728" indent="0" algn="just">
              <a:buNone/>
            </a:pPr>
            <a:r>
              <a:rPr lang="ru-RU" sz="3200" dirty="0" smtClean="0"/>
              <a:t>атлантический </a:t>
            </a:r>
            <a:r>
              <a:rPr lang="ru-RU" sz="3200" dirty="0" err="1" smtClean="0"/>
              <a:t>ц</a:t>
            </a:r>
            <a:r>
              <a:rPr lang="ru-RU" sz="3200" dirty="0" err="1" smtClean="0">
                <a:solidFill>
                  <a:srgbClr val="C00000"/>
                </a:solidFill>
              </a:rPr>
              <a:t>И</a:t>
            </a:r>
            <a:r>
              <a:rPr lang="ru-RU" sz="3200" dirty="0" err="1" smtClean="0"/>
              <a:t>клон</a:t>
            </a:r>
            <a:r>
              <a:rPr lang="ru-RU" sz="3200" dirty="0" smtClean="0"/>
              <a:t>, </a:t>
            </a:r>
            <a:endParaRPr lang="ru-RU" sz="3200" dirty="0" smtClean="0"/>
          </a:p>
          <a:p>
            <a:pPr marL="109728" indent="0" algn="just">
              <a:buNone/>
            </a:pPr>
            <a:r>
              <a:rPr lang="ru-RU" sz="3200" dirty="0" smtClean="0"/>
              <a:t>новые </a:t>
            </a:r>
            <a:r>
              <a:rPr lang="ru-RU" sz="3200" dirty="0" err="1" smtClean="0"/>
              <a:t>ц</a:t>
            </a:r>
            <a:r>
              <a:rPr lang="ru-RU" sz="3200" dirty="0" err="1" smtClean="0">
                <a:solidFill>
                  <a:srgbClr val="C00000"/>
                </a:solidFill>
              </a:rPr>
              <a:t>И</a:t>
            </a:r>
            <a:r>
              <a:rPr lang="ru-RU" sz="3200" dirty="0" err="1" smtClean="0"/>
              <a:t>новки</a:t>
            </a:r>
            <a:r>
              <a:rPr lang="ru-RU" sz="3200" dirty="0" smtClean="0"/>
              <a:t>, </a:t>
            </a:r>
            <a:endParaRPr lang="ru-RU" sz="3200" dirty="0" smtClean="0"/>
          </a:p>
          <a:p>
            <a:pPr marL="109728" indent="0" algn="just">
              <a:buNone/>
            </a:pPr>
            <a:r>
              <a:rPr lang="ru-RU" sz="3200" dirty="0" smtClean="0"/>
              <a:t>тёмный </a:t>
            </a:r>
            <a:r>
              <a:rPr lang="ru-RU" sz="3200" dirty="0" err="1" smtClean="0"/>
              <a:t>ц</a:t>
            </a:r>
            <a:r>
              <a:rPr lang="ru-RU" sz="3200" dirty="0" err="1" smtClean="0">
                <a:solidFill>
                  <a:srgbClr val="C00000"/>
                </a:solidFill>
              </a:rPr>
              <a:t>И</a:t>
            </a:r>
            <a:r>
              <a:rPr lang="ru-RU" sz="3200" dirty="0" err="1" smtClean="0"/>
              <a:t>ферблат</a:t>
            </a:r>
            <a:r>
              <a:rPr lang="ru-RU" sz="3200" dirty="0" smtClean="0"/>
              <a:t>, </a:t>
            </a:r>
            <a:endParaRPr lang="ru-RU" sz="3200" dirty="0" smtClean="0"/>
          </a:p>
          <a:p>
            <a:pPr marL="109728" indent="0" algn="just">
              <a:buNone/>
            </a:pPr>
            <a:r>
              <a:rPr lang="ru-RU" sz="3200" dirty="0" err="1" smtClean="0"/>
              <a:t>ц</a:t>
            </a:r>
            <a:r>
              <a:rPr lang="ru-RU" sz="3200" dirty="0" err="1" smtClean="0">
                <a:solidFill>
                  <a:srgbClr val="C00000"/>
                </a:solidFill>
              </a:rPr>
              <a:t>И</a:t>
            </a:r>
            <a:r>
              <a:rPr lang="ru-RU" sz="3200" dirty="0" err="1" smtClean="0"/>
              <a:t>ркулярная</a:t>
            </a:r>
            <a:r>
              <a:rPr lang="ru-RU" sz="3200" dirty="0" smtClean="0"/>
              <a:t> </a:t>
            </a:r>
            <a:r>
              <a:rPr lang="ru-RU" sz="3200" dirty="0" smtClean="0"/>
              <a:t>пила, </a:t>
            </a:r>
            <a:endParaRPr lang="ru-RU" sz="3200" dirty="0" smtClean="0"/>
          </a:p>
          <a:p>
            <a:pPr marL="109728" indent="0" algn="just">
              <a:buNone/>
            </a:pPr>
            <a:r>
              <a:rPr lang="ru-RU" sz="3200" dirty="0" err="1" smtClean="0"/>
              <a:t>ц</a:t>
            </a:r>
            <a:r>
              <a:rPr lang="ru-RU" sz="3200" dirty="0" err="1" smtClean="0">
                <a:solidFill>
                  <a:srgbClr val="C00000"/>
                </a:solidFill>
              </a:rPr>
              <a:t>И</a:t>
            </a:r>
            <a:r>
              <a:rPr lang="ru-RU" sz="3200" dirty="0" err="1" smtClean="0"/>
              <a:t>клевать</a:t>
            </a:r>
            <a:r>
              <a:rPr lang="ru-RU" sz="3200" dirty="0" smtClean="0"/>
              <a:t> полы </a:t>
            </a:r>
            <a:endParaRPr lang="ru-RU" sz="3200" dirty="0" smtClean="0"/>
          </a:p>
        </p:txBody>
      </p:sp>
    </p:spTree>
  </p:cSld>
  <p:clrMapOvr>
    <a:masterClrMapping/>
  </p:clrMapOvr>
  <p:transition advClick="0" advTm="0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4010" y="620688"/>
            <a:ext cx="8229600" cy="2664296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4400" dirty="0"/>
              <a:t>У слова </a:t>
            </a:r>
            <a:r>
              <a:rPr lang="ru-RU" sz="4400" b="1" dirty="0">
                <a:solidFill>
                  <a:srgbClr val="FFFF00"/>
                </a:solidFill>
              </a:rPr>
              <a:t>на конце </a:t>
            </a:r>
            <a:endParaRPr lang="ru-RU" sz="4400" b="1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ru-RU" sz="4400" dirty="0" smtClean="0"/>
              <a:t>после </a:t>
            </a:r>
            <a:r>
              <a:rPr lang="ru-RU" sz="4400" dirty="0"/>
              <a:t>буквы </a:t>
            </a:r>
            <a:r>
              <a:rPr lang="ru-RU" sz="4400" b="1" i="1" dirty="0">
                <a:solidFill>
                  <a:srgbClr val="FFFF00"/>
                </a:solidFill>
              </a:rPr>
              <a:t>Ц</a:t>
            </a:r>
            <a:r>
              <a:rPr lang="ru-RU" sz="4400" dirty="0"/>
              <a:t> </a:t>
            </a:r>
            <a:endParaRPr lang="ru-RU" sz="4400" dirty="0" smtClean="0"/>
          </a:p>
          <a:p>
            <a:pPr algn="ctr">
              <a:buNone/>
            </a:pPr>
            <a:r>
              <a:rPr lang="ru-RU" sz="4400" dirty="0" smtClean="0"/>
              <a:t>пишется </a:t>
            </a:r>
            <a:r>
              <a:rPr lang="ru-RU" sz="4400" b="1" i="1" dirty="0">
                <a:solidFill>
                  <a:srgbClr val="FFFF00"/>
                </a:solidFill>
              </a:rPr>
              <a:t>И</a:t>
            </a:r>
            <a:r>
              <a:rPr lang="ru-RU" sz="4400" b="1" dirty="0">
                <a:solidFill>
                  <a:srgbClr val="006666"/>
                </a:solidFill>
              </a:rPr>
              <a:t> </a:t>
            </a:r>
            <a:endParaRPr lang="ru-RU" sz="4400" b="1" dirty="0" smtClean="0">
              <a:solidFill>
                <a:srgbClr val="006666"/>
              </a:solidFill>
            </a:endParaRPr>
          </a:p>
          <a:p>
            <a:pPr algn="ctr">
              <a:buNone/>
            </a:pPr>
            <a:r>
              <a:rPr lang="ru-RU" sz="4400" dirty="0" smtClean="0"/>
              <a:t>только </a:t>
            </a:r>
            <a:r>
              <a:rPr lang="ru-RU" sz="4400" dirty="0"/>
              <a:t>в словах на </a:t>
            </a:r>
            <a:r>
              <a:rPr lang="ru-RU" sz="4400" b="1" i="1" dirty="0">
                <a:solidFill>
                  <a:srgbClr val="FFFF00"/>
                </a:solidFill>
              </a:rPr>
              <a:t>–</a:t>
            </a:r>
            <a:r>
              <a:rPr lang="ru-RU" sz="4400" b="1" i="1" dirty="0" err="1">
                <a:solidFill>
                  <a:srgbClr val="FFFF00"/>
                </a:solidFill>
              </a:rPr>
              <a:t>ция</a:t>
            </a:r>
            <a:r>
              <a:rPr lang="ru-RU" sz="4400" dirty="0"/>
              <a:t>:</a:t>
            </a:r>
          </a:p>
          <a:p>
            <a:pPr algn="ctr">
              <a:buNone/>
            </a:pPr>
            <a:endParaRPr lang="ru-RU" sz="4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34010" y="3284984"/>
            <a:ext cx="8496944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4078" indent="-514350" algn="just">
              <a:buNone/>
            </a:pPr>
            <a:endParaRPr lang="ru-RU" sz="2600" dirty="0" smtClean="0"/>
          </a:p>
          <a:p>
            <a:pPr marL="624078" indent="-514350" algn="ctr">
              <a:buNone/>
            </a:pPr>
            <a:r>
              <a:rPr lang="ru-RU" sz="3200" i="1" dirty="0" err="1" smtClean="0"/>
              <a:t>информа</a:t>
            </a:r>
            <a:r>
              <a:rPr lang="ru-RU" sz="3200" b="1" i="1" dirty="0" err="1" smtClean="0">
                <a:solidFill>
                  <a:srgbClr val="006666"/>
                </a:solidFill>
              </a:rPr>
              <a:t>цИя</a:t>
            </a:r>
            <a:r>
              <a:rPr lang="ru-RU" sz="3200" i="1" dirty="0" smtClean="0"/>
              <a:t> </a:t>
            </a:r>
            <a:r>
              <a:rPr lang="ru-RU" sz="3200" i="1" dirty="0" smtClean="0"/>
              <a:t>– </a:t>
            </a:r>
            <a:r>
              <a:rPr lang="ru-RU" sz="3200" i="1" dirty="0" err="1" smtClean="0"/>
              <a:t>информа</a:t>
            </a:r>
            <a:r>
              <a:rPr lang="ru-RU" sz="3200" b="1" i="1" dirty="0" err="1" smtClean="0">
                <a:solidFill>
                  <a:srgbClr val="006666"/>
                </a:solidFill>
              </a:rPr>
              <a:t>цИ</a:t>
            </a:r>
            <a:r>
              <a:rPr lang="ru-RU" sz="3200" i="1" dirty="0" err="1" smtClean="0"/>
              <a:t>онный</a:t>
            </a:r>
            <a:r>
              <a:rPr lang="ru-RU" sz="3200" i="1" dirty="0" smtClean="0"/>
              <a:t>, </a:t>
            </a:r>
          </a:p>
          <a:p>
            <a:pPr marL="624078" indent="-514350" algn="ctr">
              <a:buNone/>
            </a:pPr>
            <a:r>
              <a:rPr lang="ru-RU" sz="3200" i="1" dirty="0" err="1" smtClean="0"/>
              <a:t>демонстра</a:t>
            </a:r>
            <a:r>
              <a:rPr lang="ru-RU" sz="3200" b="1" i="1" dirty="0" err="1" smtClean="0">
                <a:solidFill>
                  <a:srgbClr val="006666"/>
                </a:solidFill>
              </a:rPr>
              <a:t>цИя</a:t>
            </a:r>
            <a:r>
              <a:rPr lang="ru-RU" sz="3200" i="1" dirty="0" smtClean="0"/>
              <a:t> – </a:t>
            </a:r>
            <a:r>
              <a:rPr lang="ru-RU" sz="3200" i="1" dirty="0" err="1" smtClean="0"/>
              <a:t>демонстра</a:t>
            </a:r>
            <a:r>
              <a:rPr lang="ru-RU" sz="3200" b="1" i="1" dirty="0" err="1" smtClean="0">
                <a:solidFill>
                  <a:srgbClr val="006666"/>
                </a:solidFill>
              </a:rPr>
              <a:t>цИ</a:t>
            </a:r>
            <a:r>
              <a:rPr lang="ru-RU" sz="3200" i="1" dirty="0" err="1" smtClean="0"/>
              <a:t>онный</a:t>
            </a:r>
            <a:r>
              <a:rPr lang="ru-RU" sz="3200" i="1" dirty="0" smtClean="0"/>
              <a:t>, </a:t>
            </a:r>
          </a:p>
          <a:p>
            <a:pPr marL="624078" indent="-514350" algn="ctr">
              <a:buNone/>
            </a:pPr>
            <a:r>
              <a:rPr lang="ru-RU" sz="3200" i="1" dirty="0" err="1" smtClean="0"/>
              <a:t>амуни</a:t>
            </a:r>
            <a:r>
              <a:rPr lang="ru-RU" sz="3200" b="1" i="1" dirty="0" err="1" smtClean="0">
                <a:solidFill>
                  <a:srgbClr val="006666"/>
                </a:solidFill>
              </a:rPr>
              <a:t>цИя</a:t>
            </a:r>
            <a:r>
              <a:rPr lang="ru-RU" sz="3200" b="1" i="1" dirty="0" smtClean="0">
                <a:solidFill>
                  <a:srgbClr val="006666"/>
                </a:solidFill>
              </a:rPr>
              <a:t>,</a:t>
            </a:r>
          </a:p>
          <a:p>
            <a:pPr marL="624078" indent="-514350" algn="ctr">
              <a:buNone/>
            </a:pPr>
            <a:r>
              <a:rPr lang="ru-RU" sz="3200" i="1" dirty="0" smtClean="0"/>
              <a:t>конститу</a:t>
            </a:r>
            <a:r>
              <a:rPr lang="ru-RU" sz="3200" b="1" i="1" dirty="0" smtClean="0">
                <a:solidFill>
                  <a:srgbClr val="006666"/>
                </a:solidFill>
              </a:rPr>
              <a:t>ция,</a:t>
            </a:r>
          </a:p>
          <a:p>
            <a:pPr marL="624078" indent="-514350" algn="ctr">
              <a:buNone/>
            </a:pPr>
            <a:r>
              <a:rPr lang="ru-RU" sz="3200" i="1" dirty="0" smtClean="0"/>
              <a:t>револю</a:t>
            </a:r>
            <a:r>
              <a:rPr lang="ru-RU" sz="3200" b="1" i="1" dirty="0" smtClean="0">
                <a:solidFill>
                  <a:srgbClr val="006666"/>
                </a:solidFill>
              </a:rPr>
              <a:t>ция, </a:t>
            </a:r>
          </a:p>
          <a:p>
            <a:pPr marL="624078" indent="-514350" algn="ctr">
              <a:buNone/>
            </a:pPr>
            <a:r>
              <a:rPr lang="ru-RU" sz="3200" i="1" dirty="0" smtClean="0"/>
              <a:t>резолю</a:t>
            </a:r>
            <a:r>
              <a:rPr lang="ru-RU" sz="3200" b="1" i="1" dirty="0" smtClean="0">
                <a:solidFill>
                  <a:srgbClr val="006666"/>
                </a:solidFill>
              </a:rPr>
              <a:t>ция</a:t>
            </a:r>
            <a:r>
              <a:rPr lang="ru-RU" sz="3200" i="1" dirty="0" smtClean="0"/>
              <a:t> </a:t>
            </a:r>
            <a:r>
              <a:rPr lang="ru-RU" sz="3200" dirty="0" smtClean="0"/>
              <a:t>и т.д. </a:t>
            </a:r>
          </a:p>
          <a:p>
            <a:pPr marL="624078" indent="-514350" algn="just">
              <a:buNone/>
            </a:pPr>
            <a:endParaRPr lang="ru-RU" sz="2600" dirty="0" smtClean="0"/>
          </a:p>
        </p:txBody>
      </p:sp>
    </p:spTree>
    <p:extLst>
      <p:ext uri="{BB962C8B-B14F-4D97-AF65-F5344CB8AC3E}">
        <p14:creationId xmlns:p14="http://schemas.microsoft.com/office/powerpoint/2010/main" val="3636509074"/>
      </p:ext>
    </p:extLst>
  </p:cSld>
  <p:clrMapOvr>
    <a:masterClrMapping/>
  </p:clrMapOvr>
  <p:transition advTm="0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79512" y="764704"/>
            <a:ext cx="8712968" cy="936104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FFC000"/>
                </a:solidFill>
              </a:rPr>
              <a:t>2. Проверь себя!</a:t>
            </a:r>
            <a:br>
              <a:rPr lang="ru-RU" sz="3200" b="1" dirty="0" smtClean="0">
                <a:solidFill>
                  <a:srgbClr val="FFC000"/>
                </a:solidFill>
              </a:rPr>
            </a:br>
            <a:r>
              <a:rPr lang="ru-RU" sz="3100" dirty="0" smtClean="0"/>
              <a:t>Спишите слова, вставляя пропущенные буквы:</a:t>
            </a:r>
            <a:endParaRPr lang="ru-RU" sz="31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7372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endParaRPr lang="ru-RU" sz="3200" dirty="0" smtClean="0"/>
          </a:p>
          <a:p>
            <a:pPr marL="109728" indent="0" algn="just">
              <a:buNone/>
            </a:pPr>
            <a:r>
              <a:rPr lang="ru-RU" sz="3200" dirty="0" smtClean="0"/>
              <a:t>произвести </a:t>
            </a:r>
            <a:r>
              <a:rPr lang="ru-RU" sz="3200" dirty="0" smtClean="0"/>
              <a:t>дезинфекц..ю, </a:t>
            </a:r>
            <a:endParaRPr lang="ru-RU" sz="3200" dirty="0" smtClean="0"/>
          </a:p>
          <a:p>
            <a:pPr marL="109728" indent="0" algn="just">
              <a:buNone/>
            </a:pPr>
            <a:r>
              <a:rPr lang="ru-RU" sz="3200" dirty="0" smtClean="0"/>
              <a:t>хорошая </a:t>
            </a:r>
            <a:r>
              <a:rPr lang="ru-RU" sz="3200" dirty="0" smtClean="0"/>
              <a:t>дикц..я, </a:t>
            </a:r>
            <a:endParaRPr lang="ru-RU" sz="3200" dirty="0" smtClean="0"/>
          </a:p>
          <a:p>
            <a:pPr marL="109728" indent="0" algn="just">
              <a:buNone/>
            </a:pPr>
            <a:r>
              <a:rPr lang="ru-RU" sz="3200" dirty="0" smtClean="0"/>
              <a:t>дорогие </a:t>
            </a:r>
            <a:r>
              <a:rPr lang="ru-RU" sz="3200" dirty="0" smtClean="0"/>
              <a:t>акц..и, </a:t>
            </a:r>
            <a:endParaRPr lang="ru-RU" sz="3200" dirty="0" smtClean="0"/>
          </a:p>
          <a:p>
            <a:pPr marL="109728" indent="0" algn="just">
              <a:buNone/>
            </a:pPr>
            <a:r>
              <a:rPr lang="ru-RU" sz="3200" dirty="0" smtClean="0"/>
              <a:t>выйти </a:t>
            </a:r>
            <a:r>
              <a:rPr lang="ru-RU" sz="3200" dirty="0" smtClean="0"/>
              <a:t>на демонстрац..</a:t>
            </a:r>
            <a:r>
              <a:rPr lang="ru-RU" sz="3200" dirty="0" smtClean="0"/>
              <a:t>ю,</a:t>
            </a:r>
          </a:p>
          <a:p>
            <a:pPr marL="109728" indent="0" algn="just">
              <a:buNone/>
            </a:pPr>
            <a:r>
              <a:rPr lang="ru-RU" sz="3200" dirty="0" err="1" smtClean="0"/>
              <a:t>санкц</a:t>
            </a:r>
            <a:r>
              <a:rPr lang="ru-RU" sz="3200" dirty="0" smtClean="0"/>
              <a:t>..</a:t>
            </a:r>
            <a:r>
              <a:rPr lang="ru-RU" sz="3200" dirty="0" err="1" smtClean="0"/>
              <a:t>онный</a:t>
            </a:r>
            <a:r>
              <a:rPr lang="ru-RU" sz="3200" dirty="0" smtClean="0"/>
              <a:t> список,</a:t>
            </a:r>
          </a:p>
          <a:p>
            <a:pPr marL="109728" indent="0" algn="just">
              <a:buNone/>
            </a:pPr>
            <a:r>
              <a:rPr lang="ru-RU" sz="3200" dirty="0" err="1" smtClean="0"/>
              <a:t>реституц</a:t>
            </a:r>
            <a:r>
              <a:rPr lang="ru-RU" sz="3200" dirty="0" smtClean="0"/>
              <a:t>..я объектов,</a:t>
            </a:r>
          </a:p>
          <a:p>
            <a:pPr marL="109728" indent="0" algn="just">
              <a:buNone/>
            </a:pPr>
            <a:r>
              <a:rPr lang="ru-RU" sz="3200" dirty="0" err="1" smtClean="0"/>
              <a:t>композиц</a:t>
            </a:r>
            <a:r>
              <a:rPr lang="ru-RU" sz="3200" dirty="0" smtClean="0"/>
              <a:t>..</a:t>
            </a:r>
            <a:r>
              <a:rPr lang="ru-RU" sz="3200" dirty="0" err="1" smtClean="0"/>
              <a:t>онные</a:t>
            </a:r>
            <a:r>
              <a:rPr lang="ru-RU" sz="3200" dirty="0" smtClean="0"/>
              <a:t> материалы,</a:t>
            </a:r>
          </a:p>
          <a:p>
            <a:pPr marL="109728" indent="0" algn="just">
              <a:buNone/>
            </a:pPr>
            <a:r>
              <a:rPr lang="ru-RU" sz="3200" dirty="0" err="1" smtClean="0"/>
              <a:t>конституц</a:t>
            </a:r>
            <a:r>
              <a:rPr lang="ru-RU" sz="3200" dirty="0" smtClean="0"/>
              <a:t>..</a:t>
            </a:r>
            <a:r>
              <a:rPr lang="ru-RU" sz="3200" dirty="0" err="1" smtClean="0"/>
              <a:t>онные</a:t>
            </a:r>
            <a:r>
              <a:rPr lang="ru-RU" sz="3200" dirty="0" smtClean="0"/>
              <a:t> проекты</a:t>
            </a:r>
            <a:endParaRPr lang="ru-RU" sz="32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9052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773832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FFC000"/>
                </a:solidFill>
              </a:rPr>
              <a:t>Ответы на упражнение 2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2700" dirty="0" smtClean="0"/>
              <a:t>(см. предыдущий слайд):</a:t>
            </a: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71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ru-RU" sz="3200" dirty="0" smtClean="0"/>
              <a:t>произвести </a:t>
            </a:r>
            <a:r>
              <a:rPr lang="ru-RU" sz="3200" dirty="0" err="1" smtClean="0"/>
              <a:t>дезинфекц</a:t>
            </a:r>
            <a:r>
              <a:rPr lang="ru-RU" sz="3200" dirty="0" err="1" smtClean="0">
                <a:solidFill>
                  <a:srgbClr val="C00000"/>
                </a:solidFill>
              </a:rPr>
              <a:t>И</a:t>
            </a:r>
            <a:r>
              <a:rPr lang="ru-RU" sz="3200" dirty="0" err="1" smtClean="0"/>
              <a:t>ю</a:t>
            </a:r>
            <a:r>
              <a:rPr lang="ru-RU" sz="3200" dirty="0" smtClean="0"/>
              <a:t>, </a:t>
            </a:r>
            <a:endParaRPr lang="ru-RU" sz="3200" dirty="0" smtClean="0"/>
          </a:p>
          <a:p>
            <a:pPr marL="109728" indent="0" algn="just">
              <a:buNone/>
            </a:pPr>
            <a:r>
              <a:rPr lang="ru-RU" sz="3200" dirty="0" smtClean="0"/>
              <a:t>хорошая </a:t>
            </a:r>
            <a:r>
              <a:rPr lang="ru-RU" sz="3200" dirty="0" err="1" smtClean="0"/>
              <a:t>дикц</a:t>
            </a:r>
            <a:r>
              <a:rPr lang="ru-RU" sz="3200" dirty="0" err="1" smtClean="0">
                <a:solidFill>
                  <a:srgbClr val="C00000"/>
                </a:solidFill>
              </a:rPr>
              <a:t>И</a:t>
            </a:r>
            <a:r>
              <a:rPr lang="ru-RU" sz="3200" dirty="0" err="1" smtClean="0"/>
              <a:t>я</a:t>
            </a:r>
            <a:r>
              <a:rPr lang="ru-RU" sz="3200" dirty="0" smtClean="0"/>
              <a:t>, </a:t>
            </a:r>
            <a:endParaRPr lang="ru-RU" sz="3200" dirty="0" smtClean="0"/>
          </a:p>
          <a:p>
            <a:pPr marL="109728" indent="0" algn="just">
              <a:buNone/>
            </a:pPr>
            <a:r>
              <a:rPr lang="ru-RU" sz="3200" dirty="0" smtClean="0"/>
              <a:t>дорогие </a:t>
            </a:r>
            <a:r>
              <a:rPr lang="ru-RU" sz="3200" dirty="0" err="1" smtClean="0"/>
              <a:t>акц</a:t>
            </a:r>
            <a:r>
              <a:rPr lang="ru-RU" sz="3200" dirty="0" err="1" smtClean="0">
                <a:solidFill>
                  <a:srgbClr val="C00000"/>
                </a:solidFill>
              </a:rPr>
              <a:t>И</a:t>
            </a:r>
            <a:r>
              <a:rPr lang="ru-RU" sz="3200" dirty="0" err="1" smtClean="0"/>
              <a:t>и</a:t>
            </a:r>
            <a:r>
              <a:rPr lang="ru-RU" sz="3200" dirty="0" smtClean="0"/>
              <a:t>, </a:t>
            </a:r>
            <a:endParaRPr lang="ru-RU" sz="3200" dirty="0" smtClean="0"/>
          </a:p>
          <a:p>
            <a:pPr marL="109728" indent="0" algn="just">
              <a:buNone/>
            </a:pPr>
            <a:r>
              <a:rPr lang="ru-RU" sz="3200" dirty="0" smtClean="0"/>
              <a:t>выйти </a:t>
            </a:r>
            <a:r>
              <a:rPr lang="ru-RU" sz="3200" dirty="0" smtClean="0"/>
              <a:t>на </a:t>
            </a:r>
            <a:r>
              <a:rPr lang="ru-RU" sz="3200" dirty="0" err="1" smtClean="0"/>
              <a:t>демонстрац</a:t>
            </a:r>
            <a:r>
              <a:rPr lang="ru-RU" sz="3200" dirty="0" err="1" smtClean="0">
                <a:solidFill>
                  <a:srgbClr val="C00000"/>
                </a:solidFill>
              </a:rPr>
              <a:t>И</a:t>
            </a:r>
            <a:r>
              <a:rPr lang="ru-RU" sz="3200" dirty="0" err="1" smtClean="0"/>
              <a:t>ю</a:t>
            </a:r>
            <a:r>
              <a:rPr lang="ru-RU" sz="3200" dirty="0" smtClean="0"/>
              <a:t>, </a:t>
            </a:r>
          </a:p>
          <a:p>
            <a:pPr marL="109728" indent="0" algn="just">
              <a:buNone/>
            </a:pPr>
            <a:r>
              <a:rPr lang="ru-RU" sz="3200" dirty="0" err="1" smtClean="0"/>
              <a:t>санкц</a:t>
            </a:r>
            <a:r>
              <a:rPr lang="ru-RU" sz="3200" dirty="0" err="1" smtClean="0">
                <a:solidFill>
                  <a:srgbClr val="C00000"/>
                </a:solidFill>
              </a:rPr>
              <a:t>И</a:t>
            </a:r>
            <a:r>
              <a:rPr lang="ru-RU" sz="3200" dirty="0" err="1" smtClean="0"/>
              <a:t>онный</a:t>
            </a:r>
            <a:r>
              <a:rPr lang="ru-RU" sz="3200" dirty="0" smtClean="0"/>
              <a:t> список,</a:t>
            </a:r>
          </a:p>
          <a:p>
            <a:pPr marL="109728" indent="0" algn="just">
              <a:buNone/>
            </a:pPr>
            <a:r>
              <a:rPr lang="ru-RU" sz="3200" dirty="0" err="1" smtClean="0"/>
              <a:t>реституц</a:t>
            </a:r>
            <a:r>
              <a:rPr lang="ru-RU" sz="3200" dirty="0" err="1" smtClean="0">
                <a:solidFill>
                  <a:srgbClr val="C00000"/>
                </a:solidFill>
              </a:rPr>
              <a:t>И</a:t>
            </a:r>
            <a:r>
              <a:rPr lang="ru-RU" sz="3200" dirty="0" err="1" smtClean="0"/>
              <a:t>я</a:t>
            </a:r>
            <a:r>
              <a:rPr lang="ru-RU" sz="3200" dirty="0" smtClean="0"/>
              <a:t> объектов,</a:t>
            </a:r>
          </a:p>
          <a:p>
            <a:pPr marL="109728" indent="0" algn="just">
              <a:buNone/>
            </a:pPr>
            <a:r>
              <a:rPr lang="ru-RU" sz="3200" dirty="0" err="1" smtClean="0"/>
              <a:t>композиц</a:t>
            </a:r>
            <a:r>
              <a:rPr lang="ru-RU" sz="3200" dirty="0" err="1" smtClean="0">
                <a:solidFill>
                  <a:srgbClr val="C00000"/>
                </a:solidFill>
              </a:rPr>
              <a:t>И</a:t>
            </a:r>
            <a:r>
              <a:rPr lang="ru-RU" sz="3200" dirty="0" err="1" smtClean="0"/>
              <a:t>онные</a:t>
            </a:r>
            <a:r>
              <a:rPr lang="ru-RU" sz="3200" dirty="0" smtClean="0"/>
              <a:t> материалы,</a:t>
            </a:r>
          </a:p>
          <a:p>
            <a:pPr marL="109728" indent="0" algn="just">
              <a:buNone/>
            </a:pPr>
            <a:r>
              <a:rPr lang="ru-RU" sz="3200" dirty="0" err="1" smtClean="0"/>
              <a:t>конституц</a:t>
            </a:r>
            <a:r>
              <a:rPr lang="ru-RU" sz="3200" dirty="0" err="1" smtClean="0">
                <a:solidFill>
                  <a:srgbClr val="C00000"/>
                </a:solidFill>
              </a:rPr>
              <a:t>И</a:t>
            </a:r>
            <a:r>
              <a:rPr lang="ru-RU" sz="3200" dirty="0" err="1" smtClean="0"/>
              <a:t>онные</a:t>
            </a:r>
            <a:r>
              <a:rPr lang="ru-RU" sz="3200" dirty="0" smtClean="0"/>
              <a:t> проекты</a:t>
            </a:r>
            <a:endParaRPr lang="ru-RU" sz="3200" dirty="0" smtClean="0"/>
          </a:p>
        </p:txBody>
      </p:sp>
    </p:spTree>
    <p:extLst>
      <p:ext uri="{BB962C8B-B14F-4D97-AF65-F5344CB8AC3E}">
        <p14:creationId xmlns:p14="http://schemas.microsoft.com/office/powerpoint/2010/main" val="767529324"/>
      </p:ext>
    </p:extLst>
  </p:cSld>
  <p:clrMapOvr>
    <a:masterClrMapping/>
  </p:clrMapOvr>
  <p:transition advClick="0" advTm="0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78601C765F2DB4D832BA86FE76CDD2C" ma:contentTypeVersion="0" ma:contentTypeDescription="Создание документа." ma:contentTypeScope="" ma:versionID="fdbc2b929c05273eee0c3ce94c5d817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723119E-5CDA-4203-9207-04DA0C41D686}"/>
</file>

<file path=customXml/itemProps2.xml><?xml version="1.0" encoding="utf-8"?>
<ds:datastoreItem xmlns:ds="http://schemas.openxmlformats.org/officeDocument/2006/customXml" ds:itemID="{75595435-E50D-4939-9708-E5CC09F4961F}"/>
</file>

<file path=customXml/itemProps3.xml><?xml version="1.0" encoding="utf-8"?>
<ds:datastoreItem xmlns:ds="http://schemas.openxmlformats.org/officeDocument/2006/customXml" ds:itemID="{1853EDC6-1FA9-4429-99B9-72D34A0B77E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1105</TotalTime>
  <Words>1060</Words>
  <Application>Microsoft Office PowerPoint</Application>
  <PresentationFormat>Экран (4:3)</PresentationFormat>
  <Paragraphs>218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Georgia</vt:lpstr>
      <vt:lpstr>Times New Roman</vt:lpstr>
      <vt:lpstr>Trebuchet MS</vt:lpstr>
      <vt:lpstr>Wingdings 2</vt:lpstr>
      <vt:lpstr>Городская</vt:lpstr>
      <vt:lpstr>Раздел «Орфография»   Правописание гласных Ы, И после Ц </vt:lpstr>
      <vt:lpstr>Презентация PowerPoint</vt:lpstr>
      <vt:lpstr>Презентация PowerPoint</vt:lpstr>
      <vt:lpstr>Презентация PowerPoint</vt:lpstr>
      <vt:lpstr>1. Проверь себя!  Спишите слова, вставляя пропущенные буквы:</vt:lpstr>
      <vt:lpstr>Ответы на упражнение 1  (см. предыдущий слайд):</vt:lpstr>
      <vt:lpstr>Презентация PowerPoint</vt:lpstr>
      <vt:lpstr>2. Проверь себя! Спишите слова, вставляя пропущенные буквы:</vt:lpstr>
      <vt:lpstr>Ответы на упражнение 2  (см. предыдущий слайд):</vt:lpstr>
      <vt:lpstr>Презентация PowerPoint</vt:lpstr>
      <vt:lpstr>3. Проверь себя!  Спишите слова, вставляя пропущенные буквы:</vt:lpstr>
      <vt:lpstr>Ответы на упражнение 3 (см. предыдущий слайд):</vt:lpstr>
      <vt:lpstr>Презентация PowerPoint</vt:lpstr>
      <vt:lpstr>Ответы на тест 1:    2, 5, 6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 Правописание гласных в корне слова </dc:title>
  <dc:creator>Татьяна</dc:creator>
  <cp:lastModifiedBy>Tatyana</cp:lastModifiedBy>
  <cp:revision>148</cp:revision>
  <dcterms:created xsi:type="dcterms:W3CDTF">2012-12-06T19:01:57Z</dcterms:created>
  <dcterms:modified xsi:type="dcterms:W3CDTF">2016-10-26T17:20:55Z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0x010100378601C765F2DB4D832BA86FE76CDD2C</vt:lpwstr>
  </property>
</Properties>
</file>