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364" r:id="rId2"/>
    <p:sldId id="363" r:id="rId3"/>
    <p:sldId id="335" r:id="rId4"/>
    <p:sldId id="365" r:id="rId5"/>
    <p:sldId id="361" r:id="rId6"/>
    <p:sldId id="360" r:id="rId7"/>
    <p:sldId id="366" r:id="rId8"/>
    <p:sldId id="328" r:id="rId9"/>
    <p:sldId id="362" r:id="rId10"/>
    <p:sldId id="369" r:id="rId11"/>
    <p:sldId id="329" r:id="rId12"/>
    <p:sldId id="321" r:id="rId13"/>
    <p:sldId id="320" r:id="rId14"/>
    <p:sldId id="324" r:id="rId15"/>
    <p:sldId id="370" r:id="rId16"/>
    <p:sldId id="371" r:id="rId17"/>
    <p:sldId id="340" r:id="rId18"/>
    <p:sldId id="341" r:id="rId19"/>
    <p:sldId id="342" r:id="rId20"/>
    <p:sldId id="343" r:id="rId21"/>
    <p:sldId id="344" r:id="rId22"/>
    <p:sldId id="345" r:id="rId23"/>
    <p:sldId id="368" r:id="rId24"/>
    <p:sldId id="339" r:id="rId25"/>
    <p:sldId id="336" r:id="rId26"/>
    <p:sldId id="337" r:id="rId27"/>
    <p:sldId id="338" r:id="rId28"/>
    <p:sldId id="372" r:id="rId29"/>
    <p:sldId id="346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E9E2C8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54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271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2459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9197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878740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014101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885080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497326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547027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414682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27462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254397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732070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31.03.2017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592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508992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Тема </a:t>
            </a:r>
            <a:r>
              <a:rPr lang="ru-RU" sz="2800" dirty="0"/>
              <a:t>«Паронимы» </a:t>
            </a:r>
            <a:br>
              <a:rPr lang="ru-RU" sz="2800" dirty="0"/>
            </a:br>
            <a:r>
              <a:rPr lang="ru-RU" sz="2800" dirty="0" smtClean="0"/>
              <a:t>Для </a:t>
            </a:r>
            <a:r>
              <a:rPr lang="ru-RU" sz="2800" dirty="0"/>
              <a:t>слушателей факультета </a:t>
            </a:r>
            <a:br>
              <a:rPr lang="ru-RU" sz="2800" dirty="0"/>
            </a:br>
            <a:r>
              <a:rPr lang="ru-RU" sz="2800" dirty="0"/>
              <a:t>довузовской подготовки и профориентации, </a:t>
            </a:r>
            <a:br>
              <a:rPr lang="ru-RU" sz="2800" dirty="0"/>
            </a:br>
            <a:r>
              <a:rPr lang="ru-RU" sz="2800" dirty="0"/>
              <a:t>подготовительных курсов, абитуриентов</a:t>
            </a:r>
          </a:p>
        </p:txBody>
      </p:sp>
      <p:pic>
        <p:nvPicPr>
          <p:cNvPr id="7170" name="Picture 2" descr="http://p.calameoassets.com/140220083838-812a7ea49d2f0ecd8b56133c3eb5b224/p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836712"/>
            <a:ext cx="6696744" cy="2585323"/>
          </a:xfrm>
          <a:prstGeom prst="rect">
            <a:avLst/>
          </a:prstGeom>
          <a:ln>
            <a:solidFill>
              <a:srgbClr val="E9E2C8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Паронимы</a:t>
            </a:r>
            <a:r>
              <a:rPr lang="ru-RU" sz="36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слушателей факультета </a:t>
            </a:r>
            <a:br>
              <a:rPr lang="ru-RU" sz="2400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довузовской подготовки и профориентации, </a:t>
            </a:r>
            <a:br>
              <a:rPr lang="ru-RU" sz="2400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подготовительных курсов, абитуриентов</a:t>
            </a:r>
            <a:endParaRPr lang="ru-RU" sz="2400" b="1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4293096"/>
            <a:ext cx="51845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CC6600"/>
                </a:solidFill>
              </a:rPr>
              <a:t>Презентация подготовлена преподавателями кафедры довузовской подготовки и профориентации </a:t>
            </a:r>
            <a:br>
              <a:rPr lang="ru-RU" sz="2000" i="1" dirty="0">
                <a:solidFill>
                  <a:srgbClr val="CC6600"/>
                </a:solidFill>
              </a:rPr>
            </a:br>
            <a:r>
              <a:rPr lang="ru-RU" sz="2000" i="1" dirty="0">
                <a:solidFill>
                  <a:srgbClr val="CC6600"/>
                </a:solidFill>
              </a:rPr>
              <a:t>Авдониной Т.В., к.ф.н., доцентом, </a:t>
            </a:r>
            <a:r>
              <a:rPr lang="en-US" sz="2000" i="1" dirty="0">
                <a:solidFill>
                  <a:srgbClr val="CC6600"/>
                </a:solidFill>
              </a:rPr>
              <a:t/>
            </a:r>
            <a:br>
              <a:rPr lang="en-US" sz="2000" i="1" dirty="0">
                <a:solidFill>
                  <a:srgbClr val="CC6600"/>
                </a:solidFill>
              </a:rPr>
            </a:br>
            <a:r>
              <a:rPr lang="ru-RU" sz="2000" i="1" dirty="0">
                <a:solidFill>
                  <a:srgbClr val="CC6600"/>
                </a:solidFill>
              </a:rPr>
              <a:t>и Королёвой Е.А.,</a:t>
            </a:r>
            <a:r>
              <a:rPr lang="en-US" sz="2000" i="1" dirty="0">
                <a:solidFill>
                  <a:srgbClr val="CC6600"/>
                </a:solidFill>
              </a:rPr>
              <a:t> </a:t>
            </a:r>
            <a:r>
              <a:rPr lang="ru-RU" sz="2000" i="1" dirty="0">
                <a:solidFill>
                  <a:srgbClr val="CC6600"/>
                </a:solidFill>
              </a:rPr>
              <a:t>старшим преподавателем </a:t>
            </a:r>
            <a:endParaRPr lang="ru-RU" sz="20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63628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32656"/>
            <a:ext cx="8280920" cy="5465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411760" y="1052736"/>
            <a:ext cx="5544616" cy="2952328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pPr algn="ctr"/>
            <a:endParaRPr lang="ru-RU" sz="6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0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</a:p>
          <a:p>
            <a:pPr algn="ctr"/>
            <a:endParaRPr lang="ru-RU" sz="24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26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1200" dirty="0">
              <a:solidFill>
                <a:srgbClr val="CC6600"/>
              </a:solidFill>
              <a:latin typeface="Arial" panose="020B0604020202020204" pitchFamily="34" charset="0"/>
            </a:endParaRPr>
          </a:p>
          <a:p>
            <a:pPr algn="ctr"/>
            <a:endParaRPr lang="ru-RU" sz="60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992146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8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/>
              <a:t>Задание </a:t>
            </a:r>
            <a:r>
              <a:rPr lang="ru-RU" sz="2800" b="1" dirty="0" smtClean="0"/>
              <a:t>1. Установите соответствие: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3106688" cy="29797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400" b="1" dirty="0" smtClean="0"/>
              <a:t>А) </a:t>
            </a:r>
            <a:r>
              <a:rPr lang="ru-RU" sz="2400" b="1" i="1" dirty="0" smtClean="0"/>
              <a:t>адресат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Б)</a:t>
            </a:r>
            <a:r>
              <a:rPr lang="ru-RU" sz="2400" b="1" i="1" dirty="0" smtClean="0"/>
              <a:t> адресант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В)</a:t>
            </a:r>
            <a:r>
              <a:rPr lang="ru-RU" sz="2400" b="1" i="1" dirty="0" smtClean="0"/>
              <a:t> динамический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Г)</a:t>
            </a:r>
            <a:r>
              <a:rPr lang="ru-RU" sz="2400" b="1" i="1" dirty="0" smtClean="0"/>
              <a:t> динамичный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Д)</a:t>
            </a:r>
            <a:r>
              <a:rPr lang="ru-RU" sz="2400" b="1" i="1" dirty="0" smtClean="0"/>
              <a:t> командированный 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Е) </a:t>
            </a:r>
            <a:r>
              <a:rPr lang="ru-RU" sz="2400" b="1" i="1" dirty="0" smtClean="0"/>
              <a:t>командировочный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2249425"/>
            <a:ext cx="4906888" cy="3195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1) относящийся к динамике, движению</a:t>
            </a:r>
          </a:p>
          <a:p>
            <a:pPr>
              <a:buNone/>
            </a:pPr>
            <a:r>
              <a:rPr lang="ru-RU" dirty="0" smtClean="0"/>
              <a:t>2) отправитель почтового отправления</a:t>
            </a:r>
          </a:p>
          <a:p>
            <a:pPr>
              <a:buNone/>
            </a:pPr>
            <a:r>
              <a:rPr lang="ru-RU" dirty="0" smtClean="0"/>
              <a:t>3) получатель почтового отправления</a:t>
            </a:r>
          </a:p>
          <a:p>
            <a:pPr>
              <a:buNone/>
            </a:pPr>
            <a:r>
              <a:rPr lang="ru-RU" dirty="0" smtClean="0"/>
              <a:t>4) обладающий большой внутренней энергией </a:t>
            </a:r>
          </a:p>
          <a:p>
            <a:pPr>
              <a:buNone/>
            </a:pPr>
            <a:r>
              <a:rPr lang="ru-RU" dirty="0" smtClean="0"/>
              <a:t>5) относящийся к командировке </a:t>
            </a:r>
          </a:p>
          <a:p>
            <a:pPr>
              <a:buNone/>
            </a:pPr>
            <a:r>
              <a:rPr lang="ru-RU" dirty="0" smtClean="0"/>
              <a:t>6) лицо, находящееся в командировке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192688" cy="485800"/>
          </a:xfr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C6600"/>
                </a:solidFill>
              </a:rPr>
              <a:t>Ответы:</a:t>
            </a:r>
            <a:r>
              <a:rPr lang="ru-RU" sz="2800" dirty="0" smtClean="0"/>
              <a:t>     </a:t>
            </a:r>
            <a:r>
              <a:rPr lang="ru-RU" sz="2800" dirty="0" smtClean="0">
                <a:solidFill>
                  <a:srgbClr val="C00000"/>
                </a:solidFill>
              </a:rPr>
              <a:t>А3Б2В1Г4Д6Е5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6192688" cy="56166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2400" dirty="0" smtClean="0"/>
              <a:t>А)</a:t>
            </a:r>
            <a:r>
              <a:rPr lang="ru-RU" sz="2400" i="1" dirty="0" smtClean="0"/>
              <a:t> адресат – </a:t>
            </a:r>
            <a:r>
              <a:rPr lang="ru-RU" sz="2400" dirty="0" smtClean="0">
                <a:solidFill>
                  <a:srgbClr val="0000FF"/>
                </a:solidFill>
              </a:rPr>
              <a:t>получатель почтового отправления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Б) </a:t>
            </a:r>
            <a:r>
              <a:rPr lang="ru-RU" sz="2400" i="1" dirty="0" smtClean="0"/>
              <a:t>адресант – </a:t>
            </a:r>
            <a:r>
              <a:rPr lang="ru-RU" sz="2400" dirty="0" smtClean="0">
                <a:solidFill>
                  <a:srgbClr val="0000FF"/>
                </a:solidFill>
              </a:rPr>
              <a:t>отправитель почтового отправления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В) </a:t>
            </a:r>
            <a:r>
              <a:rPr lang="ru-RU" sz="2400" i="1" dirty="0" smtClean="0"/>
              <a:t>динамический – </a:t>
            </a:r>
            <a:r>
              <a:rPr lang="ru-RU" sz="2400" dirty="0" smtClean="0">
                <a:solidFill>
                  <a:srgbClr val="0000FF"/>
                </a:solidFill>
              </a:rPr>
              <a:t>относящийся к динамике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0000FF"/>
                </a:solidFill>
              </a:rPr>
              <a:t>движению (</a:t>
            </a:r>
            <a:r>
              <a:rPr lang="ru-RU" sz="2400" i="1" dirty="0" smtClean="0">
                <a:solidFill>
                  <a:srgbClr val="0000FF"/>
                </a:solidFill>
              </a:rPr>
              <a:t>динамическая теория</a:t>
            </a:r>
            <a:r>
              <a:rPr lang="ru-RU" sz="2400" dirty="0" smtClean="0">
                <a:solidFill>
                  <a:srgbClr val="0000FF"/>
                </a:solidFill>
              </a:rPr>
              <a:t>)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Г) </a:t>
            </a:r>
            <a:r>
              <a:rPr lang="ru-RU" sz="2400" i="1" dirty="0" smtClean="0"/>
              <a:t>динамичный – </a:t>
            </a:r>
            <a:r>
              <a:rPr lang="ru-RU" sz="2400" dirty="0" smtClean="0">
                <a:solidFill>
                  <a:srgbClr val="0000FF"/>
                </a:solidFill>
              </a:rPr>
              <a:t>обладающий большой внутренней энергией (</a:t>
            </a:r>
            <a:r>
              <a:rPr lang="ru-RU" sz="2400" i="1" dirty="0" smtClean="0">
                <a:solidFill>
                  <a:srgbClr val="0000FF"/>
                </a:solidFill>
              </a:rPr>
              <a:t>динамичный темп</a:t>
            </a:r>
            <a:r>
              <a:rPr lang="ru-RU" sz="2400" dirty="0" smtClean="0">
                <a:solidFill>
                  <a:srgbClr val="0000FF"/>
                </a:solidFill>
              </a:rPr>
              <a:t>)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Д)</a:t>
            </a:r>
            <a:r>
              <a:rPr lang="ru-RU" sz="2400" i="1" dirty="0" smtClean="0"/>
              <a:t> командированный – </a:t>
            </a:r>
            <a:r>
              <a:rPr lang="ru-RU" sz="2400" dirty="0" smtClean="0">
                <a:solidFill>
                  <a:srgbClr val="0000FF"/>
                </a:solidFill>
              </a:rPr>
              <a:t>лицо, находящееся в командировке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Е) </a:t>
            </a:r>
            <a:r>
              <a:rPr lang="ru-RU" sz="2400" i="1" dirty="0" smtClean="0"/>
              <a:t>командировочный – </a:t>
            </a:r>
            <a:r>
              <a:rPr lang="ru-RU" sz="2400" dirty="0" smtClean="0">
                <a:solidFill>
                  <a:srgbClr val="0000FF"/>
                </a:solidFill>
              </a:rPr>
              <a:t>относящийся к командировке (командировочные расходы)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62068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348880"/>
            <a:ext cx="6120680" cy="39604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чужой — чуждый, </a:t>
            </a:r>
          </a:p>
          <a:p>
            <a:pPr>
              <a:buNone/>
            </a:pPr>
            <a:r>
              <a:rPr lang="ru-RU" sz="2400" dirty="0" smtClean="0"/>
              <a:t>демонстративный — демонстрационный, </a:t>
            </a:r>
          </a:p>
          <a:p>
            <a:pPr>
              <a:buNone/>
            </a:pPr>
            <a:r>
              <a:rPr lang="ru-RU" sz="2400" dirty="0" smtClean="0"/>
              <a:t>понятный — понятливый,</a:t>
            </a:r>
          </a:p>
          <a:p>
            <a:pPr>
              <a:buNone/>
            </a:pPr>
            <a:r>
              <a:rPr lang="ru-RU" sz="2400" dirty="0" smtClean="0"/>
              <a:t>здравица — здравница, </a:t>
            </a:r>
          </a:p>
          <a:p>
            <a:pPr>
              <a:buNone/>
            </a:pPr>
            <a:r>
              <a:rPr lang="ru-RU" sz="2400" dirty="0" smtClean="0"/>
              <a:t>наследие — наследство, </a:t>
            </a:r>
          </a:p>
          <a:p>
            <a:pPr>
              <a:buNone/>
            </a:pPr>
            <a:r>
              <a:rPr lang="ru-RU" sz="2400" dirty="0" smtClean="0"/>
              <a:t>сокрушённо — сокрушительно,</a:t>
            </a:r>
          </a:p>
          <a:p>
            <a:pPr>
              <a:buNone/>
            </a:pPr>
            <a:r>
              <a:rPr lang="ru-RU" sz="2400" dirty="0" smtClean="0"/>
              <a:t>удачный </a:t>
            </a:r>
            <a:r>
              <a:rPr lang="ru-RU" sz="2400" dirty="0"/>
              <a:t>— удачливый</a:t>
            </a:r>
            <a:endParaRPr lang="ru-RU" sz="2400" dirty="0" smtClean="0"/>
          </a:p>
          <a:p>
            <a:pPr>
              <a:buNone/>
            </a:pPr>
            <a:endParaRPr lang="ru-RU" sz="3600" i="1" dirty="0" smtClean="0"/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26064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5832648" cy="1296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/>
              <a:t>Задание </a:t>
            </a:r>
            <a:r>
              <a:rPr lang="ru-RU" sz="2800" b="1" dirty="0" smtClean="0"/>
              <a:t>2: </a:t>
            </a:r>
            <a:r>
              <a:rPr lang="ru-RU" sz="2800" i="1" dirty="0" smtClean="0"/>
              <a:t>Определите </a:t>
            </a:r>
            <a:r>
              <a:rPr lang="ru-RU" sz="2800" i="1" dirty="0"/>
              <a:t>значения приведённых слов.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Составьте </a:t>
            </a:r>
            <a:r>
              <a:rPr lang="ru-RU" sz="2800" i="1" dirty="0"/>
              <a:t>с ними словосочетания</a:t>
            </a:r>
            <a:r>
              <a:rPr lang="ru-RU" sz="2800" i="1" dirty="0" smtClean="0"/>
              <a:t>: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4762872" cy="413792"/>
          </a:xfr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C6600"/>
                </a:solidFill>
              </a:rPr>
              <a:t>Ответы:</a:t>
            </a:r>
            <a:endParaRPr lang="ru-RU" sz="2800" dirty="0">
              <a:solidFill>
                <a:srgbClr val="CC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5544616" cy="46085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i="1" dirty="0" smtClean="0"/>
              <a:t>чужой</a:t>
            </a:r>
            <a:r>
              <a:rPr lang="ru-RU" sz="3800" dirty="0" smtClean="0"/>
              <a:t> человек — </a:t>
            </a:r>
            <a:r>
              <a:rPr lang="ru-RU" sz="3800" i="1" dirty="0" smtClean="0"/>
              <a:t>чуждые</a:t>
            </a:r>
            <a:r>
              <a:rPr lang="ru-RU" sz="3800" dirty="0" smtClean="0"/>
              <a:t> идеалы, </a:t>
            </a:r>
          </a:p>
          <a:p>
            <a:pPr>
              <a:buNone/>
            </a:pPr>
            <a:r>
              <a:rPr lang="ru-RU" sz="3800" i="1" dirty="0" smtClean="0"/>
              <a:t>демонстративный</a:t>
            </a:r>
            <a:r>
              <a:rPr lang="ru-RU" sz="3800" dirty="0" smtClean="0"/>
              <a:t> выход из зала — </a:t>
            </a:r>
            <a:r>
              <a:rPr lang="ru-RU" sz="3800" i="1" dirty="0" smtClean="0"/>
              <a:t>демонстрационный</a:t>
            </a:r>
            <a:r>
              <a:rPr lang="ru-RU" sz="3800" dirty="0" smtClean="0"/>
              <a:t> зал, </a:t>
            </a:r>
          </a:p>
          <a:p>
            <a:pPr>
              <a:buNone/>
            </a:pPr>
            <a:r>
              <a:rPr lang="ru-RU" sz="3800" i="1" dirty="0" smtClean="0"/>
              <a:t>понятный</a:t>
            </a:r>
            <a:r>
              <a:rPr lang="ru-RU" sz="3800" dirty="0" smtClean="0"/>
              <a:t> текст — </a:t>
            </a:r>
            <a:r>
              <a:rPr lang="ru-RU" sz="3800" i="1" dirty="0" smtClean="0"/>
              <a:t>понятливый </a:t>
            </a:r>
            <a:r>
              <a:rPr lang="ru-RU" sz="3800" dirty="0" smtClean="0"/>
              <a:t>ученик, </a:t>
            </a:r>
          </a:p>
          <a:p>
            <a:pPr>
              <a:buNone/>
            </a:pPr>
            <a:r>
              <a:rPr lang="ru-RU" sz="3800" i="1" dirty="0" smtClean="0"/>
              <a:t>бережное</a:t>
            </a:r>
            <a:r>
              <a:rPr lang="ru-RU" sz="3800" dirty="0" smtClean="0"/>
              <a:t> хранение книг — </a:t>
            </a:r>
            <a:r>
              <a:rPr lang="ru-RU" sz="3800" i="1" dirty="0" smtClean="0"/>
              <a:t>бережливый</a:t>
            </a:r>
            <a:r>
              <a:rPr lang="ru-RU" sz="3800" dirty="0" smtClean="0"/>
              <a:t> хозяин, </a:t>
            </a:r>
          </a:p>
          <a:p>
            <a:pPr>
              <a:buNone/>
            </a:pPr>
            <a:r>
              <a:rPr lang="ru-RU" sz="3800" dirty="0" smtClean="0"/>
              <a:t>произнести </a:t>
            </a:r>
            <a:r>
              <a:rPr lang="ru-RU" sz="3800" i="1" dirty="0" smtClean="0"/>
              <a:t>здравицу</a:t>
            </a:r>
            <a:r>
              <a:rPr lang="ru-RU" sz="3800" dirty="0" smtClean="0"/>
              <a:t> (тост) — отдыхать в </a:t>
            </a:r>
            <a:r>
              <a:rPr lang="ru-RU" sz="3800" i="1" dirty="0" smtClean="0"/>
              <a:t>здравнице</a:t>
            </a:r>
            <a:r>
              <a:rPr lang="ru-RU" sz="3800" dirty="0" smtClean="0"/>
              <a:t> (санатории), </a:t>
            </a:r>
          </a:p>
          <a:p>
            <a:pPr>
              <a:buNone/>
            </a:pPr>
            <a:r>
              <a:rPr lang="ru-RU" sz="3800" i="1" dirty="0" smtClean="0"/>
              <a:t>наследие </a:t>
            </a:r>
            <a:r>
              <a:rPr lang="ru-RU" sz="3800" dirty="0" smtClean="0"/>
              <a:t>писателя — родственник оставил </a:t>
            </a:r>
            <a:r>
              <a:rPr lang="ru-RU" sz="3800" i="1" dirty="0" smtClean="0"/>
              <a:t>наследство</a:t>
            </a:r>
            <a:r>
              <a:rPr lang="ru-RU" sz="3800" dirty="0" smtClean="0"/>
              <a:t>, </a:t>
            </a:r>
          </a:p>
          <a:p>
            <a:pPr>
              <a:buNone/>
            </a:pPr>
            <a:r>
              <a:rPr lang="ru-RU" sz="3800" dirty="0" smtClean="0"/>
              <a:t>говорить </a:t>
            </a:r>
            <a:r>
              <a:rPr lang="ru-RU" sz="3800" i="1" dirty="0" smtClean="0"/>
              <a:t>сокрушённо </a:t>
            </a:r>
            <a:r>
              <a:rPr lang="ru-RU" sz="3800" dirty="0" smtClean="0"/>
              <a:t>(с сожалением) — нанести </a:t>
            </a:r>
            <a:r>
              <a:rPr lang="ru-RU" sz="3800" i="1" dirty="0" smtClean="0"/>
              <a:t>сокрушительный</a:t>
            </a:r>
            <a:r>
              <a:rPr lang="ru-RU" sz="3800" dirty="0" smtClean="0"/>
              <a:t> удар,</a:t>
            </a:r>
          </a:p>
          <a:p>
            <a:pPr>
              <a:buNone/>
            </a:pPr>
            <a:r>
              <a:rPr lang="ru-RU" sz="3800" i="1" dirty="0" smtClean="0"/>
              <a:t>удачная </a:t>
            </a:r>
            <a:r>
              <a:rPr lang="ru-RU" sz="3800" dirty="0" smtClean="0"/>
              <a:t>покупка </a:t>
            </a:r>
            <a:r>
              <a:rPr lang="ru-RU" sz="3800" dirty="0"/>
              <a:t>— </a:t>
            </a:r>
            <a:r>
              <a:rPr lang="ru-RU" sz="3800" i="1" dirty="0" smtClean="0"/>
              <a:t>удачливый</a:t>
            </a:r>
            <a:r>
              <a:rPr lang="ru-RU" sz="3800" dirty="0" smtClean="0"/>
              <a:t> коммерсант </a:t>
            </a:r>
          </a:p>
          <a:p>
            <a:pPr>
              <a:buNone/>
            </a:pPr>
            <a:endParaRPr lang="ru-RU" sz="3800" i="1" dirty="0" smtClean="0"/>
          </a:p>
          <a:p>
            <a:pPr>
              <a:buNone/>
            </a:pPr>
            <a:r>
              <a:rPr lang="ru-RU" sz="3400" i="1" dirty="0" smtClean="0"/>
              <a:t> </a:t>
            </a:r>
            <a:endParaRPr lang="ru-RU" sz="3400" dirty="0" smtClean="0"/>
          </a:p>
          <a:p>
            <a:endParaRPr lang="ru-RU" dirty="0"/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332656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36912"/>
            <a:ext cx="6048672" cy="36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поступок </a:t>
            </a:r>
            <a:r>
              <a:rPr lang="ru-RU" sz="2400" i="1" dirty="0" smtClean="0"/>
              <a:t>(нестерпимый, нетерпимый), </a:t>
            </a:r>
          </a:p>
          <a:p>
            <a:pPr>
              <a:buNone/>
            </a:pPr>
            <a:r>
              <a:rPr lang="ru-RU" sz="2400" dirty="0" smtClean="0"/>
              <a:t>удостоверение </a:t>
            </a:r>
            <a:r>
              <a:rPr lang="ru-RU" sz="2400" i="1" dirty="0" smtClean="0"/>
              <a:t>(командировочное, командированное), </a:t>
            </a:r>
          </a:p>
          <a:p>
            <a:pPr>
              <a:buNone/>
            </a:pPr>
            <a:r>
              <a:rPr lang="ru-RU" sz="2400" dirty="0" smtClean="0"/>
              <a:t>дни </a:t>
            </a:r>
            <a:r>
              <a:rPr lang="ru-RU" sz="2400" i="1" dirty="0" smtClean="0"/>
              <a:t>(героические, геройские),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меры </a:t>
            </a:r>
            <a:r>
              <a:rPr lang="ru-RU" sz="2400" i="1" dirty="0" smtClean="0"/>
              <a:t>(эффективные, эффектные), </a:t>
            </a:r>
          </a:p>
          <a:p>
            <a:pPr>
              <a:buNone/>
            </a:pPr>
            <a:r>
              <a:rPr lang="ru-RU" sz="2400" dirty="0" smtClean="0"/>
              <a:t>стихотворение </a:t>
            </a:r>
            <a:r>
              <a:rPr lang="ru-RU" sz="2400" i="1" dirty="0" smtClean="0"/>
              <a:t>(лиричное, лирическое), </a:t>
            </a:r>
          </a:p>
          <a:p>
            <a:pPr>
              <a:buNone/>
            </a:pPr>
            <a:r>
              <a:rPr lang="ru-RU" sz="2400" dirty="0" smtClean="0"/>
              <a:t>просьба </a:t>
            </a:r>
            <a:r>
              <a:rPr lang="ru-RU" sz="2400" i="1" dirty="0" smtClean="0"/>
              <a:t>(доверительная, доверчивая). </a:t>
            </a:r>
            <a:endParaRPr lang="ru-RU" sz="2400" i="1" dirty="0"/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26064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6300192" cy="10476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Задание 3: </a:t>
            </a:r>
            <a:r>
              <a:rPr lang="ru-RU" sz="2800" i="1" dirty="0" smtClean="0"/>
              <a:t>Образуйте </a:t>
            </a:r>
            <a:r>
              <a:rPr lang="ru-RU" sz="2800" i="1" dirty="0"/>
              <a:t>словосочетания, выбирая из скобок нужное по смыслу слово:</a:t>
            </a:r>
            <a:br>
              <a:rPr lang="ru-RU" sz="2800" i="1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0601334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4762872" cy="413792"/>
          </a:xfr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C6600"/>
                </a:solidFill>
              </a:rPr>
              <a:t>Ответы:</a:t>
            </a:r>
            <a:endParaRPr lang="ru-RU" sz="2800" dirty="0">
              <a:solidFill>
                <a:srgbClr val="CC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5472608" cy="56166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dirty="0" smtClean="0"/>
              <a:t>поступок (нестерпимый, </a:t>
            </a:r>
            <a:r>
              <a:rPr lang="ru-RU" sz="3800" i="1" dirty="0" smtClean="0">
                <a:solidFill>
                  <a:srgbClr val="C00000"/>
                </a:solidFill>
              </a:rPr>
              <a:t>нетерпимый</a:t>
            </a:r>
            <a:r>
              <a:rPr lang="ru-RU" sz="3800" dirty="0" smtClean="0"/>
              <a:t>), </a:t>
            </a:r>
          </a:p>
          <a:p>
            <a:pPr>
              <a:buNone/>
            </a:pPr>
            <a:r>
              <a:rPr lang="ru-RU" sz="3800" dirty="0" smtClean="0"/>
              <a:t>удостоверение (</a:t>
            </a:r>
            <a:r>
              <a:rPr lang="ru-RU" sz="3800" i="1" dirty="0" smtClean="0">
                <a:solidFill>
                  <a:srgbClr val="C00000"/>
                </a:solidFill>
              </a:rPr>
              <a:t>командировочное, </a:t>
            </a:r>
            <a:r>
              <a:rPr lang="ru-RU" sz="3800" dirty="0" smtClean="0"/>
              <a:t>командированное), </a:t>
            </a:r>
          </a:p>
          <a:p>
            <a:pPr>
              <a:buNone/>
            </a:pPr>
            <a:r>
              <a:rPr lang="ru-RU" sz="3800" dirty="0" smtClean="0"/>
              <a:t>дни (</a:t>
            </a:r>
            <a:r>
              <a:rPr lang="ru-RU" sz="3800" i="1" dirty="0" smtClean="0">
                <a:solidFill>
                  <a:srgbClr val="C00000"/>
                </a:solidFill>
              </a:rPr>
              <a:t>героические,</a:t>
            </a:r>
            <a:r>
              <a:rPr lang="ru-RU" sz="3800" dirty="0" smtClean="0"/>
              <a:t> геройские), </a:t>
            </a:r>
          </a:p>
          <a:p>
            <a:pPr>
              <a:buNone/>
            </a:pPr>
            <a:r>
              <a:rPr lang="ru-RU" sz="3800" dirty="0" smtClean="0"/>
              <a:t>меры (</a:t>
            </a:r>
            <a:r>
              <a:rPr lang="ru-RU" sz="3800" i="1" dirty="0" smtClean="0">
                <a:solidFill>
                  <a:srgbClr val="C00000"/>
                </a:solidFill>
              </a:rPr>
              <a:t>эффективные</a:t>
            </a:r>
            <a:r>
              <a:rPr lang="ru-RU" sz="3800" dirty="0" smtClean="0"/>
              <a:t>, эффектные), </a:t>
            </a:r>
          </a:p>
          <a:p>
            <a:pPr>
              <a:buNone/>
            </a:pPr>
            <a:r>
              <a:rPr lang="ru-RU" sz="3800" dirty="0" smtClean="0"/>
              <a:t>стихотворение (лиричное, </a:t>
            </a:r>
            <a:r>
              <a:rPr lang="ru-RU" sz="3800" i="1" dirty="0" smtClean="0">
                <a:solidFill>
                  <a:srgbClr val="C00000"/>
                </a:solidFill>
              </a:rPr>
              <a:t>лирическое</a:t>
            </a:r>
            <a:r>
              <a:rPr lang="ru-RU" sz="3800" dirty="0" smtClean="0"/>
              <a:t>), </a:t>
            </a:r>
          </a:p>
          <a:p>
            <a:pPr>
              <a:buNone/>
            </a:pPr>
            <a:r>
              <a:rPr lang="ru-RU" sz="3800" dirty="0" smtClean="0"/>
              <a:t>просьба (</a:t>
            </a:r>
            <a:r>
              <a:rPr lang="ru-RU" sz="3800" i="1" dirty="0" smtClean="0">
                <a:solidFill>
                  <a:srgbClr val="C00000"/>
                </a:solidFill>
              </a:rPr>
              <a:t>доверительная</a:t>
            </a:r>
            <a:r>
              <a:rPr lang="ru-RU" sz="3800" dirty="0" smtClean="0"/>
              <a:t>, доверчивая).</a:t>
            </a:r>
          </a:p>
          <a:p>
            <a:pPr>
              <a:buNone/>
            </a:pPr>
            <a:r>
              <a:rPr lang="ru-RU" sz="3400" i="1" dirty="0" smtClean="0"/>
              <a:t> </a:t>
            </a:r>
            <a:endParaRPr lang="ru-RU" sz="3400" dirty="0" smtClean="0"/>
          </a:p>
          <a:p>
            <a:endParaRPr lang="ru-RU" dirty="0"/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332656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4438998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126"/>
            <a:ext cx="5976664" cy="1325563"/>
          </a:xfrm>
        </p:spPr>
        <p:txBody>
          <a:bodyPr>
            <a:normAutofit fontScale="90000"/>
          </a:bodyPr>
          <a:lstStyle/>
          <a:p>
            <a:pPr marL="109728"/>
            <a:r>
              <a:rPr lang="ru-RU" b="1" dirty="0" smtClean="0">
                <a:solidFill>
                  <a:srgbClr val="CC6600"/>
                </a:solidFill>
              </a:rPr>
              <a:t/>
            </a:r>
            <a:br>
              <a:rPr lang="ru-RU" b="1" dirty="0" smtClean="0">
                <a:solidFill>
                  <a:srgbClr val="CC6600"/>
                </a:solidFill>
              </a:rPr>
            </a:br>
            <a:r>
              <a:rPr lang="ru-RU" b="1" dirty="0">
                <a:solidFill>
                  <a:srgbClr val="CC6600"/>
                </a:solidFill>
              </a:rPr>
              <a:t/>
            </a:r>
            <a:br>
              <a:rPr lang="ru-RU" b="1" dirty="0">
                <a:solidFill>
                  <a:srgbClr val="CC6600"/>
                </a:solidFill>
              </a:rPr>
            </a:br>
            <a:r>
              <a:rPr lang="ru-RU" sz="2700" b="1" dirty="0" smtClean="0">
                <a:solidFill>
                  <a:srgbClr val="CC6600"/>
                </a:solidFill>
              </a:rPr>
              <a:t>Задание 4. </a:t>
            </a:r>
            <a:r>
              <a:rPr lang="ru-RU" sz="2700" b="1" i="1" dirty="0" smtClean="0">
                <a:solidFill>
                  <a:srgbClr val="CC6600"/>
                </a:solidFill>
              </a:rPr>
              <a:t>Чем </a:t>
            </a:r>
            <a:r>
              <a:rPr lang="ru-RU" sz="2700" b="1" i="1" dirty="0">
                <a:solidFill>
                  <a:srgbClr val="CC6600"/>
                </a:solidFill>
              </a:rPr>
              <a:t>вы объясните наличие </a:t>
            </a:r>
            <a:br>
              <a:rPr lang="ru-RU" sz="2700" b="1" i="1" dirty="0">
                <a:solidFill>
                  <a:srgbClr val="CC6600"/>
                </a:solidFill>
              </a:rPr>
            </a:br>
            <a:r>
              <a:rPr lang="ru-RU" sz="2700" b="1" i="1" dirty="0">
                <a:solidFill>
                  <a:srgbClr val="CC6600"/>
                </a:solidFill>
              </a:rPr>
              <a:t>в современном русском языке пар слов?</a:t>
            </a:r>
            <a:r>
              <a:rPr lang="ru-RU" sz="2700" b="1" dirty="0">
                <a:solidFill>
                  <a:srgbClr val="CC6600"/>
                </a:solidFill>
              </a:rPr>
              <a:t/>
            </a:r>
            <a:br>
              <a:rPr lang="ru-RU" sz="2700" b="1" dirty="0">
                <a:solidFill>
                  <a:srgbClr val="CC6600"/>
                </a:solidFill>
              </a:rPr>
            </a:br>
            <a:endParaRPr lang="ru-RU" sz="2700" b="1" dirty="0">
              <a:solidFill>
                <a:srgbClr val="CC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4879454" cy="4351338"/>
          </a:xfrm>
        </p:spPr>
        <p:txBody>
          <a:bodyPr/>
          <a:lstStyle/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город </a:t>
            </a:r>
            <a:r>
              <a:rPr lang="ru-RU" sz="2400" dirty="0"/>
              <a:t>– град</a:t>
            </a:r>
            <a:r>
              <a:rPr lang="ru-RU" sz="2400" dirty="0" smtClean="0"/>
              <a:t>,</a:t>
            </a:r>
          </a:p>
          <a:p>
            <a:pPr marL="109728" indent="0">
              <a:buNone/>
            </a:pPr>
            <a:r>
              <a:rPr lang="ru-RU" sz="2400" dirty="0" smtClean="0"/>
              <a:t>невежа </a:t>
            </a:r>
            <a:r>
              <a:rPr lang="ru-RU" sz="2400" dirty="0"/>
              <a:t>– невежда,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горячий </a:t>
            </a:r>
            <a:r>
              <a:rPr lang="ru-RU" sz="2400" dirty="0"/>
              <a:t>– горящий,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млечный </a:t>
            </a:r>
            <a:r>
              <a:rPr lang="ru-RU" sz="2400" dirty="0"/>
              <a:t>– молочный,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сторож </a:t>
            </a:r>
            <a:r>
              <a:rPr lang="ru-RU" sz="2400" dirty="0"/>
              <a:t>– страж.</a:t>
            </a:r>
          </a:p>
          <a:p>
            <a:endParaRPr lang="ru-RU" dirty="0"/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62068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7093387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599534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6600"/>
                </a:solidFill>
              </a:rPr>
              <a:t/>
            </a:r>
            <a:br>
              <a:rPr lang="ru-RU" b="1" dirty="0" smtClean="0">
                <a:solidFill>
                  <a:srgbClr val="CC6600"/>
                </a:solidFill>
              </a:rPr>
            </a:br>
            <a:r>
              <a:rPr lang="ru-RU" b="1" dirty="0">
                <a:solidFill>
                  <a:srgbClr val="CC6600"/>
                </a:solidFill>
              </a:rPr>
              <a:t/>
            </a:r>
            <a:br>
              <a:rPr lang="ru-RU" b="1" dirty="0">
                <a:solidFill>
                  <a:srgbClr val="CC6600"/>
                </a:solidFill>
              </a:rPr>
            </a:br>
            <a:r>
              <a:rPr lang="ru-RU" b="1" dirty="0" smtClean="0">
                <a:solidFill>
                  <a:srgbClr val="CC6600"/>
                </a:solidFill>
              </a:rPr>
              <a:t>Задание 5. </a:t>
            </a:r>
            <a:r>
              <a:rPr lang="ru-RU" sz="3600" b="1" i="1" dirty="0" smtClean="0">
                <a:solidFill>
                  <a:srgbClr val="CC6600"/>
                </a:solidFill>
              </a:rPr>
              <a:t>Определите </a:t>
            </a:r>
            <a:r>
              <a:rPr lang="ru-RU" sz="3600" b="1" i="1" dirty="0">
                <a:solidFill>
                  <a:srgbClr val="CC6600"/>
                </a:solidFill>
              </a:rPr>
              <a:t>лексическое значение подчёркнутых слов:</a:t>
            </a:r>
            <a:r>
              <a:rPr lang="ru-RU" sz="3600" b="1" dirty="0">
                <a:solidFill>
                  <a:srgbClr val="CC6600"/>
                </a:solidFill>
              </a:rPr>
              <a:t/>
            </a:r>
            <a:br>
              <a:rPr lang="ru-RU" sz="3600" b="1" dirty="0">
                <a:solidFill>
                  <a:srgbClr val="CC6600"/>
                </a:solidFill>
              </a:rPr>
            </a:br>
            <a:r>
              <a:rPr lang="ru-RU" dirty="0">
                <a:solidFill>
                  <a:srgbClr val="CC6600"/>
                </a:solidFill>
              </a:rPr>
              <a:t/>
            </a:r>
            <a:br>
              <a:rPr lang="ru-RU" dirty="0">
                <a:solidFill>
                  <a:srgbClr val="CC6600"/>
                </a:solidFill>
              </a:rPr>
            </a:br>
            <a:endParaRPr lang="ru-RU" dirty="0">
              <a:solidFill>
                <a:srgbClr val="CC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25625"/>
            <a:ext cx="6048672" cy="435133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2400" u="sng" dirty="0" smtClean="0"/>
          </a:p>
          <a:p>
            <a:pPr marL="109728" indent="0">
              <a:buNone/>
            </a:pPr>
            <a:r>
              <a:rPr lang="ru-RU" sz="2400" u="sng" dirty="0" smtClean="0"/>
              <a:t>Весна </a:t>
            </a:r>
            <a:r>
              <a:rPr lang="ru-RU" sz="2400" u="sng" dirty="0"/>
              <a:t>наступила</a:t>
            </a:r>
            <a:r>
              <a:rPr lang="ru-RU" sz="2400" dirty="0"/>
              <a:t> в этом году </a:t>
            </a:r>
            <a:r>
              <a:rPr lang="ru-RU" sz="2400" u="sng" dirty="0"/>
              <a:t>ранняя</a:t>
            </a:r>
            <a:r>
              <a:rPr lang="ru-RU" sz="2400" dirty="0"/>
              <a:t>, дружная и – как всегда на </a:t>
            </a:r>
            <a:r>
              <a:rPr lang="ru-RU" sz="2400" u="sng" dirty="0"/>
              <a:t>Полесье</a:t>
            </a:r>
            <a:r>
              <a:rPr lang="ru-RU" sz="2400" dirty="0"/>
              <a:t> – неожиданная.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u="sng" dirty="0" smtClean="0"/>
              <a:t>Побежали </a:t>
            </a:r>
            <a:r>
              <a:rPr lang="ru-RU" sz="2400" dirty="0"/>
              <a:t>по деревенским улицам бурливые, коричневые, сверкающие ручейки, </a:t>
            </a:r>
            <a:r>
              <a:rPr lang="ru-RU" sz="2400" u="sng" dirty="0"/>
              <a:t>сердито</a:t>
            </a:r>
            <a:r>
              <a:rPr lang="ru-RU" sz="2400" dirty="0"/>
              <a:t> пенясь вокруг встречных каменьев.                                                </a:t>
            </a:r>
          </a:p>
          <a:p>
            <a:endParaRPr lang="ru-RU" sz="2400" dirty="0"/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62068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5700504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126"/>
            <a:ext cx="5760640" cy="1325563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C6600"/>
                </a:solidFill>
              </a:rPr>
              <a:t>Задание 6. </a:t>
            </a:r>
            <a:r>
              <a:rPr lang="ru-RU" sz="2700" b="1" i="1" dirty="0" smtClean="0">
                <a:solidFill>
                  <a:srgbClr val="CC6600"/>
                </a:solidFill>
              </a:rPr>
              <a:t>Укажите </a:t>
            </a:r>
            <a:r>
              <a:rPr lang="ru-RU" sz="2700" b="1" i="1" dirty="0">
                <a:solidFill>
                  <a:srgbClr val="CC6600"/>
                </a:solidFill>
              </a:rPr>
              <a:t>паронимы. Определите семантические различия </a:t>
            </a:r>
            <a:r>
              <a:rPr lang="ru-RU" sz="2700" b="1" i="1" dirty="0" smtClean="0">
                <a:solidFill>
                  <a:srgbClr val="CC6600"/>
                </a:solidFill>
              </a:rPr>
              <a:t>паронимов:</a:t>
            </a:r>
            <a:r>
              <a:rPr lang="ru-RU" sz="2400" b="1" dirty="0">
                <a:solidFill>
                  <a:srgbClr val="CC6600"/>
                </a:solidFill>
              </a:rPr>
              <a:t/>
            </a:r>
            <a:br>
              <a:rPr lang="ru-RU" sz="2400" b="1" dirty="0">
                <a:solidFill>
                  <a:srgbClr val="CC6600"/>
                </a:solidFill>
              </a:rPr>
            </a:br>
            <a:endParaRPr lang="ru-RU" sz="2400" b="1" dirty="0">
              <a:solidFill>
                <a:srgbClr val="CC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6048672" cy="4548163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дружеский </a:t>
            </a:r>
            <a:r>
              <a:rPr lang="ru-RU" sz="2400" dirty="0"/>
              <a:t>визит – дружественное рукопожатие,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деловой язык – деловой вид,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непоправимый вред – неисправимый мечтатель,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отборный товар – отборочный матч,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горделивая улыбка – гордый взгляд,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обсудить происшедшее – осудить поступок, </a:t>
            </a:r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62068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0442944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dn-nus-1.pinme.ru/tumb/600/photo/03/10/03108a3da5b4c72186bfc408ceb9c23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7012459" cy="4324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9892727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048672" cy="122413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sz="2700" b="1" dirty="0" smtClean="0">
                <a:solidFill>
                  <a:srgbClr val="CC6600"/>
                </a:solidFill>
              </a:rPr>
              <a:t>Задание 7. </a:t>
            </a:r>
            <a:r>
              <a:rPr lang="ru-RU" sz="2700" b="1" i="1" dirty="0">
                <a:solidFill>
                  <a:srgbClr val="CC6600"/>
                </a:solidFill>
              </a:rPr>
              <a:t>Составьте словосочетания, выбирая из данных рядов нужные паронимы. Установите семантические </a:t>
            </a:r>
            <a:r>
              <a:rPr lang="ru-RU" sz="2700" b="1" i="1" dirty="0" smtClean="0">
                <a:solidFill>
                  <a:srgbClr val="CC6600"/>
                </a:solidFill>
              </a:rPr>
              <a:t>различия:</a:t>
            </a:r>
            <a:r>
              <a:rPr lang="ru-RU" sz="2700" b="1" dirty="0">
                <a:solidFill>
                  <a:srgbClr val="CC6600"/>
                </a:solidFill>
              </a:rPr>
              <a:t/>
            </a:r>
            <a:br>
              <a:rPr lang="ru-RU" sz="2700" b="1" dirty="0">
                <a:solidFill>
                  <a:srgbClr val="CC6600"/>
                </a:solidFill>
              </a:rPr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>
                <a:solidFill>
                  <a:srgbClr val="CC6600"/>
                </a:solidFill>
              </a:rPr>
              <a:t/>
            </a:r>
            <a:br>
              <a:rPr lang="ru-RU" dirty="0">
                <a:solidFill>
                  <a:srgbClr val="CC6600"/>
                </a:solidFill>
              </a:rPr>
            </a:br>
            <a:endParaRPr lang="ru-RU" dirty="0">
              <a:solidFill>
                <a:srgbClr val="CC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6264696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Желанный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 желательный </a:t>
            </a:r>
            <a:r>
              <a:rPr lang="ru-RU" sz="1800" dirty="0"/>
              <a:t>– гость, разговор, результат, визит, миг, минута, рассказ, решение, собрание, друг, дитя, сын. </a:t>
            </a:r>
            <a:r>
              <a:rPr lang="ru-RU" sz="1800" dirty="0" smtClean="0"/>
              <a:t>(</a:t>
            </a:r>
            <a:r>
              <a:rPr lang="ru-RU" sz="1800" i="1" u="sng" dirty="0"/>
              <a:t>Желанный</a:t>
            </a:r>
            <a:r>
              <a:rPr lang="ru-RU" sz="1800" i="1" dirty="0"/>
              <a:t> – 1) кого ждут, желают; 2) милый, дорогой; </a:t>
            </a:r>
            <a:endParaRPr lang="ru-RU" sz="18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 smtClean="0"/>
              <a:t>3</a:t>
            </a:r>
            <a:r>
              <a:rPr lang="ru-RU" sz="1800" i="1" dirty="0"/>
              <a:t>) </a:t>
            </a:r>
            <a:r>
              <a:rPr lang="ru-RU" sz="1800" i="1" u="sng" dirty="0"/>
              <a:t>желательный </a:t>
            </a:r>
            <a:r>
              <a:rPr lang="ru-RU" sz="1800" i="1" dirty="0"/>
              <a:t>– нужный, необходимый, соответствующий желаниям.)</a:t>
            </a:r>
            <a:endParaRPr lang="ru-RU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Лирический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 лиричный </a:t>
            </a:r>
            <a:r>
              <a:rPr lang="ru-RU" sz="1800" dirty="0"/>
              <a:t>– поэт, герой, стихотворение, тон, голос, тенор, бас, настроение, порыв, отступление, произведение. </a:t>
            </a:r>
            <a:r>
              <a:rPr lang="ru-RU" sz="1800" dirty="0" smtClean="0"/>
              <a:t>(</a:t>
            </a:r>
            <a:r>
              <a:rPr lang="ru-RU" sz="1800" i="1" u="sng" dirty="0"/>
              <a:t>Лирический</a:t>
            </a:r>
            <a:r>
              <a:rPr lang="ru-RU" sz="1800" i="1" dirty="0"/>
              <a:t> – 1) относится к лирике как к роду поэзии; </a:t>
            </a:r>
            <a:r>
              <a:rPr lang="ru-RU" sz="1800" i="1" dirty="0" smtClean="0"/>
              <a:t>2</a:t>
            </a:r>
            <a:r>
              <a:rPr lang="ru-RU" sz="1800" i="1" dirty="0"/>
              <a:t>) проникнутый эмоциями, полный творчества; 3) мягко – певучий, нежный по тембру; </a:t>
            </a:r>
            <a:endParaRPr lang="ru-RU" sz="18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 smtClean="0"/>
              <a:t>4</a:t>
            </a:r>
            <a:r>
              <a:rPr lang="ru-RU" sz="1800" i="1" dirty="0"/>
              <a:t>) лиричный – проникнутый лиризмом, отличающийся поэтической взволнованностью, задушевностью.) </a:t>
            </a:r>
            <a:endParaRPr lang="ru-RU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Представить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 предоставить </a:t>
            </a:r>
            <a:r>
              <a:rPr lang="ru-RU" sz="1800" dirty="0"/>
              <a:t>– отпуск, выбор, помещение, сведения, место, свободу, отчет, проект, схему, резолюцию, слово, кредит, возможность, заключение, характеристику</a:t>
            </a:r>
            <a:r>
              <a:rPr lang="ru-RU" sz="1800" i="1" dirty="0"/>
              <a:t>. (</a:t>
            </a:r>
            <a:r>
              <a:rPr lang="ru-RU" sz="1800" i="1" u="sng" dirty="0"/>
              <a:t>Предоставить</a:t>
            </a:r>
            <a:r>
              <a:rPr lang="ru-RU" sz="1800" i="1" dirty="0"/>
              <a:t> – дать в распоряжение, </a:t>
            </a:r>
            <a:r>
              <a:rPr lang="ru-RU" sz="1800" i="1" u="sng" dirty="0"/>
              <a:t>представить</a:t>
            </a:r>
            <a:r>
              <a:rPr lang="ru-RU" sz="1800" i="1" dirty="0"/>
              <a:t> – передать</a:t>
            </a:r>
            <a:r>
              <a:rPr lang="ru-RU" sz="1800" i="1" dirty="0" smtClean="0"/>
              <a:t>).</a:t>
            </a:r>
            <a:endParaRPr lang="ru-RU" sz="1800" dirty="0"/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62068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5494525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5915000" cy="629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rgbClr val="CC6600"/>
                </a:solidFill>
              </a:rPr>
              <a:t>Задание 8. Исправьте </a:t>
            </a:r>
            <a:r>
              <a:rPr lang="ru-RU" sz="2700" b="1" dirty="0">
                <a:solidFill>
                  <a:srgbClr val="CC6600"/>
                </a:solidFill>
              </a:rPr>
              <a:t>недочёты в употреблении паронимов:</a:t>
            </a:r>
            <a:br>
              <a:rPr lang="ru-RU" sz="2700" b="1" dirty="0">
                <a:solidFill>
                  <a:srgbClr val="CC6600"/>
                </a:solidFill>
              </a:rPr>
            </a:br>
            <a:endParaRPr lang="ru-RU" sz="2700" b="1" dirty="0">
              <a:solidFill>
                <a:srgbClr val="CC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5760640" cy="45481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/>
              <a:t> </a:t>
            </a:r>
            <a:r>
              <a:rPr lang="ru-RU" sz="2400" dirty="0" smtClean="0"/>
              <a:t>1 Пушкин </a:t>
            </a:r>
            <a:r>
              <a:rPr lang="ru-RU" sz="2400" dirty="0"/>
              <a:t>выразил характеры людей того времени.</a:t>
            </a:r>
          </a:p>
          <a:p>
            <a:pPr marL="109728" lvl="0" indent="0">
              <a:buNone/>
            </a:pPr>
            <a:endParaRPr lang="ru-RU" sz="2400" dirty="0" smtClean="0"/>
          </a:p>
          <a:p>
            <a:pPr marL="109728" lvl="0" indent="0">
              <a:buNone/>
            </a:pPr>
            <a:r>
              <a:rPr lang="ru-RU" sz="2400" dirty="0" smtClean="0"/>
              <a:t>2 Фонвизин </a:t>
            </a:r>
            <a:r>
              <a:rPr lang="ru-RU" sz="2400" dirty="0"/>
              <a:t>изображает свои взгляды в критических статьях.</a:t>
            </a:r>
          </a:p>
          <a:p>
            <a:pPr marL="109728" lvl="0" indent="0">
              <a:buNone/>
            </a:pPr>
            <a:endParaRPr lang="ru-RU" sz="2400" dirty="0" smtClean="0"/>
          </a:p>
          <a:p>
            <a:pPr marL="109728" lvl="0" indent="0">
              <a:buNone/>
            </a:pPr>
            <a:r>
              <a:rPr lang="ru-RU" sz="2400" dirty="0" smtClean="0"/>
              <a:t>3 Умственное </a:t>
            </a:r>
            <a:r>
              <a:rPr lang="ru-RU" sz="2400" dirty="0"/>
              <a:t>ограничение Коробочки.</a:t>
            </a:r>
          </a:p>
          <a:p>
            <a:pPr marL="109728" lvl="0" indent="0">
              <a:buNone/>
            </a:pPr>
            <a:endParaRPr lang="ru-RU" sz="2400" dirty="0" smtClean="0"/>
          </a:p>
          <a:p>
            <a:pPr marL="109728" lvl="0" indent="0">
              <a:buNone/>
            </a:pPr>
            <a:r>
              <a:rPr lang="ru-RU" sz="2400" dirty="0" smtClean="0"/>
              <a:t>4 Онегин </a:t>
            </a:r>
            <a:r>
              <a:rPr lang="ru-RU" sz="2400" dirty="0"/>
              <a:t>вел паразитический образ жизни.</a:t>
            </a:r>
          </a:p>
          <a:p>
            <a:pPr marL="109728" lvl="0" indent="0">
              <a:buNone/>
            </a:pPr>
            <a:endParaRPr lang="ru-RU" sz="2400" dirty="0" smtClean="0"/>
          </a:p>
          <a:p>
            <a:pPr marL="109728" lvl="0" indent="0">
              <a:buNone/>
            </a:pPr>
            <a:r>
              <a:rPr lang="ru-RU" sz="2400" dirty="0" smtClean="0"/>
              <a:t>5 Народ </a:t>
            </a:r>
            <a:r>
              <a:rPr lang="ru-RU" sz="2400" dirty="0"/>
              <a:t>терпел двойственный гнёт. </a:t>
            </a:r>
          </a:p>
          <a:p>
            <a:pPr marL="109728" lvl="0" indent="0">
              <a:buNone/>
            </a:pPr>
            <a:endParaRPr lang="ru-RU" sz="2400" dirty="0" smtClean="0"/>
          </a:p>
          <a:p>
            <a:pPr marL="109728" lvl="0" indent="0">
              <a:buNone/>
            </a:pPr>
            <a:r>
              <a:rPr lang="ru-RU" sz="2400" dirty="0" smtClean="0"/>
              <a:t>6 Тургенев </a:t>
            </a:r>
            <a:r>
              <a:rPr lang="ru-RU" sz="2400" dirty="0"/>
              <a:t>завоевал мировую признательность.</a:t>
            </a:r>
          </a:p>
          <a:p>
            <a:endParaRPr lang="ru-RU" dirty="0"/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62068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135510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1"/>
            <a:ext cx="5455518" cy="5760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6600"/>
                </a:solidFill>
              </a:rPr>
              <a:t/>
            </a:r>
            <a:br>
              <a:rPr lang="ru-RU" dirty="0" smtClean="0">
                <a:solidFill>
                  <a:srgbClr val="CC6600"/>
                </a:solidFill>
              </a:rPr>
            </a:br>
            <a:r>
              <a:rPr lang="ru-RU" sz="2700" b="1" dirty="0" smtClean="0">
                <a:solidFill>
                  <a:srgbClr val="CC6600"/>
                </a:solidFill>
              </a:rPr>
              <a:t>Задание 9. Найдите паронимы:</a:t>
            </a:r>
            <a:r>
              <a:rPr lang="ru-RU" sz="2700" b="1" dirty="0"/>
              <a:t/>
            </a:r>
            <a:br>
              <a:rPr lang="ru-RU" sz="2700" b="1" dirty="0"/>
            </a:b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6192688" cy="57606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sz="2400" dirty="0" smtClean="0"/>
              <a:t>1 Маленькая </a:t>
            </a:r>
            <a:r>
              <a:rPr lang="ru-RU" sz="2400" dirty="0"/>
              <a:t>девочка надевает на тоненький нежный пальчик огромный перстень, который уместно было бы одеть пожилой женщине.</a:t>
            </a:r>
          </a:p>
          <a:p>
            <a:pPr marL="109728" lvl="0" indent="0">
              <a:buNone/>
            </a:pPr>
            <a:endParaRPr lang="ru-RU" sz="2400" dirty="0" smtClean="0"/>
          </a:p>
          <a:p>
            <a:pPr marL="109728" lvl="0" indent="0">
              <a:buNone/>
            </a:pPr>
            <a:r>
              <a:rPr lang="ru-RU" sz="2400" dirty="0" smtClean="0"/>
              <a:t>2 Можно </a:t>
            </a:r>
            <a:r>
              <a:rPr lang="ru-RU" sz="2400" dirty="0"/>
              <a:t>привести много примеров пагубной деятельности алкоголя на подростка.</a:t>
            </a:r>
          </a:p>
          <a:p>
            <a:pPr marL="109728" lvl="0" indent="0">
              <a:buNone/>
            </a:pPr>
            <a:endParaRPr lang="ru-RU" sz="2400" dirty="0" smtClean="0"/>
          </a:p>
          <a:p>
            <a:pPr marL="109728" lvl="0" indent="0">
              <a:buNone/>
            </a:pPr>
            <a:r>
              <a:rPr lang="ru-RU" sz="2400" dirty="0" smtClean="0"/>
              <a:t>3 Дорога </a:t>
            </a:r>
            <a:r>
              <a:rPr lang="ru-RU" sz="2400" dirty="0"/>
              <a:t>домой пролегла через пустыню Гоби и смертные бои с французской армией.</a:t>
            </a:r>
          </a:p>
          <a:p>
            <a:pPr marL="109728" lvl="0" indent="0">
              <a:buNone/>
            </a:pPr>
            <a:endParaRPr lang="ru-RU" sz="2400" dirty="0" smtClean="0"/>
          </a:p>
          <a:p>
            <a:pPr marL="109728" lvl="0" indent="0">
              <a:buNone/>
            </a:pPr>
            <a:r>
              <a:rPr lang="ru-RU" sz="2400" dirty="0" smtClean="0"/>
              <a:t>4 Предыдущие </a:t>
            </a:r>
            <a:r>
              <a:rPr lang="ru-RU" sz="2400" dirty="0"/>
              <a:t>работы режиссера поражают своей искренностью и проблематичностью.</a:t>
            </a:r>
          </a:p>
          <a:p>
            <a:pPr marL="109728" lvl="0" indent="0">
              <a:buNone/>
            </a:pPr>
            <a:endParaRPr lang="ru-RU" sz="2400" dirty="0" smtClean="0"/>
          </a:p>
          <a:p>
            <a:pPr marL="109728" lvl="0" indent="0">
              <a:buNone/>
            </a:pPr>
            <a:r>
              <a:rPr lang="ru-RU" sz="2400" dirty="0" smtClean="0"/>
              <a:t>5 Шукшин </a:t>
            </a:r>
            <a:r>
              <a:rPr lang="ru-RU" sz="2400" dirty="0"/>
              <a:t>был экономичен в средствах выражения, избегал излишеств и украшений.</a:t>
            </a:r>
          </a:p>
          <a:p>
            <a:endParaRPr lang="ru-RU" dirty="0"/>
          </a:p>
        </p:txBody>
      </p:sp>
      <p:pic>
        <p:nvPicPr>
          <p:cNvPr id="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188640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012277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32656"/>
            <a:ext cx="8280920" cy="5465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411760" y="1052736"/>
            <a:ext cx="5544616" cy="2952328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32500" lnSpcReduction="20000"/>
          </a:bodyPr>
          <a:lstStyle/>
          <a:p>
            <a:pPr algn="ctr"/>
            <a:endParaRPr lang="ru-RU" sz="6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0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</a:t>
            </a:r>
          </a:p>
          <a:p>
            <a:pPr algn="ctr"/>
            <a:endParaRPr lang="ru-RU" sz="126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altLang="ru-RU" sz="11200" dirty="0" smtClean="0">
                <a:solidFill>
                  <a:srgbClr val="CC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тренировочные</a:t>
            </a:r>
            <a:endParaRPr lang="ru-RU" sz="112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425195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20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1.</a:t>
            </a:r>
            <a:r>
              <a:rPr lang="ru-RU" sz="2700" b="1" dirty="0">
                <a:solidFill>
                  <a:srgbClr val="CC6600"/>
                </a:solidFill>
              </a:rPr>
              <a:t> Ошибка в употреблении паронимов допущена </a:t>
            </a:r>
            <a:r>
              <a:rPr lang="ru-RU" sz="2700" b="1" dirty="0" smtClean="0">
                <a:solidFill>
                  <a:srgbClr val="CC6600"/>
                </a:solidFill>
              </a:rPr>
              <a:t/>
            </a:r>
            <a:br>
              <a:rPr lang="ru-RU" sz="2700" b="1" dirty="0" smtClean="0">
                <a:solidFill>
                  <a:srgbClr val="CC6600"/>
                </a:solidFill>
              </a:rPr>
            </a:br>
            <a:r>
              <a:rPr lang="ru-RU" sz="2700" b="1" dirty="0" smtClean="0">
                <a:solidFill>
                  <a:srgbClr val="CC6600"/>
                </a:solidFill>
              </a:rPr>
              <a:t>в </a:t>
            </a:r>
            <a:r>
              <a:rPr lang="ru-RU" sz="2700" b="1" dirty="0">
                <a:solidFill>
                  <a:srgbClr val="CC6600"/>
                </a:solidFill>
              </a:rPr>
              <a:t>предложении </a:t>
            </a:r>
            <a:br>
              <a:rPr lang="ru-RU" sz="2700" b="1" dirty="0">
                <a:solidFill>
                  <a:srgbClr val="CC6600"/>
                </a:solidFill>
              </a:rPr>
            </a:br>
            <a:endParaRPr lang="ru-RU" sz="27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7504" y="1844824"/>
            <a:ext cx="4243136" cy="489391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1) Слово </a:t>
            </a:r>
            <a:r>
              <a:rPr lang="ru-RU" dirty="0"/>
              <a:t>для доклада </a:t>
            </a:r>
            <a:r>
              <a:rPr lang="ru-RU" i="1" dirty="0"/>
              <a:t>предоставили</a:t>
            </a:r>
            <a:r>
              <a:rPr lang="ru-RU" dirty="0"/>
              <a:t> главному редактору. 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2) Банк </a:t>
            </a:r>
            <a:r>
              <a:rPr lang="ru-RU" i="1" dirty="0"/>
              <a:t>представляет</a:t>
            </a:r>
            <a:r>
              <a:rPr lang="ru-RU" dirty="0"/>
              <a:t> беспроцентные кредиты. 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3) Нам </a:t>
            </a:r>
            <a:r>
              <a:rPr lang="ru-RU" i="1" dirty="0"/>
              <a:t>предоставлено</a:t>
            </a:r>
            <a:r>
              <a:rPr lang="ru-RU" dirty="0"/>
              <a:t> право решать эти вопросы самостоятельно. 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4) Необходимо </a:t>
            </a:r>
            <a:r>
              <a:rPr lang="ru-RU" i="1" dirty="0"/>
              <a:t>представить</a:t>
            </a:r>
            <a:r>
              <a:rPr lang="ru-RU" dirty="0"/>
              <a:t> отчёт к сроку. 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5) Хозяин </a:t>
            </a:r>
            <a:r>
              <a:rPr lang="ru-RU" i="1" dirty="0"/>
              <a:t>представил</a:t>
            </a:r>
            <a:r>
              <a:rPr lang="ru-RU" dirty="0"/>
              <a:t> гостя.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716016" y="836712"/>
            <a:ext cx="4243263" cy="7920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Ответы:</a:t>
            </a:r>
            <a:endParaRPr lang="ru-RU" sz="24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392488" cy="4824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1) Слово </a:t>
            </a:r>
            <a:r>
              <a:rPr lang="ru-RU" dirty="0"/>
              <a:t>для доклада </a:t>
            </a:r>
            <a:r>
              <a:rPr lang="ru-RU" i="1" dirty="0"/>
              <a:t>предоставили</a:t>
            </a:r>
            <a:r>
              <a:rPr lang="ru-RU" dirty="0"/>
              <a:t> главному редактору. 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2) Банк </a:t>
            </a:r>
            <a:r>
              <a:rPr lang="ru-RU" i="1" dirty="0" smtClean="0">
                <a:solidFill>
                  <a:srgbClr val="FF0000"/>
                </a:solidFill>
              </a:rPr>
              <a:t>представляет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(предоставляет) </a:t>
            </a:r>
            <a:r>
              <a:rPr lang="ru-RU" dirty="0" smtClean="0">
                <a:solidFill>
                  <a:srgbClr val="FF0000"/>
                </a:solidFill>
              </a:rPr>
              <a:t>беспроцентные </a:t>
            </a:r>
            <a:r>
              <a:rPr lang="ru-RU" dirty="0">
                <a:solidFill>
                  <a:srgbClr val="FF0000"/>
                </a:solidFill>
              </a:rPr>
              <a:t>кредиты. </a:t>
            </a:r>
          </a:p>
          <a:p>
            <a:pPr marL="109728" indent="0">
              <a:buNone/>
            </a:pPr>
            <a:r>
              <a:rPr lang="ru-RU" dirty="0" smtClean="0"/>
              <a:t>3) Нам </a:t>
            </a:r>
            <a:r>
              <a:rPr lang="ru-RU" i="1" dirty="0"/>
              <a:t>предоставлено</a:t>
            </a:r>
            <a:r>
              <a:rPr lang="ru-RU" dirty="0"/>
              <a:t> право решать эти вопросы самостоятельно. 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4) Необходимо </a:t>
            </a:r>
            <a:r>
              <a:rPr lang="ru-RU" i="1" dirty="0">
                <a:solidFill>
                  <a:srgbClr val="FF0000"/>
                </a:solidFill>
              </a:rPr>
              <a:t>представить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(предоставить) </a:t>
            </a:r>
            <a:r>
              <a:rPr lang="ru-RU" dirty="0" smtClean="0">
                <a:solidFill>
                  <a:srgbClr val="FF0000"/>
                </a:solidFill>
              </a:rPr>
              <a:t>отчёт </a:t>
            </a:r>
            <a:r>
              <a:rPr lang="ru-RU" dirty="0">
                <a:solidFill>
                  <a:srgbClr val="FF0000"/>
                </a:solidFill>
              </a:rPr>
              <a:t>к сроку. </a:t>
            </a:r>
          </a:p>
          <a:p>
            <a:pPr marL="109728" indent="0">
              <a:buNone/>
            </a:pPr>
            <a:r>
              <a:rPr lang="ru-RU" dirty="0" smtClean="0"/>
              <a:t>5) Хозяин </a:t>
            </a:r>
            <a:r>
              <a:rPr lang="ru-RU" i="1" dirty="0"/>
              <a:t>представил </a:t>
            </a:r>
            <a:r>
              <a:rPr lang="ru-RU" dirty="0"/>
              <a:t>гостя.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639198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2000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2.</a:t>
            </a:r>
            <a:r>
              <a:rPr lang="ru-RU" sz="2800" b="1" dirty="0" smtClean="0">
                <a:solidFill>
                  <a:srgbClr val="CC6600"/>
                </a:solidFill>
              </a:rPr>
              <a:t> Какое слово должно быть на месте пропуска?</a:t>
            </a:r>
            <a:endParaRPr lang="ru-RU" sz="2800" b="1" dirty="0">
              <a:solidFill>
                <a:srgbClr val="CC66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0" y="1772816"/>
            <a:ext cx="4788024" cy="5085184"/>
          </a:xfrm>
        </p:spPr>
        <p:txBody>
          <a:bodyPr/>
          <a:lstStyle/>
          <a:p>
            <a:pPr marL="109728" indent="0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Главный — заглавный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1)_________ роль </a:t>
            </a:r>
            <a:r>
              <a:rPr lang="ru-RU" sz="2400" dirty="0"/>
              <a:t>в этом спектакле исполняет </a:t>
            </a:r>
            <a:endParaRPr lang="ru-R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С</a:t>
            </a:r>
            <a:r>
              <a:rPr lang="ru-RU" sz="2400" dirty="0"/>
              <a:t>. Никитин</a:t>
            </a:r>
            <a:r>
              <a:rPr lang="ru-RU" sz="24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2) __________ герои </a:t>
            </a:r>
            <a:r>
              <a:rPr lang="ru-RU" sz="2400" dirty="0"/>
              <a:t>этого романа — Рудин и Елена. </a:t>
            </a:r>
            <a:endParaRPr lang="ru-R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3) </a:t>
            </a:r>
            <a:r>
              <a:rPr lang="ru-RU" sz="2400" dirty="0"/>
              <a:t>Собственные имена пишутся с</a:t>
            </a:r>
            <a:r>
              <a:rPr lang="ru-RU" sz="2400" dirty="0" smtClean="0"/>
              <a:t>________ буквы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4) __________ мысль </a:t>
            </a:r>
            <a:r>
              <a:rPr lang="ru-RU" sz="2400" dirty="0"/>
              <a:t>романа — красота мира</a:t>
            </a:r>
            <a:r>
              <a:rPr lang="ru-RU" sz="2400" dirty="0" smtClean="0"/>
              <a:t>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788024" y="1772816"/>
            <a:ext cx="4355976" cy="5085184"/>
          </a:xfrm>
        </p:spPr>
        <p:txBody>
          <a:bodyPr/>
          <a:lstStyle/>
          <a:p>
            <a:pPr marL="109728" indent="0">
              <a:buNone/>
            </a:pPr>
            <a:r>
              <a:rPr lang="ru-RU" sz="24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  <a:r>
              <a:rPr lang="ru-RU" sz="24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1)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Главную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роль </a:t>
            </a:r>
            <a:r>
              <a:rPr lang="ru-RU" sz="2400" dirty="0"/>
              <a:t>в этом спектакле исполняет С. Никитин</a:t>
            </a:r>
            <a:r>
              <a:rPr lang="ru-RU" sz="2400" dirty="0" smtClean="0"/>
              <a:t>.</a:t>
            </a:r>
          </a:p>
          <a:p>
            <a:pPr marL="109728" indent="0">
              <a:buNone/>
            </a:pPr>
            <a:r>
              <a:rPr lang="ru-RU" sz="2400" dirty="0" smtClean="0"/>
              <a:t>2)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Главные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герои </a:t>
            </a:r>
            <a:r>
              <a:rPr lang="ru-RU" sz="2400" dirty="0"/>
              <a:t>этого романа — Рудин и Елена.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3) </a:t>
            </a:r>
            <a:r>
              <a:rPr lang="ru-RU" sz="2400" dirty="0"/>
              <a:t>Собственные имена пишутся </a:t>
            </a:r>
            <a:r>
              <a:rPr lang="ru-RU" sz="2400" dirty="0" smtClean="0"/>
              <a:t>с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заглавной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буквы</a:t>
            </a:r>
            <a:r>
              <a:rPr lang="ru-RU" sz="2400" dirty="0"/>
              <a:t>.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4)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Главная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мысль </a:t>
            </a:r>
            <a:r>
              <a:rPr lang="ru-RU" sz="2400" dirty="0"/>
              <a:t>романа — красота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936545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856984" cy="5578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3.</a:t>
            </a:r>
            <a:r>
              <a:rPr lang="ru-RU" sz="2800" b="1" dirty="0" smtClean="0">
                <a:solidFill>
                  <a:srgbClr val="CC6600"/>
                </a:solidFill>
              </a:rPr>
              <a:t> Какое </a:t>
            </a:r>
            <a:r>
              <a:rPr lang="ru-RU" sz="2800" b="1" dirty="0">
                <a:solidFill>
                  <a:srgbClr val="CC6600"/>
                </a:solidFill>
              </a:rPr>
              <a:t>слово должно быть на месте пропуска?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87770"/>
            <a:ext cx="4041648" cy="4572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Гостиная – гостиница: 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179512" y="2331932"/>
            <a:ext cx="4243136" cy="42627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 smtClean="0"/>
              <a:t>1) Хозяин </a:t>
            </a:r>
            <a:r>
              <a:rPr lang="ru-RU" sz="2400" dirty="0"/>
              <a:t>принял гостей в своей </a:t>
            </a:r>
            <a:r>
              <a:rPr lang="ru-RU" sz="2400" dirty="0" smtClean="0"/>
              <a:t>китайской ______.</a:t>
            </a:r>
          </a:p>
          <a:p>
            <a:pPr marL="109728" indent="0">
              <a:buNone/>
            </a:pPr>
            <a:r>
              <a:rPr lang="ru-RU" sz="2400" dirty="0" smtClean="0"/>
              <a:t>2) ______ «</a:t>
            </a:r>
            <a:r>
              <a:rPr lang="ru-RU" sz="2400" dirty="0"/>
              <a:t>Европейская» построена в XIX веке.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3) </a:t>
            </a:r>
            <a:r>
              <a:rPr lang="ru-RU" sz="2400" dirty="0"/>
              <a:t>В их квартире не </a:t>
            </a:r>
            <a:r>
              <a:rPr lang="ru-RU" sz="2400" dirty="0" smtClean="0"/>
              <a:t>было ________.</a:t>
            </a:r>
          </a:p>
          <a:p>
            <a:pPr marL="109728" indent="0">
              <a:buNone/>
            </a:pPr>
            <a:r>
              <a:rPr lang="ru-RU" sz="2400" dirty="0" smtClean="0"/>
              <a:t>4) </a:t>
            </a:r>
            <a:r>
              <a:rPr lang="ru-RU" sz="2400" dirty="0"/>
              <a:t>Она работает горничной </a:t>
            </a:r>
            <a:r>
              <a:rPr lang="ru-RU" sz="2400" dirty="0" smtClean="0"/>
              <a:t>в _________.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331932"/>
            <a:ext cx="4318192" cy="42627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 smtClean="0"/>
              <a:t>1) Хозяин </a:t>
            </a:r>
            <a:r>
              <a:rPr lang="ru-RU" sz="2400" dirty="0"/>
              <a:t>принял гостей в своей </a:t>
            </a:r>
            <a:r>
              <a:rPr lang="ru-RU" sz="2400" dirty="0" smtClean="0"/>
              <a:t>китайской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гостиной.</a:t>
            </a:r>
          </a:p>
          <a:p>
            <a:pPr marL="109728" indent="0">
              <a:buNone/>
            </a:pPr>
            <a:r>
              <a:rPr lang="ru-RU" sz="2400" dirty="0" smtClean="0"/>
              <a:t>2)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Гостиница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«Европейская</a:t>
            </a:r>
            <a:r>
              <a:rPr lang="ru-RU" sz="2400" dirty="0"/>
              <a:t>» построена в XIX веке</a:t>
            </a:r>
            <a:r>
              <a:rPr lang="ru-RU" sz="2400" dirty="0" smtClean="0"/>
              <a:t>.</a:t>
            </a:r>
          </a:p>
          <a:p>
            <a:pPr marL="109728" indent="0">
              <a:buNone/>
            </a:pPr>
            <a:r>
              <a:rPr lang="ru-RU" sz="2400" dirty="0" smtClean="0"/>
              <a:t>3) </a:t>
            </a:r>
            <a:r>
              <a:rPr lang="ru-RU" sz="2400" dirty="0"/>
              <a:t>В их квартире не </a:t>
            </a:r>
            <a:r>
              <a:rPr lang="ru-RU" sz="2400" dirty="0" smtClean="0"/>
              <a:t>было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гостиной.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109728" indent="0">
              <a:buNone/>
            </a:pPr>
            <a:r>
              <a:rPr lang="ru-RU" sz="2400" dirty="0" smtClean="0"/>
              <a:t>4) </a:t>
            </a:r>
            <a:r>
              <a:rPr lang="ru-RU" sz="2400" dirty="0"/>
              <a:t>Она работает горничной </a:t>
            </a:r>
            <a:r>
              <a:rPr lang="ru-RU" sz="2400" dirty="0" smtClean="0"/>
              <a:t>в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гостинице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3"/>
          </p:nvPr>
        </p:nvSpPr>
        <p:spPr>
          <a:xfrm>
            <a:off x="4716016" y="1412776"/>
            <a:ext cx="4243263" cy="7920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Ответы:</a:t>
            </a:r>
            <a:endParaRPr lang="ru-RU" sz="24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98526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82000" cy="5578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4. </a:t>
            </a:r>
            <a:r>
              <a:rPr lang="ru-RU" sz="2800" b="1" dirty="0" smtClean="0">
                <a:solidFill>
                  <a:srgbClr val="CC6600"/>
                </a:solidFill>
              </a:rPr>
              <a:t>Какое </a:t>
            </a:r>
            <a:r>
              <a:rPr lang="ru-RU" sz="2800" b="1" dirty="0">
                <a:solidFill>
                  <a:srgbClr val="CC6600"/>
                </a:solidFill>
              </a:rPr>
              <a:t>слово должно быть на месте пропуска?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1648" cy="9737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Надеть — одеть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;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одеваться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— одеться</a:t>
            </a:r>
            <a:r>
              <a:rPr lang="ru-RU" sz="2800" dirty="0"/>
              <a:t> 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179512" y="2564904"/>
            <a:ext cx="4228380" cy="39006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1. ______ тёплое </a:t>
            </a:r>
            <a:r>
              <a:rPr lang="ru-RU" dirty="0"/>
              <a:t>пальто, на улице очень холодно. </a:t>
            </a: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2. Мать _________ свою </a:t>
            </a:r>
            <a:r>
              <a:rPr lang="ru-RU" dirty="0"/>
              <a:t>дочь по последней моде. </a:t>
            </a: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3. Он _____ фрак </a:t>
            </a:r>
            <a:r>
              <a:rPr lang="ru-RU" dirty="0"/>
              <a:t>и </a:t>
            </a:r>
            <a:r>
              <a:rPr lang="ru-RU" dirty="0" smtClean="0"/>
              <a:t>чёрный </a:t>
            </a:r>
            <a:r>
              <a:rPr lang="ru-RU" dirty="0"/>
              <a:t>галстук. </a:t>
            </a: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4. </a:t>
            </a:r>
            <a:r>
              <a:rPr lang="ru-RU" dirty="0"/>
              <a:t>Они </a:t>
            </a:r>
            <a:r>
              <a:rPr lang="ru-RU" dirty="0" smtClean="0"/>
              <a:t>________ </a:t>
            </a:r>
            <a:r>
              <a:rPr lang="ru-RU" dirty="0"/>
              <a:t>как на праздник. </a:t>
            </a: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5. </a:t>
            </a:r>
            <a:r>
              <a:rPr lang="ru-RU" dirty="0"/>
              <a:t>«Учись, мой маленький, __________ сам»,— сказала мать.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1628800"/>
            <a:ext cx="4320480" cy="432048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  <a:r>
              <a:rPr lang="ru-RU" sz="24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1.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Надень</a:t>
            </a:r>
            <a:r>
              <a:rPr lang="ru-RU" dirty="0" smtClean="0"/>
              <a:t> тёплое </a:t>
            </a:r>
            <a:r>
              <a:rPr lang="ru-RU" dirty="0"/>
              <a:t>пальто, на улице очень холодно.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2. Мать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одела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свою </a:t>
            </a:r>
            <a:r>
              <a:rPr lang="ru-RU" dirty="0"/>
              <a:t>дочь по последней моде.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3. Он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надел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фрак </a:t>
            </a:r>
            <a:r>
              <a:rPr lang="ru-RU" dirty="0"/>
              <a:t>и </a:t>
            </a:r>
            <a:r>
              <a:rPr lang="ru-RU" dirty="0" smtClean="0"/>
              <a:t>чёрный </a:t>
            </a:r>
            <a:r>
              <a:rPr lang="ru-RU" dirty="0"/>
              <a:t>галстук.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4. </a:t>
            </a:r>
            <a:r>
              <a:rPr lang="ru-RU" dirty="0"/>
              <a:t>Они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оделись</a:t>
            </a:r>
            <a:r>
              <a:rPr lang="ru-RU" dirty="0" smtClean="0"/>
              <a:t> </a:t>
            </a:r>
            <a:r>
              <a:rPr lang="ru-RU" dirty="0"/>
              <a:t>как на праздник.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5. </a:t>
            </a:r>
            <a:r>
              <a:rPr lang="ru-RU" dirty="0"/>
              <a:t>«Учись, мой маленький,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одеваться</a:t>
            </a:r>
            <a:r>
              <a:rPr lang="ru-RU" dirty="0" smtClean="0"/>
              <a:t> </a:t>
            </a:r>
            <a:r>
              <a:rPr lang="ru-RU" dirty="0"/>
              <a:t>сам»,— сказала мать.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3"/>
          </p:nvPr>
        </p:nvSpPr>
        <p:spPr>
          <a:xfrm>
            <a:off x="4751512" y="5733256"/>
            <a:ext cx="4392488" cy="8640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надеть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(кто надел что-либо на кого)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одеть (кто одел кого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20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562058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 uiExpand="1" build="p"/>
      <p:bldP spid="6" grpId="1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pedsovet.890m.com/_ld/488/57005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32656"/>
            <a:ext cx="8280920" cy="5465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2411760" y="1052736"/>
            <a:ext cx="5544616" cy="2952328"/>
          </a:xfrm>
          <a:solidFill>
            <a:schemeClr val="bg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pPr algn="ctr"/>
            <a:endParaRPr lang="ru-RU" sz="6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0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</a:t>
            </a:r>
          </a:p>
          <a:p>
            <a:pPr algn="ctr"/>
            <a:endParaRPr lang="ru-RU" sz="126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altLang="ru-RU" sz="11200" dirty="0">
                <a:solidFill>
                  <a:srgbClr val="CC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Установите соответствие между паронимами и их лексическими значениями</a:t>
            </a:r>
            <a:endParaRPr lang="ru-RU" sz="112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0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060461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82000" cy="720080"/>
          </a:xfrm>
        </p:spPr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Тест 1: </a:t>
            </a:r>
            <a:endParaRPr lang="ru-RU" sz="28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652120" y="2244970"/>
            <a:ext cx="3110880" cy="457200"/>
          </a:xfrm>
        </p:spPr>
        <p:txBody>
          <a:bodyPr/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Ответ: А3Б1,2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772706520"/>
              </p:ext>
            </p:extLst>
          </p:nvPr>
        </p:nvGraphicFramePr>
        <p:xfrm>
          <a:off x="179512" y="1628800"/>
          <a:ext cx="5184576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3096344"/>
              </a:tblGrid>
              <a:tr h="48245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6247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А. Трагичный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6247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Б. Трагический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008" marR="47008" marT="0" marB="0">
                    <a:solidFill>
                      <a:srgbClr val="E9E2C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6247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1) содержащий элементы трагизма, подобный трагедии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(~ поступок, рассказ, исход, последствия);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6247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2) относящийся к трагедии как к драматическому роду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(~ жанр, репертуар, сюжет, актёр);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6247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3) потрясающий, полный острой непримиримости конфликта, рассчитанный на эффект, свойственный трагизму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(~ взгляд, поза, маска, голос, жест).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008" marR="47008" marT="0" marB="0">
                    <a:solidFill>
                      <a:srgbClr val="E9E2C8"/>
                    </a:solidFill>
                  </a:tcPr>
                </a:tc>
              </a:tr>
            </a:tbl>
          </a:graphicData>
        </a:graphic>
      </p:graphicFrame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80112" y="2708519"/>
            <a:ext cx="3179967" cy="3886200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Прилагательные </a:t>
            </a:r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значении «страшный, внушающий ужас», «свидетельствующий о страдании» употребляются как синонимы: </a:t>
            </a:r>
            <a:r>
              <a:rPr lang="ru-RU" altLang="ru-RU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трагичный (трагический)</a:t>
            </a:r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случай, событие, выражение лица.</a:t>
            </a:r>
            <a:endParaRPr lang="ru-RU" altLang="ru-RU" sz="105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814364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5328592" cy="31683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C6600"/>
                </a:solidFill>
              </a:rPr>
              <a:t/>
            </a:r>
            <a:br>
              <a:rPr lang="ru-RU" sz="3600" b="1" dirty="0" smtClean="0">
                <a:solidFill>
                  <a:srgbClr val="CC6600"/>
                </a:solidFill>
              </a:rPr>
            </a:br>
            <a:r>
              <a:rPr lang="ru-RU" sz="3600" b="1" dirty="0">
                <a:solidFill>
                  <a:srgbClr val="CC6600"/>
                </a:solidFill>
              </a:rPr>
              <a:t/>
            </a:r>
            <a:br>
              <a:rPr lang="ru-RU" sz="3600" b="1" dirty="0">
                <a:solidFill>
                  <a:srgbClr val="CC6600"/>
                </a:solidFill>
              </a:rPr>
            </a:br>
            <a:r>
              <a:rPr lang="ru-RU" sz="4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 </a:t>
            </a:r>
            <a:r>
              <a:rPr lang="ru-RU" sz="4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паронимы. </a:t>
            </a:r>
            <a:r>
              <a:rPr lang="ru-RU" sz="4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</a:t>
            </a:r>
            <a:br>
              <a:rPr lang="ru-RU" sz="4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4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 </a:t>
            </a:r>
            <a:r>
              <a:rPr lang="ru-RU" sz="4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паронимов</a:t>
            </a:r>
            <a:br>
              <a:rPr lang="ru-RU" sz="4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CC6600"/>
                </a:solidFill>
              </a:rPr>
              <a:t/>
            </a:r>
            <a:br>
              <a:rPr lang="ru-RU" sz="3600" b="1" dirty="0">
                <a:solidFill>
                  <a:srgbClr val="CC6600"/>
                </a:solidFill>
              </a:rPr>
            </a:br>
            <a:endParaRPr lang="ru-RU" sz="3600" b="1" dirty="0">
              <a:solidFill>
                <a:srgbClr val="CC6600"/>
              </a:solidFill>
            </a:endParaRPr>
          </a:p>
        </p:txBody>
      </p:sp>
      <p:pic>
        <p:nvPicPr>
          <p:cNvPr id="8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26064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8576597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59618"/>
          </a:xfrm>
        </p:spPr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Тест </a:t>
            </a:r>
            <a:r>
              <a:rPr lang="ru-RU" altLang="ru-RU" sz="28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2:</a:t>
            </a:r>
            <a:r>
              <a:rPr lang="ru-RU" altLang="ru-RU" sz="3600" dirty="0" smtClean="0">
                <a:solidFill>
                  <a:srgbClr val="CC66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477931460"/>
              </p:ext>
            </p:extLst>
          </p:nvPr>
        </p:nvGraphicFramePr>
        <p:xfrm>
          <a:off x="251520" y="1196752"/>
          <a:ext cx="8640960" cy="1440160"/>
        </p:xfrm>
        <a:graphic>
          <a:graphicData uri="http://schemas.openxmlformats.org/drawingml/2006/table">
            <a:tbl>
              <a:tblPr firstRow="1" firstCol="1" bandRow="1"/>
              <a:tblGrid>
                <a:gridCol w="2520280"/>
                <a:gridCol w="6120680"/>
              </a:tblGrid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А. Практичный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Б. Практический</a:t>
                      </a:r>
                    </a:p>
                  </a:txBody>
                  <a:tcPr marL="47008" marR="47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выгодный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угодный по каким-либо свойствам 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(~ 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метод, цвет, одежда);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осуществляемый на практике, относящийся 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практике 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(~ помощь, занятия, совет).</a:t>
                      </a:r>
                    </a:p>
                  </a:txBody>
                  <a:tcPr marL="47008" marR="470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1043608" y="2780928"/>
            <a:ext cx="3887391" cy="4638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Ответ: А1Б2 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27584" y="3284983"/>
            <a:ext cx="7688957" cy="2904679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Они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совпадают в значении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«хорошо разбирающийся в жизненных делах»; «то, что приносит реальную пользу»;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но различаются употребительностью. В сочетании практичный человек, практический человек можно выделить разные оттенки значения: </a:t>
            </a:r>
          </a:p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практический человек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– человек рассудительный, реалистических жизненных взглядов и наклонностей; </a:t>
            </a:r>
          </a:p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практичный человек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– человек, склонный к практицизму, с жизненной хваткой, расчётливостью.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46136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615602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Тест 3: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76256" y="6309320"/>
            <a:ext cx="2160240" cy="54868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  <a:tabLst>
                <a:tab pos="581025" algn="l"/>
              </a:tabLst>
            </a:pP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025" algn="l"/>
              </a:tabLst>
            </a:pP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025" algn="l"/>
              </a:tabLst>
            </a:pP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025" algn="l"/>
              </a:tabLst>
            </a:pP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025" algn="l"/>
              </a:tabLst>
            </a:pP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025" algn="l"/>
              </a:tabLst>
            </a:pP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025" algn="l"/>
              </a:tabLst>
            </a:pP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025" algn="l"/>
              </a:tabLst>
            </a:pP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81025" algn="l"/>
              </a:tabLst>
            </a:pP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81025" algn="l"/>
              </a:tabLst>
            </a:pP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81025" algn="l"/>
              </a:tabLst>
            </a:pPr>
            <a:endParaRPr lang="ru-RU" sz="80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81025" algn="l"/>
              </a:tabLst>
            </a:pPr>
            <a:endParaRPr lang="ru-RU" sz="8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81025" algn="l"/>
              </a:tabLst>
            </a:pPr>
            <a:endParaRPr lang="ru-RU" sz="8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81025" algn="l"/>
              </a:tabLst>
            </a:pP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Ответ: А2Б1</a:t>
            </a:r>
            <a:endParaRPr lang="ru-RU" sz="8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9552" y="1556792"/>
            <a:ext cx="3887391" cy="447667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58102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Туристический </a:t>
            </a:r>
          </a:p>
          <a:p>
            <a:pPr marL="0" indent="0" algn="just">
              <a:spcAft>
                <a:spcPts val="0"/>
              </a:spcAft>
              <a:buNone/>
              <a:tabLst>
                <a:tab pos="581025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Б. Туристский</a:t>
            </a:r>
          </a:p>
          <a:p>
            <a:pPr marL="0" indent="0">
              <a:spcAft>
                <a:spcPts val="0"/>
              </a:spcAft>
              <a:buNone/>
              <a:tabLst>
                <a:tab pos="581025" algn="l"/>
              </a:tabLst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581025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относящийся к туристу, туристам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(~ лагерь, база, поезд, путёвка, палатка, ужин, </a:t>
            </a: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поход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поход, сезон);</a:t>
            </a:r>
          </a:p>
          <a:p>
            <a:pPr marL="0" indent="0">
              <a:spcAft>
                <a:spcPts val="0"/>
              </a:spcAft>
              <a:buNone/>
              <a:tabLst>
                <a:tab pos="58102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относящийся к туризму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(~ бюро, справочник, журнал, поездка, костюм, </a:t>
            </a: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поход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связанный с задачами туристов).</a:t>
            </a:r>
          </a:p>
          <a:p>
            <a:endParaRPr lang="ru-RU" dirty="0"/>
          </a:p>
        </p:txBody>
      </p:sp>
      <p:pic>
        <p:nvPicPr>
          <p:cNvPr id="10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26064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4568668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2429991" cy="61560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 4</a:t>
            </a:r>
            <a:endParaRPr lang="ru-RU" sz="28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4390678" cy="864097"/>
          </a:xfrm>
        </p:spPr>
        <p:txBody>
          <a:bodyPr>
            <a:noAutofit/>
          </a:bodyPr>
          <a:lstStyle/>
          <a:p>
            <a:r>
              <a:rPr lang="ru-RU" sz="2400" dirty="0" smtClean="0"/>
              <a:t>А</a:t>
            </a:r>
            <a:r>
              <a:rPr lang="ru-RU" sz="2400" dirty="0"/>
              <a:t>. Умиротворение </a:t>
            </a:r>
          </a:p>
          <a:p>
            <a:r>
              <a:rPr lang="ru-RU" sz="2400" dirty="0"/>
              <a:t>Б. </a:t>
            </a:r>
            <a:r>
              <a:rPr lang="ru-RU" sz="2400" dirty="0" smtClean="0"/>
              <a:t>Умиротворенность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3528" y="2996952"/>
            <a:ext cx="6408712" cy="236408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1) установление мира, спокойствия, согласия; успокоение </a:t>
            </a:r>
            <a:r>
              <a:rPr lang="ru-RU" sz="2400" i="1" dirty="0"/>
              <a:t>(политика ~, ~ страстей);</a:t>
            </a:r>
          </a:p>
          <a:p>
            <a:pPr marL="0" indent="0">
              <a:buNone/>
            </a:pPr>
            <a:r>
              <a:rPr lang="ru-RU" sz="2400" dirty="0"/>
              <a:t>2) состояние умиротворения, полного спокойствия </a:t>
            </a:r>
            <a:r>
              <a:rPr lang="ru-RU" sz="2400" i="1" dirty="0"/>
              <a:t>(~ души).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7956376" y="6353944"/>
            <a:ext cx="1022970" cy="50405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7400" dirty="0" smtClean="0">
                <a:solidFill>
                  <a:schemeClr val="accent2">
                    <a:lumMod val="75000"/>
                  </a:schemeClr>
                </a:solidFill>
              </a:rPr>
              <a:t>А1Б2</a:t>
            </a:r>
            <a:endParaRPr lang="ru-RU" sz="7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7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188640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734685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3868340" cy="1236315"/>
          </a:xfrm>
        </p:spPr>
        <p:txBody>
          <a:bodyPr>
            <a:normAutofit/>
          </a:bodyPr>
          <a:lstStyle/>
          <a:p>
            <a:r>
              <a:rPr lang="ru-RU" sz="2400" dirty="0"/>
              <a:t>А. Фанатизм </a:t>
            </a:r>
          </a:p>
          <a:p>
            <a:r>
              <a:rPr lang="ru-RU" sz="2400" dirty="0"/>
              <a:t>Б. Фанатичность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95536" y="2996952"/>
            <a:ext cx="5904656" cy="324036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400" dirty="0" smtClean="0"/>
              <a:t>свойство </a:t>
            </a:r>
            <a:r>
              <a:rPr lang="ru-RU" sz="2400" dirty="0"/>
              <a:t>фанатичного </a:t>
            </a:r>
            <a:r>
              <a:rPr lang="ru-RU" sz="2400" i="1" dirty="0"/>
              <a:t>(~ убеждений, 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i="1" dirty="0" smtClean="0"/>
              <a:t>~ </a:t>
            </a:r>
            <a:r>
              <a:rPr lang="ru-RU" sz="2400" i="1" dirty="0"/>
              <a:t>поступков);</a:t>
            </a:r>
          </a:p>
          <a:p>
            <a:pPr marL="0" indent="0">
              <a:buNone/>
            </a:pPr>
            <a:r>
              <a:rPr lang="ru-RU" sz="2400" dirty="0"/>
              <a:t>2) образ мыслей и действий фанатика; необычайная преданность каким-либо взглядам, идеям </a:t>
            </a:r>
            <a:r>
              <a:rPr lang="ru-RU" sz="2400" i="1" dirty="0" smtClean="0"/>
              <a:t>(~ </a:t>
            </a:r>
            <a:r>
              <a:rPr lang="ru-RU" sz="2400" i="1" dirty="0"/>
              <a:t>религиозный, безграничный).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7884368" y="6309320"/>
            <a:ext cx="1166986" cy="432048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9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8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А2Б1</a:t>
            </a:r>
            <a:endParaRPr lang="ru-RU" sz="8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1709911" cy="7596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 5</a:t>
            </a:r>
            <a:endParaRPr lang="ru-RU" sz="28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116632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7658966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484784"/>
            <a:ext cx="3868340" cy="1020291"/>
          </a:xfrm>
        </p:spPr>
        <p:txBody>
          <a:bodyPr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076325" algn="l"/>
              </a:tabLst>
            </a:pPr>
            <a:r>
              <a:rPr lang="ru-RU" alt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А. Военный </a:t>
            </a:r>
            <a:endParaRPr lang="ru-RU" altLang="ru-RU" sz="2400" dirty="0">
              <a:latin typeface="Georgia" panose="02040502050405020303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076325" algn="l"/>
              </a:tabLst>
            </a:pPr>
            <a:r>
              <a:rPr lang="ru-RU" altLang="ru-RU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Б. Воинский</a:t>
            </a:r>
            <a:endParaRPr lang="ru-RU" altLang="ru-RU" sz="2400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1520" y="2505075"/>
            <a:ext cx="6192688" cy="4020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1) относящийся к войне;</a:t>
            </a:r>
          </a:p>
          <a:p>
            <a:pPr marL="0" indent="0">
              <a:buNone/>
            </a:pPr>
            <a:r>
              <a:rPr lang="ru-RU" sz="2400" dirty="0"/>
              <a:t>2) относящийся к военному делу, военной </a:t>
            </a:r>
            <a:r>
              <a:rPr lang="ru-RU" sz="2400" dirty="0" smtClean="0"/>
              <a:t>службе </a:t>
            </a:r>
            <a:r>
              <a:rPr lang="ru-RU" sz="2400" i="1" dirty="0"/>
              <a:t>(~ поезд, билет, часть);</a:t>
            </a:r>
          </a:p>
          <a:p>
            <a:pPr marL="0" indent="0">
              <a:buNone/>
            </a:pPr>
            <a:r>
              <a:rPr lang="ru-RU" sz="2400" dirty="0"/>
              <a:t>3) относящийся к обслуживанию армии и нужд войны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i="1" dirty="0" smtClean="0"/>
              <a:t>(~ </a:t>
            </a:r>
            <a:r>
              <a:rPr lang="ru-RU" sz="2400" i="1" dirty="0"/>
              <a:t>промышленность, положение, наука, дело);</a:t>
            </a:r>
          </a:p>
          <a:p>
            <a:pPr marL="0" indent="0">
              <a:buNone/>
            </a:pPr>
            <a:r>
              <a:rPr lang="ru-RU" sz="2400" dirty="0"/>
              <a:t>4) свойственный воину </a:t>
            </a:r>
            <a:r>
              <a:rPr lang="ru-RU" sz="2400" i="1" dirty="0"/>
              <a:t>(~ доблесть, долг, традиции).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7524328" y="6237312"/>
            <a:ext cx="1383010" cy="53588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5000" dirty="0" smtClean="0">
                <a:solidFill>
                  <a:schemeClr val="accent2">
                    <a:lumMod val="75000"/>
                  </a:schemeClr>
                </a:solidFill>
              </a:rPr>
              <a:t>А1,3Б2,4</a:t>
            </a:r>
            <a:endParaRPr lang="ru-RU" sz="5000" dirty="0"/>
          </a:p>
        </p:txBody>
      </p:sp>
      <p:sp>
        <p:nvSpPr>
          <p:cNvPr id="7" name="Line 1"/>
          <p:cNvSpPr>
            <a:spLocks noChangeShapeType="1"/>
          </p:cNvSpPr>
          <p:nvPr/>
        </p:nvSpPr>
        <p:spPr bwMode="auto">
          <a:xfrm>
            <a:off x="3543300" y="4572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543300" y="4572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3942159" cy="83162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 6</a:t>
            </a:r>
            <a:endParaRPr lang="ru-RU" sz="28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516216" y="116632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480746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3868340" cy="1139949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А. Одевать </a:t>
            </a:r>
          </a:p>
          <a:p>
            <a:pPr marL="0" indent="0">
              <a:buNone/>
            </a:pPr>
            <a:r>
              <a:rPr lang="ru-RU" sz="2400" b="1" dirty="0"/>
              <a:t>Б. Надевать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8028384" y="6165304"/>
            <a:ext cx="936104" cy="53588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А1Б2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9512" y="3140967"/>
            <a:ext cx="5904655" cy="237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) обозначает действие, обращенное на другой предмет;</a:t>
            </a:r>
          </a:p>
          <a:p>
            <a:pPr marL="0" indent="0">
              <a:buNone/>
            </a:pPr>
            <a:r>
              <a:rPr lang="ru-RU" sz="2400" dirty="0"/>
              <a:t>2) обозначает действие, обращённое на его производителя.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90363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 7</a:t>
            </a:r>
            <a:endParaRPr lang="ru-RU" sz="28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188640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4206036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3868340" cy="1139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А. Невежда</a:t>
            </a:r>
          </a:p>
          <a:p>
            <a:pPr marL="0" indent="0">
              <a:buNone/>
            </a:pPr>
            <a:r>
              <a:rPr lang="ru-RU" sz="2400" b="1" dirty="0"/>
              <a:t>Б. Невежа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8028384" y="5877272"/>
            <a:ext cx="936104" cy="8239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А2Б1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23528" y="3140967"/>
            <a:ext cx="8193013" cy="1368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) грубый, невоспитанный человек;</a:t>
            </a:r>
          </a:p>
          <a:p>
            <a:pPr marL="0" indent="0">
              <a:buNone/>
            </a:pPr>
            <a:r>
              <a:rPr lang="ru-RU" sz="2400" dirty="0"/>
              <a:t>2) малообразованный человек.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2790031" cy="9756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 8</a:t>
            </a:r>
            <a:endParaRPr lang="ru-RU" sz="28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516216" y="116632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8572764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3868340" cy="1296144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А. Уплатить </a:t>
            </a:r>
          </a:p>
          <a:p>
            <a:pPr marL="0" indent="0">
              <a:buNone/>
            </a:pPr>
            <a:r>
              <a:rPr lang="ru-RU" sz="2400" b="1" dirty="0"/>
              <a:t>Б. Оплатить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7812360" y="5877272"/>
            <a:ext cx="1166986" cy="823912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А1Б2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7544" y="2996952"/>
            <a:ext cx="3887391" cy="1584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) с предлогом </a:t>
            </a:r>
            <a:r>
              <a:rPr lang="ru-RU" sz="2400" i="1" u="sng" dirty="0"/>
              <a:t>за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/>
              <a:t>2) без предлогов.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2718023" cy="90363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 9</a:t>
            </a:r>
            <a:endParaRPr lang="ru-RU" sz="28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188640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021572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386834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А. Роспись </a:t>
            </a:r>
          </a:p>
          <a:p>
            <a:pPr marL="0" indent="0">
              <a:buNone/>
            </a:pPr>
            <a:r>
              <a:rPr lang="ru-RU" sz="2400" b="1" dirty="0"/>
              <a:t>Б. Подпись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8100392" y="5877272"/>
            <a:ext cx="878954" cy="823912"/>
          </a:xfrm>
        </p:spPr>
        <p:txBody>
          <a:bodyPr/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А2Б1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9553" y="3140967"/>
            <a:ext cx="5400600" cy="2520281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ru-RU" alt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) собственноручно подписанная фамилия;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2) живопись на стенах, </a:t>
            </a:r>
            <a:r>
              <a:rPr lang="ru-RU" altLang="ru-RU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потолках, предметах быта. </a:t>
            </a:r>
            <a:endParaRPr lang="ru-RU" sz="2400" dirty="0"/>
          </a:p>
        </p:txBody>
      </p:sp>
      <p:sp>
        <p:nvSpPr>
          <p:cNvPr id="8" name="Line 1"/>
          <p:cNvSpPr>
            <a:spLocks noChangeShapeType="1"/>
          </p:cNvSpPr>
          <p:nvPr/>
        </p:nvSpPr>
        <p:spPr bwMode="auto">
          <a:xfrm>
            <a:off x="2857500" y="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009900" y="1524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3222079" cy="90363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 10</a:t>
            </a:r>
            <a:endParaRPr lang="ru-RU" sz="28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188640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425118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7544" y="1412776"/>
            <a:ext cx="3868340" cy="115212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А. Осуждать </a:t>
            </a:r>
          </a:p>
          <a:p>
            <a:pPr marL="0" indent="0">
              <a:buNone/>
            </a:pPr>
            <a:r>
              <a:rPr lang="ru-RU" sz="2400" b="1" dirty="0"/>
              <a:t>Б. Обсуждать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7812360" y="5877272"/>
            <a:ext cx="1166986" cy="823912"/>
          </a:xfrm>
        </p:spPr>
        <p:txBody>
          <a:bodyPr/>
          <a:lstStyle/>
          <a:p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А1,3Б2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95537" y="2780928"/>
            <a:ext cx="5904655" cy="3384376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ru-RU" alt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) выразить неодобрение признать дурным</a:t>
            </a:r>
            <a:endParaRPr lang="ru-RU" altLang="ru-RU" sz="24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2) разобрать, обдумать, высказывая свои соображения по поводу чего-нибудь;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400" dirty="0">
                <a:latin typeface="Arial" panose="020B0604020202020204" pitchFamily="34" charset="0"/>
                <a:ea typeface="Times New Roman" panose="02020603050405020304" pitchFamily="18" charset="0"/>
              </a:rPr>
              <a:t>3) приговорить к </a:t>
            </a:r>
            <a:r>
              <a:rPr lang="ru-RU" altLang="ru-RU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какому-нибудь наказанию.</a:t>
            </a:r>
            <a:endParaRPr lang="ru-RU" altLang="ru-RU" sz="24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114352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Line 1"/>
          <p:cNvSpPr>
            <a:spLocks noChangeShapeType="1"/>
          </p:cNvSpPr>
          <p:nvPr/>
        </p:nvSpPr>
        <p:spPr bwMode="auto">
          <a:xfrm>
            <a:off x="3909120" y="1099592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3366095" cy="83162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 11</a:t>
            </a:r>
            <a:endParaRPr lang="ru-RU" sz="28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188640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6801196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5770984" cy="576064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</a:t>
            </a:r>
            <a:r>
              <a:rPr lang="ru-RU" sz="36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Смешение паронимов </a:t>
            </a:r>
            <a:br>
              <a:rPr lang="ru-RU" sz="36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в речи вызывает:</a:t>
            </a:r>
            <a:br>
              <a:rPr lang="ru-RU" sz="36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1) искажение смысла: </a:t>
            </a:r>
            <a:r>
              <a:rPr lang="ru-RU" sz="2400" i="1" dirty="0" smtClean="0"/>
              <a:t>книга – источник </a:t>
            </a:r>
            <a:r>
              <a:rPr lang="ru-RU" sz="2400" b="1" dirty="0" smtClean="0"/>
              <a:t>познания</a:t>
            </a: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CC6600"/>
                </a:solidFill>
              </a:rPr>
              <a:t>(</a:t>
            </a:r>
            <a:r>
              <a:rPr lang="ru-RU" sz="2400" b="1" i="1" dirty="0" smtClean="0">
                <a:solidFill>
                  <a:srgbClr val="CC6600"/>
                </a:solidFill>
              </a:rPr>
              <a:t>знания!</a:t>
            </a:r>
            <a:r>
              <a:rPr lang="ru-RU" sz="2400" i="1" dirty="0" smtClean="0">
                <a:solidFill>
                  <a:srgbClr val="CC6600"/>
                </a:solidFill>
              </a:rPr>
              <a:t>)</a:t>
            </a:r>
            <a:r>
              <a:rPr lang="ru-RU" sz="2400" i="1" dirty="0" smtClean="0"/>
              <a:t>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2) нарушение лексической сочетаемости: </a:t>
            </a:r>
            <a:r>
              <a:rPr lang="ru-RU" sz="2400" i="1" dirty="0" smtClean="0"/>
              <a:t>красивые и </a:t>
            </a:r>
            <a:r>
              <a:rPr lang="ru-RU" sz="2400" b="1" dirty="0" smtClean="0"/>
              <a:t>практические</a:t>
            </a:r>
            <a:r>
              <a:rPr lang="ru-RU" sz="2400" i="1" dirty="0" smtClean="0"/>
              <a:t> туфли </a:t>
            </a:r>
            <a:r>
              <a:rPr lang="ru-RU" sz="2400" b="1" i="1" dirty="0" smtClean="0">
                <a:solidFill>
                  <a:srgbClr val="CC6600"/>
                </a:solidFill>
              </a:rPr>
              <a:t>(практичные!)</a:t>
            </a:r>
            <a:r>
              <a:rPr lang="ru-RU" sz="2400" b="1" i="1" dirty="0" smtClean="0"/>
              <a:t>;</a:t>
            </a:r>
            <a:br>
              <a:rPr lang="ru-RU" sz="2400" b="1" i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3) замену нужного слова искажённым словообразовательным вариантом: </a:t>
            </a:r>
            <a:r>
              <a:rPr lang="ru-RU" sz="2400" b="1" i="1" dirty="0" smtClean="0">
                <a:solidFill>
                  <a:srgbClr val="CC6600"/>
                </a:solidFill>
              </a:rPr>
              <a:t>внеочередная</a:t>
            </a:r>
            <a:r>
              <a:rPr lang="ru-RU" sz="2400" i="1" dirty="0" smtClean="0"/>
              <a:t> встреча – </a:t>
            </a:r>
            <a:r>
              <a:rPr lang="ru-RU" sz="2400" b="1" dirty="0" err="1" smtClean="0"/>
              <a:t>неочередная</a:t>
            </a:r>
            <a:r>
              <a:rPr lang="ru-RU" sz="2400" b="1" dirty="0" smtClean="0"/>
              <a:t> </a:t>
            </a:r>
            <a:r>
              <a:rPr lang="ru-RU" sz="2400" i="1" dirty="0" smtClean="0"/>
              <a:t>встреча.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260648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9115088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7544" y="1412776"/>
            <a:ext cx="3868340" cy="1080120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  <a:tabLst>
                <a:tab pos="4562475" algn="l"/>
              </a:tabLst>
            </a:pPr>
            <a:r>
              <a:rPr lang="ru-RU" sz="2400" b="1" dirty="0" smtClean="0"/>
              <a:t>А. </a:t>
            </a:r>
            <a:r>
              <a:rPr lang="ru-RU" sz="2400" b="1" dirty="0"/>
              <a:t>Поэтический </a:t>
            </a:r>
          </a:p>
          <a:p>
            <a:pPr marL="0" indent="0" algn="just">
              <a:spcAft>
                <a:spcPts val="0"/>
              </a:spcAft>
              <a:buNone/>
              <a:tabLst>
                <a:tab pos="4562475" algn="l"/>
              </a:tabLst>
            </a:pPr>
            <a:r>
              <a:rPr lang="ru-RU" sz="2400" b="1" dirty="0"/>
              <a:t>Б. Поэтичный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7884368" y="5877272"/>
            <a:ext cx="1094978" cy="82391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А1,3Б2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95536" y="2505074"/>
            <a:ext cx="5976663" cy="416428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4562475" algn="l"/>
              </a:tabLst>
            </a:pPr>
            <a:r>
              <a:rPr lang="ru-RU" sz="2400" dirty="0"/>
              <a:t>1) относящийся к поэзии, проникнутый ею, свойственный поэту, поэзии </a:t>
            </a:r>
            <a:r>
              <a:rPr lang="ru-RU" sz="2400" i="1" dirty="0"/>
              <a:t>(~ творчество, мастерство, вольность, грусть, жилка, натура);</a:t>
            </a:r>
          </a:p>
          <a:p>
            <a:pPr marL="0" indent="0" algn="just">
              <a:spcAft>
                <a:spcPts val="0"/>
              </a:spcAft>
              <a:buNone/>
              <a:tabLst>
                <a:tab pos="4562475" algn="l"/>
              </a:tabLst>
            </a:pPr>
            <a:r>
              <a:rPr lang="ru-RU" sz="2400" dirty="0"/>
              <a:t>2) проникнутый повышенной эмоциональностью, восторженный, очаровательный </a:t>
            </a:r>
            <a:r>
              <a:rPr lang="ru-RU" sz="2400" i="1" dirty="0"/>
              <a:t>(~ душа, выступление, слова, пейзаж);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/>
              <a:t>3) содержащий элементы поэтичности в содержании произведения </a:t>
            </a:r>
            <a:r>
              <a:rPr lang="ru-RU" sz="2400" i="1" dirty="0"/>
              <a:t>(~ стихи, песни; пафос, приём, замысел, вымысел).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2646015" cy="90363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 12</a:t>
            </a:r>
            <a:endParaRPr lang="ru-RU" sz="28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516216" y="188640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8314754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120680" cy="576064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40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различать паронимы:</a:t>
            </a:r>
            <a:br>
              <a:rPr lang="ru-RU" sz="40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CC6600"/>
                </a:solidFill>
              </a:rPr>
              <a:t/>
            </a:r>
            <a:br>
              <a:rPr lang="ru-RU" sz="3100" b="1" dirty="0" smtClean="0">
                <a:solidFill>
                  <a:srgbClr val="CC66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700" dirty="0" smtClean="0"/>
              <a:t>имеющие разные приставки: </a:t>
            </a:r>
            <a:br>
              <a:rPr lang="ru-RU" sz="2700" dirty="0" smtClean="0"/>
            </a:br>
            <a:r>
              <a:rPr lang="ru-RU" sz="2700" b="1" i="1" dirty="0" smtClean="0">
                <a:solidFill>
                  <a:srgbClr val="CC6600"/>
                </a:solidFill>
              </a:rPr>
              <a:t>о</a:t>
            </a:r>
            <a:r>
              <a:rPr lang="ru-RU" sz="2700" i="1" dirty="0" smtClean="0"/>
              <a:t>печатки – </a:t>
            </a:r>
            <a:r>
              <a:rPr lang="ru-RU" sz="2700" b="1" i="1" dirty="0" smtClean="0">
                <a:solidFill>
                  <a:srgbClr val="CC6600"/>
                </a:solidFill>
              </a:rPr>
              <a:t>от</a:t>
            </a:r>
            <a:r>
              <a:rPr lang="ru-RU" sz="2700" i="1" dirty="0" smtClean="0"/>
              <a:t>печатки;</a:t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dirty="0" smtClean="0"/>
              <a:t>- отличающиеся суффиксами: </a:t>
            </a:r>
            <a:r>
              <a:rPr lang="ru-RU" sz="2700" i="1" dirty="0" smtClean="0"/>
              <a:t>безответ</a:t>
            </a:r>
            <a:r>
              <a:rPr lang="ru-RU" sz="2700" b="1" i="1" dirty="0" smtClean="0">
                <a:solidFill>
                  <a:srgbClr val="CC6600"/>
                </a:solidFill>
              </a:rPr>
              <a:t>ственн</a:t>
            </a:r>
            <a:r>
              <a:rPr lang="ru-RU" sz="2700" i="1" dirty="0" smtClean="0"/>
              <a:t>ый – безответ</a:t>
            </a:r>
            <a:r>
              <a:rPr lang="ru-RU" sz="2700" b="1" i="1" dirty="0" smtClean="0">
                <a:solidFill>
                  <a:srgbClr val="CC6600"/>
                </a:solidFill>
              </a:rPr>
              <a:t>н</a:t>
            </a:r>
            <a:r>
              <a:rPr lang="ru-RU" sz="2700" i="1" dirty="0" smtClean="0"/>
              <a:t>ый;</a:t>
            </a:r>
            <a:br>
              <a:rPr lang="ru-RU" sz="2700" i="1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с разными основами (производной или непроизводной): </a:t>
            </a:r>
            <a:br>
              <a:rPr lang="ru-RU" sz="2700" dirty="0" smtClean="0"/>
            </a:br>
            <a:r>
              <a:rPr lang="ru-RU" sz="2700" i="1" u="sng" dirty="0" smtClean="0"/>
              <a:t>рост</a:t>
            </a:r>
            <a:r>
              <a:rPr lang="ru-RU" sz="2700" i="1" dirty="0" smtClean="0"/>
              <a:t> – </a:t>
            </a:r>
            <a:r>
              <a:rPr lang="ru-RU" sz="2700" i="1" u="sng" dirty="0" smtClean="0"/>
              <a:t>возраст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44208" y="2249424"/>
            <a:ext cx="2242592" cy="43251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444208" y="332656"/>
            <a:ext cx="2526816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931680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5221088" cy="151216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+mn-lt"/>
              </a:rPr>
              <a:t>В каком предложении вместо слова </a:t>
            </a:r>
            <a:r>
              <a:rPr lang="ru-RU" sz="2400" b="1" i="1" dirty="0" smtClean="0">
                <a:latin typeface="+mn-lt"/>
              </a:rPr>
              <a:t>«признание» </a:t>
            </a:r>
            <a:r>
              <a:rPr lang="ru-RU" sz="2400" dirty="0" smtClean="0">
                <a:latin typeface="+mn-lt"/>
              </a:rPr>
              <a:t>нужно употребить </a:t>
            </a:r>
            <a:r>
              <a:rPr lang="ru-RU" sz="2400" b="1" i="1" dirty="0" smtClean="0">
                <a:latin typeface="+mn-lt"/>
              </a:rPr>
              <a:t>«признательность»</a:t>
            </a:r>
            <a:r>
              <a:rPr lang="ru-RU" sz="2400" dirty="0" smtClean="0">
                <a:latin typeface="+mn-lt"/>
              </a:rPr>
              <a:t>?</a:t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>1) Его любовное признание смутило Наташу до слёз.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2) Мальчишки бросились врассыпную, и это было признанием несомненной моей победы.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3) Девушка горячо защищала Петьку, и он испытывал к ней глубокое чувство признания.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4) Нобелевская премия – это признание выдающихся заслуг учёного.</a:t>
            </a:r>
            <a:endParaRPr lang="ru-RU" sz="2400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620688"/>
            <a:ext cx="5112568" cy="129614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C6600"/>
                </a:solidFill>
              </a:rPr>
              <a:t>В каком предложении слово </a:t>
            </a:r>
            <a:r>
              <a:rPr lang="ru-RU" sz="2800" b="1" i="1" dirty="0" smtClean="0">
                <a:solidFill>
                  <a:srgbClr val="CC6600"/>
                </a:solidFill>
              </a:rPr>
              <a:t>«признание» </a:t>
            </a:r>
            <a:r>
              <a:rPr lang="ru-RU" sz="2800" dirty="0" smtClean="0">
                <a:solidFill>
                  <a:srgbClr val="CC6600"/>
                </a:solidFill>
              </a:rPr>
              <a:t>нужно заменить словом </a:t>
            </a:r>
            <a:r>
              <a:rPr lang="ru-RU" sz="2800" b="1" i="1" dirty="0" smtClean="0">
                <a:solidFill>
                  <a:srgbClr val="CC6600"/>
                </a:solidFill>
              </a:rPr>
              <a:t>«признательность»</a:t>
            </a:r>
            <a:r>
              <a:rPr lang="ru-RU" sz="2800" dirty="0" smtClean="0">
                <a:solidFill>
                  <a:srgbClr val="CC6600"/>
                </a:solidFill>
              </a:rPr>
              <a:t>?</a:t>
            </a:r>
            <a:endParaRPr lang="ru-RU" sz="2800" dirty="0">
              <a:solidFill>
                <a:srgbClr val="CC6600"/>
              </a:solidFill>
            </a:endParaRPr>
          </a:p>
        </p:txBody>
      </p:sp>
      <p:pic>
        <p:nvPicPr>
          <p:cNvPr id="512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228184" y="620688"/>
            <a:ext cx="2742840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952338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5221088" cy="151216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+mn-lt"/>
              </a:rPr>
              <a:t>В каком предложении вместо слова </a:t>
            </a:r>
            <a:r>
              <a:rPr lang="ru-RU" sz="2400" b="1" i="1" dirty="0" smtClean="0">
                <a:latin typeface="+mn-lt"/>
              </a:rPr>
              <a:t>«признание» </a:t>
            </a:r>
            <a:r>
              <a:rPr lang="ru-RU" sz="2400" dirty="0" smtClean="0">
                <a:latin typeface="+mn-lt"/>
              </a:rPr>
              <a:t>нужно употребить </a:t>
            </a:r>
            <a:r>
              <a:rPr lang="ru-RU" sz="2400" b="1" i="1" dirty="0" smtClean="0">
                <a:latin typeface="+mn-lt"/>
              </a:rPr>
              <a:t>«признательность»</a:t>
            </a:r>
            <a:r>
              <a:rPr lang="ru-RU" sz="2400" dirty="0" smtClean="0">
                <a:latin typeface="+mn-lt"/>
              </a:rPr>
              <a:t>?</a:t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Ответ: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3) Девушка горячо защищала Петьку, и он испытывал к ней глубокое чувство </a:t>
            </a:r>
            <a:r>
              <a:rPr lang="ru-RU" sz="2400" strike="sngStrike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признания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ПРИЗНАТЕЛЬНОСТИ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pic>
        <p:nvPicPr>
          <p:cNvPr id="5124" name="Picture 4" descr="http://u.5klass.net:10/datas/russkij-jazyk/Predlogi-7-klass/0001-001-Znanie-russkogo-jazyka-v-sovremennom-mire-eto-ne-roskosh-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165" t="1000" r="3176" b="10237"/>
          <a:stretch/>
        </p:blipFill>
        <p:spPr bwMode="auto">
          <a:xfrm>
            <a:off x="6228184" y="620688"/>
            <a:ext cx="2742840" cy="6087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303048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24936" cy="629816"/>
          </a:xfr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err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  <a:cs typeface="DokChampa"/>
              </a:rPr>
              <a:t>Пароним</a:t>
            </a:r>
            <a:r>
              <a:rPr lang="ru-RU" sz="4000" b="1" dirty="0" err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úя</a:t>
            </a:r>
            <a:endParaRPr lang="ru-RU" sz="40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4038600" cy="46085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 fontAlgn="t">
              <a:buNone/>
            </a:pPr>
            <a:r>
              <a:rPr lang="ru-RU" sz="2600" b="1" dirty="0" smtClean="0">
                <a:solidFill>
                  <a:srgbClr val="CC6600"/>
                </a:solidFill>
              </a:rPr>
              <a:t>Паронимы</a:t>
            </a:r>
          </a:p>
          <a:p>
            <a:pPr fontAlgn="t">
              <a:buNone/>
            </a:pPr>
            <a:r>
              <a:rPr lang="ru-RU" sz="1800" dirty="0" smtClean="0"/>
              <a:t>(греч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para</a:t>
            </a:r>
            <a:r>
              <a:rPr lang="ru-RU" sz="1800" i="1" dirty="0" smtClean="0"/>
              <a:t> </a:t>
            </a:r>
            <a:r>
              <a:rPr lang="ru-RU" sz="1800" dirty="0" smtClean="0"/>
              <a:t>– «возле» +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onyma</a:t>
            </a:r>
            <a:r>
              <a:rPr lang="ru-RU" sz="1800" i="1" dirty="0" smtClean="0"/>
              <a:t> </a:t>
            </a:r>
            <a:r>
              <a:rPr lang="ru-RU" sz="1800" dirty="0" smtClean="0"/>
              <a:t>– «имя»)</a:t>
            </a:r>
            <a:r>
              <a:rPr lang="ru-RU" sz="1800" i="1" dirty="0" smtClean="0"/>
              <a:t> </a:t>
            </a:r>
            <a:r>
              <a:rPr lang="ru-RU" i="1" dirty="0" smtClean="0"/>
              <a:t>– </a:t>
            </a:r>
          </a:p>
          <a:p>
            <a:pPr fontAlgn="t">
              <a:buNone/>
            </a:pPr>
            <a:r>
              <a:rPr lang="ru-RU" dirty="0" smtClean="0"/>
              <a:t>однокоренные слова, близкие</a:t>
            </a:r>
          </a:p>
          <a:p>
            <a:pPr fontAlgn="t">
              <a:buNone/>
            </a:pPr>
            <a:r>
              <a:rPr lang="ru-RU" dirty="0" smtClean="0"/>
              <a:t>по звучанию, но разные или </a:t>
            </a:r>
          </a:p>
          <a:p>
            <a:pPr fontAlgn="t">
              <a:buNone/>
            </a:pPr>
            <a:r>
              <a:rPr lang="ru-RU" dirty="0" smtClean="0"/>
              <a:t>частично совпадающие по </a:t>
            </a:r>
          </a:p>
          <a:p>
            <a:pPr fontAlgn="t">
              <a:buNone/>
            </a:pPr>
            <a:r>
              <a:rPr lang="ru-RU" dirty="0" smtClean="0"/>
              <a:t>значению.</a:t>
            </a:r>
          </a:p>
          <a:p>
            <a:pPr fontAlgn="t">
              <a:buNone/>
            </a:pPr>
            <a:r>
              <a:rPr lang="ru-RU" dirty="0" smtClean="0"/>
              <a:t>Звуковая близость </a:t>
            </a:r>
          </a:p>
          <a:p>
            <a:pPr fontAlgn="t">
              <a:buNone/>
            </a:pPr>
            <a:r>
              <a:rPr lang="ru-RU" dirty="0" smtClean="0"/>
              <a:t>однокоренных слов часто </a:t>
            </a:r>
          </a:p>
          <a:p>
            <a:pPr fontAlgn="t">
              <a:buNone/>
            </a:pPr>
            <a:r>
              <a:rPr lang="ru-RU" dirty="0" smtClean="0"/>
              <a:t>создаёт почву для </a:t>
            </a:r>
          </a:p>
          <a:p>
            <a:pPr fontAlgn="t">
              <a:buNone/>
            </a:pPr>
            <a:r>
              <a:rPr lang="ru-RU" dirty="0" smtClean="0"/>
              <a:t>их смешения в речи:</a:t>
            </a:r>
          </a:p>
          <a:p>
            <a:pPr algn="ctr" fontAlgn="t">
              <a:buNone/>
            </a:pPr>
            <a:r>
              <a:rPr lang="ru-RU" i="1" dirty="0" smtClean="0"/>
              <a:t>поэтический – поэтичный, </a:t>
            </a:r>
            <a:endParaRPr lang="ru-RU" dirty="0" smtClean="0"/>
          </a:p>
          <a:p>
            <a:pPr algn="ctr" fontAlgn="t">
              <a:buNone/>
            </a:pPr>
            <a:r>
              <a:rPr lang="ru-RU" i="1" dirty="0" smtClean="0"/>
              <a:t>существо – сущность, </a:t>
            </a:r>
            <a:endParaRPr lang="ru-RU" dirty="0" smtClean="0"/>
          </a:p>
          <a:p>
            <a:pPr algn="ctr" fontAlgn="t">
              <a:buNone/>
            </a:pPr>
            <a:r>
              <a:rPr lang="ru-RU" i="1" dirty="0" smtClean="0"/>
              <a:t>встать – стать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4176464" cy="45979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 fontAlgn="t">
              <a:buNone/>
            </a:pPr>
            <a:r>
              <a:rPr lang="ru-RU" sz="2600" b="1" dirty="0" err="1" smtClean="0">
                <a:solidFill>
                  <a:srgbClr val="CC6600"/>
                </a:solidFill>
              </a:rPr>
              <a:t>Парономазúя</a:t>
            </a:r>
            <a:r>
              <a:rPr lang="ru-RU" sz="2600" dirty="0" smtClean="0">
                <a:solidFill>
                  <a:srgbClr val="CC6600"/>
                </a:solidFill>
              </a:rPr>
              <a:t> </a:t>
            </a:r>
          </a:p>
          <a:p>
            <a:pPr fontAlgn="t">
              <a:buNone/>
            </a:pPr>
            <a:r>
              <a:rPr lang="ru-RU" sz="1800" dirty="0" smtClean="0"/>
              <a:t>(греч. </a:t>
            </a:r>
            <a:r>
              <a:rPr lang="en-US" sz="1800" i="1" dirty="0" smtClean="0"/>
              <a:t>paronomasia </a:t>
            </a:r>
            <a:r>
              <a:rPr lang="ru-RU" sz="1800" dirty="0" smtClean="0"/>
              <a:t>от «возле» </a:t>
            </a:r>
          </a:p>
          <a:p>
            <a:pPr fontAlgn="t">
              <a:buNone/>
            </a:pPr>
            <a:r>
              <a:rPr lang="ru-RU" sz="1800" dirty="0" smtClean="0"/>
              <a:t>+</a:t>
            </a:r>
            <a:r>
              <a:rPr lang="ru-RU" sz="1800" i="1" dirty="0" smtClean="0"/>
              <a:t> </a:t>
            </a:r>
            <a:r>
              <a:rPr lang="en-US" sz="1800" i="1" dirty="0" err="1" smtClean="0"/>
              <a:t>onomazo</a:t>
            </a:r>
            <a:r>
              <a:rPr lang="en-US" sz="1800" i="1" dirty="0" smtClean="0"/>
              <a:t> </a:t>
            </a:r>
            <a:r>
              <a:rPr lang="ru-RU" sz="1800" dirty="0" smtClean="0"/>
              <a:t>– «называю») </a:t>
            </a:r>
            <a:r>
              <a:rPr lang="ru-RU" sz="1800" b="1" dirty="0" smtClean="0"/>
              <a:t>–</a:t>
            </a:r>
            <a:r>
              <a:rPr lang="ru-RU" sz="1800" dirty="0" smtClean="0"/>
              <a:t> </a:t>
            </a:r>
          </a:p>
          <a:p>
            <a:pPr fontAlgn="t">
              <a:buNone/>
            </a:pPr>
            <a:r>
              <a:rPr lang="ru-RU" dirty="0" smtClean="0"/>
              <a:t>звуковая близость слов, </a:t>
            </a:r>
          </a:p>
          <a:p>
            <a:pPr fontAlgn="t">
              <a:buNone/>
            </a:pPr>
            <a:r>
              <a:rPr lang="ru-RU" dirty="0" smtClean="0"/>
              <a:t>этимологически и семантически</a:t>
            </a:r>
          </a:p>
          <a:p>
            <a:pPr fontAlgn="t">
              <a:buNone/>
            </a:pPr>
            <a:r>
              <a:rPr lang="ru-RU" dirty="0" smtClean="0"/>
              <a:t>различных (или: слова с </a:t>
            </a:r>
          </a:p>
          <a:p>
            <a:pPr fontAlgn="t">
              <a:buNone/>
            </a:pPr>
            <a:r>
              <a:rPr lang="ru-RU" dirty="0" smtClean="0"/>
              <a:t>разным написанием и близким,</a:t>
            </a:r>
          </a:p>
          <a:p>
            <a:pPr fontAlgn="t">
              <a:buNone/>
            </a:pPr>
            <a:r>
              <a:rPr lang="ru-RU" dirty="0" smtClean="0"/>
              <a:t>но не тождественным </a:t>
            </a:r>
          </a:p>
          <a:p>
            <a:pPr fontAlgn="t">
              <a:buNone/>
            </a:pPr>
            <a:r>
              <a:rPr lang="ru-RU" dirty="0" smtClean="0"/>
              <a:t>значением):</a:t>
            </a:r>
            <a:r>
              <a:rPr lang="ru-RU" i="1" dirty="0" smtClean="0"/>
              <a:t> </a:t>
            </a:r>
          </a:p>
          <a:p>
            <a:pPr fontAlgn="t">
              <a:buNone/>
            </a:pPr>
            <a:endParaRPr lang="ru-RU" dirty="0" smtClean="0"/>
          </a:p>
          <a:p>
            <a:pPr algn="ctr" fontAlgn="t">
              <a:buNone/>
            </a:pPr>
            <a:r>
              <a:rPr lang="ru-RU" i="1" dirty="0" smtClean="0"/>
              <a:t>исторический – истерический, </a:t>
            </a:r>
            <a:endParaRPr lang="ru-RU" dirty="0" smtClean="0"/>
          </a:p>
          <a:p>
            <a:pPr algn="ctr" fontAlgn="t">
              <a:buNone/>
            </a:pPr>
            <a:r>
              <a:rPr lang="ru-RU" i="1" dirty="0" smtClean="0"/>
              <a:t>раут – раунд, </a:t>
            </a:r>
          </a:p>
          <a:p>
            <a:pPr algn="ctr" fontAlgn="t">
              <a:buNone/>
            </a:pPr>
            <a:r>
              <a:rPr lang="ru-RU" i="1" dirty="0" smtClean="0"/>
              <a:t>бульвар –</a:t>
            </a:r>
            <a:r>
              <a:rPr lang="ru-RU" i="1" dirty="0" err="1" smtClean="0"/>
              <a:t>гульвар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чего используются паронимы?</a:t>
            </a:r>
            <a:br>
              <a:rPr lang="ru-RU" dirty="0" smtClean="0"/>
            </a:br>
            <a:r>
              <a:rPr lang="ru-RU" sz="1600" dirty="0" smtClean="0"/>
              <a:t>В речи паронимы </a:t>
            </a:r>
            <a:endParaRPr lang="ru-RU" dirty="0"/>
          </a:p>
        </p:txBody>
      </p:sp>
      <p:pic>
        <p:nvPicPr>
          <p:cNvPr id="4" name="Picture 2" descr="https://fs00.infourok.ru/images/doc/172/197174/img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1484" y="0"/>
            <a:ext cx="9175484" cy="6881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9405856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46A12A-0D2D-42DF-BAD6-8B30F296EF6E}"/>
</file>

<file path=customXml/itemProps2.xml><?xml version="1.0" encoding="utf-8"?>
<ds:datastoreItem xmlns:ds="http://schemas.openxmlformats.org/officeDocument/2006/customXml" ds:itemID="{714FD09F-325D-4E93-9531-9C8A306B9BF7}"/>
</file>

<file path=customXml/itemProps3.xml><?xml version="1.0" encoding="utf-8"?>
<ds:datastoreItem xmlns:ds="http://schemas.openxmlformats.org/officeDocument/2006/customXml" ds:itemID="{1FA63E27-F853-47D0-8457-A93A71E3B71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1810</Words>
  <Application>Microsoft Office PowerPoint</Application>
  <PresentationFormat>Экран (4:3)</PresentationFormat>
  <Paragraphs>334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 Тема «Паронимы»  Для слушателей факультета  довузовской подготовки и профориентации,  подготовительных курсов, абитуриентов</vt:lpstr>
      <vt:lpstr>Слайд 2</vt:lpstr>
      <vt:lpstr>  Речь и паронимы.   Выбор  и употребление паронимов  </vt:lpstr>
      <vt:lpstr>             Смешение паронимов          в речи вызывает:   1) искажение смысла: книга – источник познания (знания!);  2) нарушение лексической сочетаемости: красивые и практические туфли (практичные!);  3) замену нужного слова искажённым словообразовательным вариантом: внеочередная встреча – неочередная встреча.       </vt:lpstr>
      <vt:lpstr>      Следует различать паронимы:   - имеющие разные приставки:  опечатки – отпечатки;  - отличающиеся суффиксами: безответственный – безответный;  - с разными основами (производной или непроизводной):  рост – возраст.         </vt:lpstr>
      <vt:lpstr>В каком предложении вместо слова «признание» нужно употребить «признательность»?                1) Его любовное признание смутило Наташу до слёз.  2) Мальчишки бросились врассыпную, и это было признанием несомненной моей победы.  3) Девушка горячо защищала Петьку, и он испытывал к ней глубокое чувство признания.  4) Нобелевская премия – это признание выдающихся заслуг учёного.</vt:lpstr>
      <vt:lpstr>В каком предложении вместо слова «признание» нужно употребить «признательность»?               Ответ:   3) Девушка горячо защищала Петьку, и он испытывал к ней глубокое чувство признания ПРИЗНАТЕЛЬНОСТИ.  </vt:lpstr>
      <vt:lpstr>Паронимúя</vt:lpstr>
      <vt:lpstr>Для чего используются паронимы? В речи паронимы </vt:lpstr>
      <vt:lpstr>Слайд 10</vt:lpstr>
      <vt:lpstr>   Задание 1. Установите соответствие:   </vt:lpstr>
      <vt:lpstr>Ответы:     А3Б2В1Г4Д6Е5</vt:lpstr>
      <vt:lpstr>   Задание 2: Определите значения приведённых слов.  Составьте с ними словосочетания:   </vt:lpstr>
      <vt:lpstr>Ответы:</vt:lpstr>
      <vt:lpstr>   Задание 3: Образуйте словосочетания, выбирая из скобок нужное по смыслу слово:   </vt:lpstr>
      <vt:lpstr>Ответы:</vt:lpstr>
      <vt:lpstr>  Задание 4. Чем вы объясните наличие  в современном русском языке пар слов? </vt:lpstr>
      <vt:lpstr>  Задание 5. Определите лексическое значение подчёркнутых слов:  </vt:lpstr>
      <vt:lpstr>Задание 6. Укажите паронимы. Определите семантические различия паронимов: </vt:lpstr>
      <vt:lpstr>   Задание 7. Составьте словосочетания, выбирая из данных рядов нужные паронимы. Установите семантические различия:   </vt:lpstr>
      <vt:lpstr> Задание 8. Исправьте недочёты в употреблении паронимов: </vt:lpstr>
      <vt:lpstr> Задание 9. Найдите паронимы: </vt:lpstr>
      <vt:lpstr>Слайд 23</vt:lpstr>
      <vt:lpstr> Тест 1. Ошибка в употреблении паронимов допущена  в предложении  </vt:lpstr>
      <vt:lpstr>Тест 2. Какое слово должно быть на месте пропуска?</vt:lpstr>
      <vt:lpstr>Тест 3. Какое слово должно быть на месте пропуска?</vt:lpstr>
      <vt:lpstr>Тест 4. Какое слово должно быть на месте пропуска?</vt:lpstr>
      <vt:lpstr>Слайд 28</vt:lpstr>
      <vt:lpstr>Тест 1: </vt:lpstr>
      <vt:lpstr>Тест 2: </vt:lpstr>
      <vt:lpstr>Тест 3:</vt:lpstr>
      <vt:lpstr>Тест 4</vt:lpstr>
      <vt:lpstr>Тест 5</vt:lpstr>
      <vt:lpstr>Тест 6</vt:lpstr>
      <vt:lpstr>Тест 7</vt:lpstr>
      <vt:lpstr>Тест 8</vt:lpstr>
      <vt:lpstr>Тест 9</vt:lpstr>
      <vt:lpstr>Тест 10</vt:lpstr>
      <vt:lpstr>Тест 11</vt:lpstr>
      <vt:lpstr>Тест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Admin</cp:lastModifiedBy>
  <cp:revision>232</cp:revision>
  <dcterms:created xsi:type="dcterms:W3CDTF">2012-12-06T19:01:57Z</dcterms:created>
  <dcterms:modified xsi:type="dcterms:W3CDTF">2017-03-31T21:00:13Z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