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3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4" r:id="rId5"/>
    <p:sldId id="265" r:id="rId6"/>
    <p:sldId id="272" r:id="rId7"/>
    <p:sldId id="266" r:id="rId8"/>
    <p:sldId id="271" r:id="rId9"/>
    <p:sldId id="270" r:id="rId10"/>
    <p:sldId id="291" r:id="rId11"/>
    <p:sldId id="267" r:id="rId12"/>
    <p:sldId id="269" r:id="rId13"/>
    <p:sldId id="268" r:id="rId14"/>
    <p:sldId id="276" r:id="rId15"/>
    <p:sldId id="275" r:id="rId16"/>
    <p:sldId id="274" r:id="rId17"/>
    <p:sldId id="273" r:id="rId18"/>
    <p:sldId id="279" r:id="rId19"/>
    <p:sldId id="280" r:id="rId20"/>
    <p:sldId id="278" r:id="rId21"/>
    <p:sldId id="277" r:id="rId22"/>
    <p:sldId id="289" r:id="rId23"/>
    <p:sldId id="290" r:id="rId24"/>
    <p:sldId id="281" r:id="rId25"/>
    <p:sldId id="259" r:id="rId26"/>
    <p:sldId id="262" r:id="rId27"/>
    <p:sldId id="286" r:id="rId28"/>
    <p:sldId id="287" r:id="rId29"/>
    <p:sldId id="285" r:id="rId30"/>
    <p:sldId id="284" r:id="rId31"/>
    <p:sldId id="288" r:id="rId32"/>
    <p:sldId id="283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A4A"/>
    <a:srgbClr val="C1C36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4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67602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1719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8830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06511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1529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7581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0950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42087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15355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4775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1990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292CD-64B2-49C1-8302-1906A4C006C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C0D5C-F61D-48C4-8FE2-AB79AF551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35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 txBox="1">
            <a:spLocks/>
          </p:cNvSpPr>
          <p:nvPr/>
        </p:nvSpPr>
        <p:spPr>
          <a:xfrm>
            <a:off x="2598371" y="660849"/>
            <a:ext cx="7870575" cy="38738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6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«Сложноподчинённое предложение»</a:t>
            </a:r>
            <a:endParaRPr lang="ru-RU" sz="12600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altLang="ru-RU" sz="1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11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Для слушателей подготовительного отделения, подготовительных курсов, абитуриентов</a:t>
            </a:r>
            <a:endParaRPr lang="ru-RU" sz="11200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6000" dirty="0">
              <a:solidFill>
                <a:srgbClr val="CC6600"/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886270" y="4926985"/>
            <a:ext cx="8385110" cy="1492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Презентация подготовлена преподавателями кафедры довузовской подготовки и профориентации </a:t>
            </a:r>
            <a:b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Авдониной Т.В., к.ф.н., доцентом,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Королёвой Е.А.,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старшим преподавателем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53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Примеры: </a:t>
            </a:r>
            <a:endParaRPr lang="ru-RU" sz="4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Молодого учёного вдруг посетила мысль, </a:t>
            </a:r>
            <a:r>
              <a:rPr lang="ru-RU" sz="2800" u="wavy" dirty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2800" i="1" u="wavy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u="wavy" dirty="0">
                <a:solidFill>
                  <a:schemeClr val="accent4">
                    <a:lumMod val="50000"/>
                  </a:schemeClr>
                </a:solidFill>
              </a:rPr>
              <a:t>(=которая) </a:t>
            </a:r>
            <a:r>
              <a:rPr lang="ru-RU" sz="2800" b="0" i="1" u="wavy" dirty="0">
                <a:solidFill>
                  <a:schemeClr val="accent4">
                    <a:lumMod val="50000"/>
                  </a:schemeClr>
                </a:solidFill>
              </a:rPr>
              <a:t>впоследствии в корне изменила всю его жизнь</a:t>
            </a:r>
            <a:r>
              <a:rPr lang="ru-RU" sz="2800" b="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800" b="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Мысль, </a:t>
            </a:r>
            <a:r>
              <a:rPr lang="ru-RU" sz="2800" u="dash" dirty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2800" b="0" i="1" u="dash" dirty="0">
                <a:solidFill>
                  <a:schemeClr val="accent4">
                    <a:lumMod val="50000"/>
                  </a:schemeClr>
                </a:solidFill>
              </a:rPr>
              <a:t> ничего уже изменить нельзя</a:t>
            </a: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, тревожным набатом стучала у него в висках.</a:t>
            </a:r>
            <a:endParaRPr lang="ru-RU" sz="2800" b="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Обратите внимание </a:t>
            </a:r>
            <a:r>
              <a:rPr lang="ru-RU" sz="2800" b="0" dirty="0">
                <a:solidFill>
                  <a:schemeClr val="accent4">
                    <a:lumMod val="50000"/>
                  </a:schemeClr>
                </a:solidFill>
              </a:rPr>
              <a:t>на то, что оба придаточных предложения отвечают на вопрос придаточного определительного, однако они разного вида</a:t>
            </a:r>
            <a:r>
              <a:rPr lang="ru-RU" sz="2800" b="0" dirty="0" smtClean="0">
                <a:solidFill>
                  <a:schemeClr val="accent4">
                    <a:lumMod val="50000"/>
                  </a:schemeClr>
                </a:solidFill>
              </a:rPr>
              <a:t>!</a:t>
            </a:r>
            <a:r>
              <a:rPr lang="ru-RU" sz="3400" b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400" b="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24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algn="ctr"/>
            <a:endParaRPr lang="ru-RU" sz="5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5800" i="1" u="dotDash" dirty="0" smtClean="0">
                <a:solidFill>
                  <a:schemeClr val="accent4">
                    <a:lumMod val="50000"/>
                  </a:schemeClr>
                </a:solidFill>
              </a:rPr>
              <a:t>Придаточные обстоятельственные: </a:t>
            </a:r>
          </a:p>
          <a:p>
            <a:pPr algn="ctr"/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места, времени, причины, цели, условия, уступки, следствия, образа действия, меры и степени, сравнительные</a:t>
            </a:r>
          </a:p>
          <a:p>
            <a:pPr algn="ctr"/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92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места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0" u="sng" dirty="0" smtClean="0">
                <a:solidFill>
                  <a:schemeClr val="accent4">
                    <a:lumMod val="50000"/>
                  </a:schemeClr>
                </a:solidFill>
              </a:rPr>
              <a:t>указательные </a:t>
            </a:r>
            <a:r>
              <a:rPr lang="ru-RU" sz="3600" b="0" u="sng" dirty="0">
                <a:solidFill>
                  <a:schemeClr val="accent4">
                    <a:lumMod val="50000"/>
                  </a:schemeClr>
                </a:solidFill>
              </a:rPr>
              <a:t>слова в главной части: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там, туда, оттуда, везде, всюду, отовсюду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; </a:t>
            </a:r>
            <a:r>
              <a:rPr lang="ru-RU" sz="3600" b="0" u="sng" dirty="0">
                <a:solidFill>
                  <a:schemeClr val="accent4">
                    <a:lumMod val="50000"/>
                  </a:schemeClr>
                </a:solidFill>
              </a:rPr>
              <a:t>союзные слова: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где, куда, </a:t>
            </a: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</a:rPr>
              <a:t>откуда.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endParaRPr lang="ru-RU" sz="36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3600" u="dotDash" dirty="0" smtClean="0">
                <a:solidFill>
                  <a:schemeClr val="accent4">
                    <a:lumMod val="50000"/>
                  </a:schemeClr>
                </a:solidFill>
              </a:rPr>
              <a:t>Откуда</a:t>
            </a:r>
            <a:r>
              <a:rPr lang="ru-RU" sz="3600" b="0" i="1" u="dotDash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0" i="1" u="dotDash" dirty="0">
                <a:solidFill>
                  <a:schemeClr val="accent4">
                    <a:lumMod val="50000"/>
                  </a:schemeClr>
                </a:solidFill>
              </a:rPr>
              <a:t>ветер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, оттуда и счастье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14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9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времени: </a:t>
            </a:r>
          </a:p>
          <a:p>
            <a:pPr algn="just"/>
            <a:r>
              <a:rPr lang="ru-RU" sz="32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союзы:</a:t>
            </a:r>
            <a:r>
              <a:rPr lang="ru-RU" sz="3200" b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  <a:t>когда, пока, после того как, с тех пор как, до тех пор как, как только, в то время как, перед тем как, прежде чем, едва, чуть;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3200" b="0" u="sng" dirty="0" smtClean="0">
                <a:solidFill>
                  <a:schemeClr val="accent4">
                    <a:lumMod val="50000"/>
                  </a:schemeClr>
                </a:solidFill>
              </a:rPr>
              <a:t>союзные слова:</a:t>
            </a:r>
            <a:r>
              <a:rPr lang="ru-RU" sz="3200" b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  <a:t>когда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0" dirty="0" smtClean="0">
                <a:solidFill>
                  <a:schemeClr val="accent4">
                    <a:lumMod val="50000"/>
                  </a:schemeClr>
                </a:solidFill>
              </a:rPr>
              <a:t>(если есть соотносительное слово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  <a:t>тогда</a:t>
            </a:r>
            <a:r>
              <a:rPr lang="ru-RU" sz="3200" b="0" dirty="0" smtClean="0">
                <a:solidFill>
                  <a:schemeClr val="accent4">
                    <a:lumMod val="50000"/>
                  </a:schemeClr>
                </a:solidFill>
              </a:rPr>
              <a:t>).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</a:t>
            </a:r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Особенностями 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речи лирического героя мы займёмся несколько </a:t>
            </a:r>
            <a:r>
              <a:rPr lang="ru-RU" sz="3200" b="0" i="1" u="dotDash" dirty="0">
                <a:solidFill>
                  <a:schemeClr val="accent4">
                    <a:lumMod val="50000"/>
                  </a:schemeClr>
                </a:solidFill>
              </a:rPr>
              <a:t>позже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200" b="0" i="1" u="dotDash" dirty="0">
                <a:solidFill>
                  <a:schemeClr val="accent4">
                    <a:lumMod val="50000"/>
                  </a:schemeClr>
                </a:solidFill>
              </a:rPr>
              <a:t>когда будем говорить о специфике анализа литературного произведения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2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70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причины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2800" b="0" dirty="0">
                <a:solidFill>
                  <a:schemeClr val="accent4">
                    <a:lumMod val="50000"/>
                  </a:schemeClr>
                </a:solidFill>
              </a:rPr>
              <a:t>относится ко всей главной части, отвечает на вопросы </a:t>
            </a: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почему? по какой причине</a:t>
            </a:r>
            <a:r>
              <a:rPr lang="ru-RU" sz="2800" b="0" i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r>
              <a:rPr lang="ru-RU" sz="2800" b="0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2800" b="0" u="sng" dirty="0">
                <a:solidFill>
                  <a:schemeClr val="accent4">
                    <a:lumMod val="50000"/>
                  </a:schemeClr>
                </a:solidFill>
              </a:rPr>
              <a:t>союзы:</a:t>
            </a:r>
            <a:r>
              <a:rPr lang="ru-RU" sz="28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4">
                    <a:lumMod val="50000"/>
                  </a:schemeClr>
                </a:solidFill>
              </a:rPr>
              <a:t>потому что, оттого что, так как, в силу того что, в связи с тем что, благодаря тому что, поскольку, ввиду того что, ибо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0" i="1" dirty="0" smtClean="0">
                <a:solidFill>
                  <a:schemeClr val="accent4">
                    <a:lumMod val="50000"/>
                  </a:schemeClr>
                </a:solidFill>
              </a:rPr>
              <a:t>Полноценное </a:t>
            </a: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восприятие портрета в художественном произведении требует усиленной работы воображения, </a:t>
            </a:r>
            <a:r>
              <a:rPr lang="ru-RU" sz="2800" u="dotDash" dirty="0">
                <a:solidFill>
                  <a:schemeClr val="accent4">
                    <a:lumMod val="50000"/>
                  </a:schemeClr>
                </a:solidFill>
              </a:rPr>
              <a:t>так как </a:t>
            </a:r>
            <a:r>
              <a:rPr lang="ru-RU" sz="2800" b="0" i="1" u="dotDash" dirty="0">
                <a:solidFill>
                  <a:schemeClr val="accent4">
                    <a:lumMod val="50000"/>
                  </a:schemeClr>
                </a:solidFill>
              </a:rPr>
              <a:t>читатель должен по словесному описанию представить себе зримый образ</a:t>
            </a: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8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03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algn="ctr"/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следствия </a:t>
            </a:r>
          </a:p>
          <a:p>
            <a:pPr algn="ctr"/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вследствие чего это произошло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?) </a:t>
            </a:r>
          </a:p>
          <a:p>
            <a:pPr algn="just"/>
            <a:r>
              <a:rPr lang="ru-RU" sz="36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3600" b="0" u="sng" dirty="0">
                <a:solidFill>
                  <a:schemeClr val="accent4">
                    <a:lumMod val="50000"/>
                  </a:schemeClr>
                </a:solidFill>
              </a:rPr>
              <a:t>союзы: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так что, вследствие чего, в силу </a:t>
            </a: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</a:rPr>
              <a:t>чего.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Погода 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не на шутку разыгралась сильным ветром и дождём, </a:t>
            </a:r>
            <a:r>
              <a:rPr lang="ru-RU" sz="3600" b="0" i="1" u="dotDash" dirty="0">
                <a:solidFill>
                  <a:schemeClr val="accent4">
                    <a:lumMod val="50000"/>
                  </a:schemeClr>
                </a:solidFill>
              </a:rPr>
              <a:t>так что грибникам пришлось отсиживаться на даче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3795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цели </a:t>
            </a:r>
          </a:p>
          <a:p>
            <a:pPr algn="ctr"/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(зачем? с какой целью?) </a:t>
            </a:r>
          </a:p>
          <a:p>
            <a:r>
              <a:rPr lang="ru-RU" sz="32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союзы: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  <a:t>чтобы, для того чтобы, затем чтобы, ради того чтобы, с тем чтобы. 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Требуется 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более пристальный анализ,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ч</a:t>
            </a:r>
            <a:r>
              <a:rPr lang="ru-RU" sz="3200" u="dotDash" dirty="0" smtClean="0">
                <a:solidFill>
                  <a:schemeClr val="accent4">
                    <a:lumMod val="50000"/>
                  </a:schemeClr>
                </a:solidFill>
              </a:rPr>
              <a:t>тобы</a:t>
            </a:r>
            <a:r>
              <a:rPr lang="ru-RU" sz="3200" b="0" i="1" u="dotDash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0" i="1" u="dotDash" dirty="0">
                <a:solidFill>
                  <a:schemeClr val="accent4">
                    <a:lumMod val="50000"/>
                  </a:schemeClr>
                </a:solidFill>
              </a:rPr>
              <a:t>уяснить логику и смысл композиционного построения того или иного художественного целого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2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76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условия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при каком условии</a:t>
            </a:r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?)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32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3200" b="0" u="sng" dirty="0">
                <a:solidFill>
                  <a:schemeClr val="accent4">
                    <a:lumMod val="50000"/>
                  </a:schemeClr>
                </a:solidFill>
              </a:rPr>
              <a:t>союзы: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если, когда, как, коли, кабы, раз, ежели, как скоро, в том случае если, в том случае 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  <a:t>когда.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</a:t>
            </a:r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Ошибочность 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такой терминологии становится ясной, </a:t>
            </a:r>
            <a:r>
              <a:rPr lang="ru-RU" sz="3200" u="dotDash" dirty="0" smtClean="0">
                <a:solidFill>
                  <a:schemeClr val="accent4">
                    <a:lumMod val="50000"/>
                  </a:schemeClr>
                </a:solidFill>
              </a:rPr>
              <a:t>если</a:t>
            </a:r>
            <a:r>
              <a:rPr lang="ru-RU" sz="3200" b="0" i="1" u="dotDash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0" i="1" u="dotDash" dirty="0">
                <a:solidFill>
                  <a:schemeClr val="accent4">
                    <a:lumMod val="50000"/>
                  </a:schemeClr>
                </a:solidFill>
              </a:rPr>
              <a:t>взять произведение с ярко выраженной повествовательной манерой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2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36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уступки </a:t>
            </a:r>
          </a:p>
          <a:p>
            <a:pPr algn="ctr"/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несмотря на что? вопреки чему</a:t>
            </a:r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?) </a:t>
            </a:r>
          </a:p>
          <a:p>
            <a:r>
              <a:rPr lang="ru-RU" sz="32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3200" b="0" u="sng" dirty="0">
                <a:solidFill>
                  <a:schemeClr val="accent4">
                    <a:lumMod val="50000"/>
                  </a:schemeClr>
                </a:solidFill>
              </a:rPr>
              <a:t>союзы:</a:t>
            </a:r>
            <a:r>
              <a:rPr lang="ru-RU" sz="32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хотя, несмотря на то что, пусть, пускай, даром что;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3200" b="0" u="sng" dirty="0" smtClean="0">
                <a:solidFill>
                  <a:schemeClr val="accent4">
                    <a:lumMod val="50000"/>
                  </a:schemeClr>
                </a:solidFill>
              </a:rPr>
              <a:t>союзные </a:t>
            </a:r>
            <a:r>
              <a:rPr lang="ru-RU" sz="3200" b="0" u="sng" dirty="0">
                <a:solidFill>
                  <a:schemeClr val="accent4">
                    <a:lumMod val="50000"/>
                  </a:schemeClr>
                </a:solidFill>
              </a:rPr>
              <a:t>слова:</a:t>
            </a:r>
            <a:r>
              <a:rPr lang="ru-RU" sz="32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кто, что, где, сколько, куда, какой, как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0" dirty="0">
                <a:solidFill>
                  <a:schemeClr val="accent4">
                    <a:lumMod val="50000"/>
                  </a:schemeClr>
                </a:solidFill>
              </a:rPr>
              <a:t>(с частицей ни</a:t>
            </a:r>
            <a:r>
              <a:rPr lang="ru-RU" sz="3200" b="0" dirty="0" smtClean="0">
                <a:solidFill>
                  <a:schemeClr val="accent4">
                    <a:lumMod val="50000"/>
                  </a:schemeClr>
                </a:solidFill>
              </a:rPr>
              <a:t>).</a:t>
            </a:r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</a:t>
            </a:r>
            <a:r>
              <a:rPr lang="ru-RU" sz="3200" b="0" i="1" dirty="0" smtClean="0">
                <a:solidFill>
                  <a:schemeClr val="accent4">
                    <a:lumMod val="50000"/>
                  </a:schemeClr>
                </a:solidFill>
              </a:rPr>
              <a:t>Речи 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героев в школьном литературоведении уделяется некоторое внимание, </a:t>
            </a:r>
            <a:r>
              <a:rPr lang="ru-RU" sz="3200" u="dotDash" dirty="0">
                <a:solidFill>
                  <a:schemeClr val="accent4">
                    <a:lumMod val="50000"/>
                  </a:schemeClr>
                </a:solidFill>
              </a:rPr>
              <a:t>хотя</a:t>
            </a:r>
            <a:r>
              <a:rPr lang="ru-RU" sz="3200" b="0" i="1" u="dotDash" dirty="0">
                <a:solidFill>
                  <a:schemeClr val="accent4">
                    <a:lumMod val="50000"/>
                  </a:schemeClr>
                </a:solidFill>
              </a:rPr>
              <a:t> этот анализ не всегда бывает грамотным и плодотворным</a:t>
            </a:r>
            <a:r>
              <a:rPr lang="ru-RU" sz="32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2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26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образа действия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(как? каким образом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?) </a:t>
            </a:r>
          </a:p>
          <a:p>
            <a:pPr algn="just"/>
            <a:r>
              <a:rPr lang="ru-RU" sz="36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3600" b="0" u="sng" dirty="0">
                <a:solidFill>
                  <a:schemeClr val="accent4">
                    <a:lumMod val="50000"/>
                  </a:schemeClr>
                </a:solidFill>
              </a:rPr>
              <a:t>союзы: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что, чтобы, как будто, будто, словно, точно;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3600" b="0" u="sng" dirty="0" smtClean="0">
                <a:solidFill>
                  <a:schemeClr val="accent4">
                    <a:lumMod val="50000"/>
                  </a:schemeClr>
                </a:solidFill>
              </a:rPr>
              <a:t>союзные </a:t>
            </a:r>
            <a:r>
              <a:rPr lang="ru-RU" sz="3600" b="0" u="sng" dirty="0">
                <a:solidFill>
                  <a:schemeClr val="accent4">
                    <a:lumMod val="50000"/>
                  </a:schemeClr>
                </a:solidFill>
              </a:rPr>
              <a:t>слова: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Сделайте 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так, </a:t>
            </a:r>
            <a:r>
              <a:rPr lang="ru-RU" sz="3600" u="dotDash" dirty="0" smtClean="0">
                <a:solidFill>
                  <a:schemeClr val="accent4">
                    <a:lumMod val="50000"/>
                  </a:schemeClr>
                </a:solidFill>
              </a:rPr>
              <a:t>чтобы</a:t>
            </a:r>
            <a:r>
              <a:rPr lang="ru-RU" sz="3600" b="0" i="1" u="dotDash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0" i="1" u="dotDash" dirty="0">
                <a:solidFill>
                  <a:schemeClr val="accent4">
                    <a:lumMod val="50000"/>
                  </a:schemeClr>
                </a:solidFill>
              </a:rPr>
              <a:t>всё было прилично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6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62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687215" y="1052735"/>
            <a:ext cx="8546841" cy="3892489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47500" lnSpcReduction="20000"/>
          </a:bodyPr>
          <a:lstStyle/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74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Сложноподчинёнными (СПП) называются союзные предложения, в которых одна часть зависит от другой и подчинена ей и связана с ней подчинительным союзом или союзным словом</a:t>
            </a:r>
            <a:endParaRPr lang="ru-RU" sz="74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20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/>
          </a:bodyPr>
          <a:lstStyle/>
          <a:p>
            <a:pPr algn="ctr">
              <a:spcBef>
                <a:spcPts val="600"/>
              </a:spcBef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степени </a:t>
            </a:r>
            <a:r>
              <a:rPr lang="ru-RU" sz="2800" b="0" dirty="0">
                <a:solidFill>
                  <a:schemeClr val="accent4">
                    <a:lumMod val="50000"/>
                  </a:schemeClr>
                </a:solidFill>
              </a:rPr>
              <a:t>(относится к указательным словам в главной части </a:t>
            </a: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так, такой, столько, настолько, до того, до такой степени</a:t>
            </a:r>
            <a:r>
              <a:rPr lang="ru-RU" sz="2800" b="0" dirty="0">
                <a:solidFill>
                  <a:schemeClr val="accent4">
                    <a:lumMod val="50000"/>
                  </a:schemeClr>
                </a:solidFill>
              </a:rPr>
              <a:t>; отвечает на вопросы </a:t>
            </a: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в какой степени? сколько? насколько? до какой степени</a:t>
            </a:r>
            <a:r>
              <a:rPr lang="ru-RU" sz="2800" b="0" dirty="0" smtClean="0">
                <a:solidFill>
                  <a:schemeClr val="accent4">
                    <a:lumMod val="50000"/>
                  </a:schemeClr>
                </a:solidFill>
              </a:rPr>
              <a:t>?) </a:t>
            </a:r>
          </a:p>
          <a:p>
            <a:pPr>
              <a:spcBef>
                <a:spcPts val="600"/>
              </a:spcBef>
            </a:pPr>
            <a:r>
              <a:rPr lang="ru-RU" sz="28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2800" b="0" u="sng" dirty="0">
                <a:solidFill>
                  <a:schemeClr val="accent4">
                    <a:lumMod val="50000"/>
                  </a:schemeClr>
                </a:solidFill>
              </a:rPr>
              <a:t>союзы:</a:t>
            </a:r>
            <a:r>
              <a:rPr lang="ru-RU" sz="28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4">
                    <a:lumMod val="50000"/>
                  </a:schemeClr>
                </a:solidFill>
              </a:rPr>
              <a:t>что, чтобы, будто, как будто, словно, точно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;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u-RU" sz="2800" b="0" u="sng" dirty="0" smtClean="0">
                <a:solidFill>
                  <a:schemeClr val="accent4">
                    <a:lumMod val="50000"/>
                  </a:schemeClr>
                </a:solidFill>
              </a:rPr>
              <a:t>союзные </a:t>
            </a:r>
            <a:r>
              <a:rPr lang="ru-RU" sz="2800" b="0" u="sng" dirty="0">
                <a:solidFill>
                  <a:schemeClr val="accent4">
                    <a:lumMod val="50000"/>
                  </a:schemeClr>
                </a:solidFill>
              </a:rPr>
              <a:t>слова:</a:t>
            </a:r>
            <a:r>
              <a:rPr lang="ru-RU" sz="28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4">
                    <a:lumMod val="50000"/>
                  </a:schemeClr>
                </a:solidFill>
              </a:rPr>
              <a:t>как, сколько, </a:t>
            </a: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насколько. </a:t>
            </a:r>
          </a:p>
          <a:p>
            <a:pPr>
              <a:spcBef>
                <a:spcPts val="600"/>
              </a:spcBef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0" i="1" dirty="0" smtClean="0">
                <a:solidFill>
                  <a:schemeClr val="accent4">
                    <a:lumMod val="50000"/>
                  </a:schemeClr>
                </a:solidFill>
              </a:rPr>
              <a:t>Ритмическая </a:t>
            </a: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и темповая стороны организации художественного синтаксиса произведения настолько неразрывны друг от друга, </a:t>
            </a:r>
            <a:r>
              <a:rPr lang="ru-RU" sz="2800" u="dotDash" dirty="0" smtClean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2800" b="0" i="1" u="dotDash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0" i="1" u="dotDash" dirty="0">
                <a:solidFill>
                  <a:schemeClr val="accent4">
                    <a:lumMod val="50000"/>
                  </a:schemeClr>
                </a:solidFill>
              </a:rPr>
              <a:t>иногда говорят о </a:t>
            </a:r>
            <a:r>
              <a:rPr lang="ru-RU" sz="2800" b="0" i="1" u="dotDash" dirty="0" err="1">
                <a:solidFill>
                  <a:schemeClr val="accent4">
                    <a:lumMod val="50000"/>
                  </a:schemeClr>
                </a:solidFill>
              </a:rPr>
              <a:t>темпоритме</a:t>
            </a:r>
            <a:r>
              <a:rPr lang="ru-RU" sz="2800" b="0" i="1" u="dotDash" dirty="0">
                <a:solidFill>
                  <a:schemeClr val="accent4">
                    <a:lumMod val="50000"/>
                  </a:schemeClr>
                </a:solidFill>
              </a:rPr>
              <a:t> произведения</a:t>
            </a:r>
            <a:r>
              <a:rPr lang="ru-RU" sz="28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8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17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сравнительная </a:t>
            </a:r>
          </a:p>
          <a:p>
            <a:pPr algn="ctr"/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как кто? как что? чем кто? чем что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?) </a:t>
            </a:r>
          </a:p>
          <a:p>
            <a:pPr algn="just"/>
            <a:r>
              <a:rPr lang="ru-RU" sz="36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3600" b="0" u="sng" dirty="0">
                <a:solidFill>
                  <a:schemeClr val="accent4">
                    <a:lumMod val="50000"/>
                  </a:schemeClr>
                </a:solidFill>
              </a:rPr>
              <a:t>союзы: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как, чем, словно, точно, будто, как будто, что, нежели, подобно тому как, как если бы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Мы 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втроём </a:t>
            </a:r>
            <a:r>
              <a:rPr lang="ru-RU" sz="3600" b="0" i="1" u="dbl" dirty="0">
                <a:solidFill>
                  <a:schemeClr val="accent4">
                    <a:lumMod val="50000"/>
                  </a:schemeClr>
                </a:solidFill>
              </a:rPr>
              <a:t>начали беседовать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600" u="dotDash" dirty="0">
                <a:solidFill>
                  <a:schemeClr val="accent4">
                    <a:lumMod val="50000"/>
                  </a:schemeClr>
                </a:solidFill>
              </a:rPr>
              <a:t>как будто </a:t>
            </a:r>
            <a:r>
              <a:rPr lang="ru-RU" sz="3600" b="0" i="1" u="dotDash" dirty="0">
                <a:solidFill>
                  <a:schemeClr val="accent4">
                    <a:lumMod val="50000"/>
                  </a:schemeClr>
                </a:solidFill>
              </a:rPr>
              <a:t>век были знакомы</a:t>
            </a:r>
            <a:r>
              <a:rPr lang="ru-RU" sz="3600" b="0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2313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65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Придаточная </a:t>
            </a:r>
            <a:r>
              <a:rPr lang="ru-RU" sz="65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присоединительная </a:t>
            </a:r>
            <a:endParaRPr lang="ru-RU" sz="65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100" b="0" i="1" dirty="0" smtClean="0">
                <a:solidFill>
                  <a:schemeClr val="accent4">
                    <a:lumMod val="50000"/>
                  </a:schemeClr>
                </a:solidFill>
              </a:rPr>
              <a:t>(имеет характер добавочного сообщения к содержанию главной части, попутного замечания, вывода; отношения между частями похожи на отношения частей ССП) </a:t>
            </a:r>
            <a:endParaRPr lang="ru-RU" sz="5100" b="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5100" b="0" u="sng" dirty="0" smtClean="0">
                <a:solidFill>
                  <a:schemeClr val="accent4">
                    <a:lumMod val="50000"/>
                  </a:schemeClr>
                </a:solidFill>
              </a:rPr>
              <a:t>союзные слова:</a:t>
            </a:r>
            <a:r>
              <a:rPr lang="ru-RU" sz="5100" b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5100" i="1" dirty="0" smtClean="0">
                <a:solidFill>
                  <a:schemeClr val="accent4">
                    <a:lumMod val="50000"/>
                  </a:schemeClr>
                </a:solidFill>
              </a:rPr>
              <a:t>что, почему, куда, когда, где, откуда, зачем, как</a:t>
            </a:r>
            <a:r>
              <a:rPr lang="ru-RU" sz="51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5100" b="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5100" b="0" dirty="0" smtClean="0">
                <a:solidFill>
                  <a:schemeClr val="accent4">
                    <a:lumMod val="50000"/>
                  </a:schemeClr>
                </a:solidFill>
              </a:rPr>
              <a:t>Присоединительный характер придаточных часто подчёркивается союзом </a:t>
            </a:r>
            <a:r>
              <a:rPr lang="ru-RU" sz="5100" i="1" dirty="0" smtClean="0">
                <a:solidFill>
                  <a:schemeClr val="accent4">
                    <a:lumMod val="50000"/>
                  </a:schemeClr>
                </a:solidFill>
              </a:rPr>
              <a:t>и</a:t>
            </a:r>
            <a:r>
              <a:rPr lang="ru-RU" sz="5100" b="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5100" b="0" i="1" dirty="0" smtClean="0">
                <a:solidFill>
                  <a:schemeClr val="accent4">
                    <a:lumMod val="50000"/>
                  </a:schemeClr>
                </a:solidFill>
              </a:rPr>
              <a:t>что и, почему и, в чём и</a:t>
            </a:r>
            <a:r>
              <a:rPr lang="ru-RU" sz="5100" b="0" dirty="0" smtClean="0">
                <a:solidFill>
                  <a:schemeClr val="accent4">
                    <a:lumMod val="50000"/>
                  </a:schemeClr>
                </a:solidFill>
              </a:rPr>
              <a:t>, а также употреблением вводных после союзных слов.</a:t>
            </a:r>
            <a:endParaRPr lang="ru-RU" sz="3600" b="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11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algn="just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Примеры: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Я люблю тебя, жизнь, </a:t>
            </a:r>
            <a:r>
              <a:rPr lang="ru-RU" sz="3600" u="dotDash" dirty="0" smtClean="0">
                <a:solidFill>
                  <a:schemeClr val="accent4">
                    <a:lumMod val="50000"/>
                  </a:schemeClr>
                </a:solidFill>
              </a:rPr>
              <a:t>что </a:t>
            </a:r>
            <a:r>
              <a:rPr lang="ru-RU" sz="3600" b="0" i="1" u="dotDash" dirty="0" smtClean="0">
                <a:solidFill>
                  <a:schemeClr val="accent4">
                    <a:lumMod val="50000"/>
                  </a:schemeClr>
                </a:solidFill>
              </a:rPr>
              <a:t>само по себе и не ново.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 Он меньше всего занимался своим ремеслом, </a:t>
            </a:r>
            <a:r>
              <a:rPr lang="ru-RU" sz="3600" u="dotDash" dirty="0" smtClean="0">
                <a:solidFill>
                  <a:schemeClr val="accent4">
                    <a:lumMod val="50000"/>
                  </a:schemeClr>
                </a:solidFill>
              </a:rPr>
              <a:t>почему и</a:t>
            </a:r>
            <a:r>
              <a:rPr lang="ru-RU" sz="3600" b="0" i="1" u="dotDash" dirty="0" smtClean="0">
                <a:solidFill>
                  <a:schemeClr val="accent4">
                    <a:lumMod val="50000"/>
                  </a:schemeClr>
                </a:solidFill>
              </a:rPr>
              <a:t> не вылезал из унылой бедности.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u="dotDash" dirty="0" smtClean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3600" b="0" i="1" u="dotDash" dirty="0" smtClean="0">
                <a:solidFill>
                  <a:schemeClr val="accent4">
                    <a:lumMod val="50000"/>
                  </a:schemeClr>
                </a:solidFill>
              </a:rPr>
              <a:t> особенно часто случается бабьим летом, 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с утра затянутое тучами небо днём стало веселеть. Этот особенно понравился Авдотье, </a:t>
            </a:r>
            <a:r>
              <a:rPr lang="ru-RU" sz="3600" u="dotDash" dirty="0" smtClean="0">
                <a:solidFill>
                  <a:schemeClr val="accent4">
                    <a:lumMod val="50000"/>
                  </a:schemeClr>
                </a:solidFill>
              </a:rPr>
              <a:t>за что</a:t>
            </a:r>
            <a:r>
              <a:rPr lang="ru-RU" sz="3600" b="0" i="1" u="dotDash" dirty="0" smtClean="0">
                <a:solidFill>
                  <a:schemeClr val="accent4">
                    <a:lumMod val="50000"/>
                  </a:schemeClr>
                </a:solidFill>
              </a:rPr>
              <a:t>, между прочим, и был посажен на кол</a:t>
            </a:r>
            <a:r>
              <a:rPr lang="ru-RU" sz="3600" b="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600" b="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15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/>
          </a:bodyPr>
          <a:lstStyle/>
          <a:p>
            <a:endParaRPr lang="ru-RU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Внимание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 От придаточных СПП следует отличать похожие на них </a:t>
            </a:r>
            <a:r>
              <a:rPr lang="ru-RU" sz="4000" u="sng" dirty="0">
                <a:solidFill>
                  <a:schemeClr val="accent4">
                    <a:lumMod val="50000"/>
                  </a:schemeClr>
                </a:solidFill>
              </a:rPr>
              <a:t>смысловые единства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, не разделяющиеся запятыми: </a:t>
            </a:r>
            <a:r>
              <a:rPr lang="ru-RU" sz="4000" b="0" i="1" dirty="0">
                <a:solidFill>
                  <a:schemeClr val="accent4">
                    <a:lumMod val="50000"/>
                  </a:schemeClr>
                </a:solidFill>
              </a:rPr>
              <a:t>поступай как знаешь, делай как следует, веди себя как ни в чём не бывало, не лезь куда не следует, нашёл чем удивлять</a:t>
            </a:r>
            <a:r>
              <a:rPr lang="ru-RU" sz="4000" b="0" dirty="0">
                <a:solidFill>
                  <a:schemeClr val="accent4">
                    <a:lumMod val="50000"/>
                  </a:schemeClr>
                </a:solidFill>
              </a:rPr>
              <a:t> и др</a:t>
            </a:r>
            <a:r>
              <a:rPr lang="ru-RU" sz="4000" b="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ru-RU" sz="36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76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687216" y="1052735"/>
            <a:ext cx="7800392" cy="3202023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</a:p>
          <a:p>
            <a:pPr algn="ctr"/>
            <a:endParaRPr lang="ru-RU" sz="126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altLang="ru-RU" sz="1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Определите вид придаточных частей в предложениях</a:t>
            </a:r>
            <a:endParaRPr lang="ru-RU" sz="144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04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220685" y="671805"/>
            <a:ext cx="8920065" cy="4478694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47500" lnSpcReduction="20000"/>
          </a:bodyPr>
          <a:lstStyle/>
          <a:p>
            <a:r>
              <a:rPr lang="ru-RU" sz="6000" b="0" i="1" dirty="0" smtClean="0">
                <a:solidFill>
                  <a:schemeClr val="accent4">
                    <a:lumMod val="50000"/>
                  </a:schemeClr>
                </a:solidFill>
              </a:rPr>
              <a:t>1. Достоевский </a:t>
            </a:r>
            <a:r>
              <a:rPr lang="ru-RU" sz="6000" b="0" i="1" dirty="0">
                <a:solidFill>
                  <a:schemeClr val="accent4">
                    <a:lumMod val="50000"/>
                  </a:schemeClr>
                </a:solidFill>
              </a:rPr>
              <a:t>мог «расшифровать» молчание героя, наглядно продемонстрировать, </a:t>
            </a:r>
            <a:r>
              <a:rPr lang="ru-RU" sz="6000" b="0" i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6000" b="0" i="1" dirty="0">
                <a:solidFill>
                  <a:schemeClr val="accent4">
                    <a:lumMod val="50000"/>
                  </a:schemeClr>
                </a:solidFill>
              </a:rPr>
              <a:t>результате каких мыслей и переживаний Раскольников, сначала растерявшийся и сбитый с толку, готовый признаться и раскаяться, решает-таки продолжить прежнюю игру.</a:t>
            </a:r>
            <a:endParaRPr lang="ru-RU" sz="6000" b="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6000" b="0" i="1" dirty="0" smtClean="0">
                <a:solidFill>
                  <a:schemeClr val="accent4">
                    <a:lumMod val="50000"/>
                  </a:schemeClr>
                </a:solidFill>
              </a:rPr>
              <a:t>2. Так </a:t>
            </a:r>
            <a:r>
              <a:rPr lang="ru-RU" sz="6000" b="0" i="1" dirty="0">
                <a:solidFill>
                  <a:schemeClr val="accent4">
                    <a:lumMod val="50000"/>
                  </a:schemeClr>
                </a:solidFill>
              </a:rPr>
              <a:t>происходит в повести Гоголя «</a:t>
            </a:r>
            <a:r>
              <a:rPr lang="ru-RU" sz="6000" b="0" i="1" dirty="0" err="1">
                <a:solidFill>
                  <a:schemeClr val="accent4">
                    <a:lumMod val="50000"/>
                  </a:schemeClr>
                </a:solidFill>
              </a:rPr>
              <a:t>Вий</a:t>
            </a:r>
            <a:r>
              <a:rPr lang="ru-RU" sz="6000" b="0" i="1" dirty="0">
                <a:solidFill>
                  <a:schemeClr val="accent4">
                    <a:lumMod val="50000"/>
                  </a:schemeClr>
                </a:solidFill>
              </a:rPr>
              <a:t>», </a:t>
            </a:r>
            <a:r>
              <a:rPr lang="ru-RU" sz="6000" b="0" i="1" dirty="0" smtClean="0">
                <a:solidFill>
                  <a:schemeClr val="accent4">
                    <a:lumMod val="50000"/>
                  </a:schemeClr>
                </a:solidFill>
              </a:rPr>
              <a:t>где </a:t>
            </a:r>
            <a:r>
              <a:rPr lang="ru-RU" sz="6000" b="0" i="1" dirty="0">
                <a:solidFill>
                  <a:schemeClr val="accent4">
                    <a:lumMod val="50000"/>
                  </a:schemeClr>
                </a:solidFill>
              </a:rPr>
              <a:t>действует всяческая нечистая сила, в природе не существующая.</a:t>
            </a:r>
            <a:endParaRPr lang="ru-RU" sz="6000" b="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6000" b="0" i="1" dirty="0" smtClean="0">
                <a:solidFill>
                  <a:schemeClr val="accent4">
                    <a:lumMod val="50000"/>
                  </a:schemeClr>
                </a:solidFill>
              </a:rPr>
              <a:t>3. Особый </a:t>
            </a:r>
            <a:r>
              <a:rPr lang="ru-RU" sz="6000" b="0" i="1" dirty="0">
                <a:solidFill>
                  <a:schemeClr val="accent4">
                    <a:lumMod val="50000"/>
                  </a:schemeClr>
                </a:solidFill>
              </a:rPr>
              <a:t>эффект производит употребление возвышенной и сниженной лексики в том </a:t>
            </a:r>
            <a:r>
              <a:rPr lang="ru-RU" sz="6000" b="0" i="1" dirty="0" smtClean="0">
                <a:solidFill>
                  <a:schemeClr val="accent4">
                    <a:lumMod val="50000"/>
                  </a:schemeClr>
                </a:solidFill>
              </a:rPr>
              <a:t>случае, </a:t>
            </a:r>
            <a:r>
              <a:rPr lang="ru-RU" sz="6000" b="0" i="1" dirty="0" smtClean="0">
                <a:solidFill>
                  <a:schemeClr val="accent4">
                    <a:lumMod val="50000"/>
                  </a:schemeClr>
                </a:solidFill>
              </a:rPr>
              <a:t>если </a:t>
            </a:r>
            <a:r>
              <a:rPr lang="ru-RU" sz="6000" b="0" i="1" dirty="0">
                <a:solidFill>
                  <a:schemeClr val="accent4">
                    <a:lumMod val="50000"/>
                  </a:schemeClr>
                </a:solidFill>
              </a:rPr>
              <a:t>в языке то или иное слово как бы оттеняется нейтральным синонимом.</a:t>
            </a:r>
            <a:endParaRPr lang="ru-RU" sz="60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84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220686" y="578499"/>
            <a:ext cx="8901404" cy="4721290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40000" lnSpcReduction="20000"/>
          </a:bodyPr>
          <a:lstStyle/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8000" b="0" i="1" dirty="0" smtClean="0">
                <a:solidFill>
                  <a:schemeClr val="accent4">
                    <a:lumMod val="50000"/>
                  </a:schemeClr>
                </a:solidFill>
              </a:rPr>
              <a:t>4. Велосипедист был ясно виден с наблюдательной вышки, </a:t>
            </a:r>
            <a:r>
              <a:rPr lang="ru-RU" sz="8000" b="0" i="1" dirty="0" smtClean="0">
                <a:solidFill>
                  <a:schemeClr val="accent4">
                    <a:lumMod val="50000"/>
                  </a:schemeClr>
                </a:solidFill>
              </a:rPr>
              <a:t>даром </a:t>
            </a:r>
            <a:r>
              <a:rPr lang="ru-RU" sz="8000" b="0" i="1" dirty="0" smtClean="0">
                <a:solidFill>
                  <a:schemeClr val="accent4">
                    <a:lumMod val="50000"/>
                  </a:schemeClr>
                </a:solidFill>
              </a:rPr>
              <a:t>что ехал в тени.</a:t>
            </a:r>
          </a:p>
          <a:p>
            <a:pPr algn="just"/>
            <a:r>
              <a:rPr lang="ru-RU" sz="8000" b="0" i="1" dirty="0" smtClean="0">
                <a:solidFill>
                  <a:schemeClr val="accent4">
                    <a:lumMod val="50000"/>
                  </a:schemeClr>
                </a:solidFill>
              </a:rPr>
              <a:t>5. Вдруг, правда, развеселится, так что с чердака опилки сыплются.</a:t>
            </a:r>
          </a:p>
          <a:p>
            <a:pPr algn="just"/>
            <a:r>
              <a:rPr lang="ru-RU" sz="8000" b="0" i="1" dirty="0" smtClean="0">
                <a:solidFill>
                  <a:schemeClr val="accent4">
                    <a:lumMod val="50000"/>
                  </a:schemeClr>
                </a:solidFill>
              </a:rPr>
              <a:t>6. Я пригласил вас, господа, чтобы сообщить вам пренеприятное известие.</a:t>
            </a:r>
          </a:p>
          <a:p>
            <a:pPr algn="just"/>
            <a:r>
              <a:rPr lang="ru-RU" sz="8000" b="0" i="1" dirty="0" smtClean="0">
                <a:solidFill>
                  <a:schemeClr val="accent4">
                    <a:lumMod val="50000"/>
                  </a:schemeClr>
                </a:solidFill>
              </a:rPr>
              <a:t>7. У Максимки ничего не клеилось, что бы он ни предпринимал.</a:t>
            </a:r>
          </a:p>
          <a:p>
            <a:pPr algn="just"/>
            <a:endParaRPr lang="ru-RU" sz="8000" b="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76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220686" y="578499"/>
            <a:ext cx="8901404" cy="4721290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endParaRPr lang="ru-RU" sz="3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000" b="0" i="1" dirty="0" smtClean="0">
                <a:solidFill>
                  <a:schemeClr val="accent4">
                    <a:lumMod val="50000"/>
                  </a:schemeClr>
                </a:solidFill>
              </a:rPr>
              <a:t>8. Правда была в том, что Ванюшка и в самом деле лишился чувств, </a:t>
            </a:r>
            <a:r>
              <a:rPr lang="ru-RU" sz="3000" b="0" i="1" u="sng" dirty="0" smtClean="0">
                <a:solidFill>
                  <a:schemeClr val="accent4">
                    <a:lumMod val="50000"/>
                  </a:schemeClr>
                </a:solidFill>
              </a:rPr>
              <a:t>как потом и признался сам</a:t>
            </a:r>
            <a:r>
              <a:rPr lang="ru-RU" sz="3000" b="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3000" b="0" i="1" dirty="0" smtClean="0">
                <a:solidFill>
                  <a:schemeClr val="accent4">
                    <a:lumMod val="50000"/>
                  </a:schemeClr>
                </a:solidFill>
              </a:rPr>
              <a:t>9. Как только выйдешь в узкую дверь со двора, сразу по правой руке увидишь раскидистую грушу и ажурную лавку с круглым столиком.</a:t>
            </a:r>
          </a:p>
          <a:p>
            <a:pPr algn="just"/>
            <a:r>
              <a:rPr lang="ru-RU" sz="3000" b="0" i="1" dirty="0" smtClean="0">
                <a:solidFill>
                  <a:schemeClr val="accent4">
                    <a:lumMod val="50000"/>
                  </a:schemeClr>
                </a:solidFill>
              </a:rPr>
              <a:t>10. Слова кипели смутно на устах, как бьётся пена в тесных берегах.</a:t>
            </a:r>
          </a:p>
          <a:p>
            <a:pPr algn="just"/>
            <a:r>
              <a:rPr lang="ru-RU" sz="3000" b="0" i="1" dirty="0" smtClean="0">
                <a:solidFill>
                  <a:schemeClr val="accent4">
                    <a:lumMod val="50000"/>
                  </a:schemeClr>
                </a:solidFill>
              </a:rPr>
              <a:t>11. Лес с обеих сторон был так густ, что ничего нельзя было видеть через него.</a:t>
            </a:r>
            <a:endParaRPr lang="ru-RU" sz="3000" b="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59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1903445" y="578498"/>
            <a:ext cx="9181322" cy="4646645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2800" b="0" i="1" dirty="0" smtClean="0">
                <a:solidFill>
                  <a:schemeClr val="accent4">
                    <a:lumMod val="50000"/>
                  </a:schemeClr>
                </a:solidFill>
              </a:rPr>
              <a:t>12.</a:t>
            </a:r>
            <a:r>
              <a:rPr lang="ru-RU" sz="12800" b="0" i="1" dirty="0">
                <a:solidFill>
                  <a:schemeClr val="accent4">
                    <a:lumMod val="50000"/>
                  </a:schemeClr>
                </a:solidFill>
              </a:rPr>
              <a:t> И стоит ли того мучиться, когда </a:t>
            </a:r>
            <a:r>
              <a:rPr lang="ru-RU" sz="12800" b="0" i="1" dirty="0" smtClean="0">
                <a:solidFill>
                  <a:schemeClr val="accent4">
                    <a:lumMod val="50000"/>
                  </a:schemeClr>
                </a:solidFill>
              </a:rPr>
              <a:t>жить </a:t>
            </a:r>
            <a:r>
              <a:rPr lang="ru-RU" sz="12800" b="0" i="1" dirty="0">
                <a:solidFill>
                  <a:schemeClr val="accent4">
                    <a:lumMod val="50000"/>
                  </a:schemeClr>
                </a:solidFill>
              </a:rPr>
              <a:t>остаётся одну секунду в сравнении с вечностью? </a:t>
            </a:r>
            <a:endParaRPr lang="ru-RU" sz="12800" b="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12800" b="0" i="1" dirty="0" smtClean="0">
                <a:solidFill>
                  <a:schemeClr val="accent4">
                    <a:lumMod val="50000"/>
                  </a:schemeClr>
                </a:solidFill>
              </a:rPr>
              <a:t>13.</a:t>
            </a:r>
            <a:r>
              <a:rPr lang="ru-RU" sz="12800" b="0" i="1" dirty="0">
                <a:solidFill>
                  <a:schemeClr val="accent4">
                    <a:lumMod val="50000"/>
                  </a:schemeClr>
                </a:solidFill>
              </a:rPr>
              <a:t> Санька и Алёна отложили дату свадьбы, поскольку отец невесты к назначенному ранее сроку приехать не мог. </a:t>
            </a:r>
            <a:endParaRPr lang="ru-RU" sz="12800" b="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12800" b="0" i="1" dirty="0" smtClean="0">
                <a:solidFill>
                  <a:schemeClr val="accent4">
                    <a:lumMod val="50000"/>
                  </a:schemeClr>
                </a:solidFill>
              </a:rPr>
              <a:t>14. Солнце озарило избу так неожиданно и быстро, что бабушка и внук перестали разговаривать.</a:t>
            </a:r>
          </a:p>
          <a:p>
            <a:pPr algn="just"/>
            <a:r>
              <a:rPr lang="ru-RU" sz="12800" b="0" i="1" dirty="0" smtClean="0">
                <a:solidFill>
                  <a:schemeClr val="accent4">
                    <a:lumMod val="50000"/>
                  </a:schemeClr>
                </a:solidFill>
              </a:rPr>
              <a:t>15. Когда дед Игнатий вылез из соснового шалаша, на востоке уже разгоралась утренняя заря.</a:t>
            </a:r>
            <a:endParaRPr lang="ru-RU" sz="12800" b="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32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481943" y="559837"/>
            <a:ext cx="8845419" cy="5075853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 algn="ctr"/>
            <a:endParaRPr lang="ru-RU" sz="60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28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2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28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СПП состоит из </a:t>
            </a:r>
            <a:r>
              <a:rPr lang="ru-RU" sz="144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главной</a:t>
            </a:r>
            <a:r>
              <a:rPr lang="ru-RU" sz="1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части и зависимой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неё по смыслу и грамматически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4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придаточной</a:t>
            </a:r>
            <a:r>
              <a:rPr lang="ru-RU" sz="1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части.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28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</a:t>
            </a:r>
            <a:r>
              <a:rPr lang="ru-RU" sz="12800" b="0" i="1" dirty="0" smtClean="0">
                <a:solidFill>
                  <a:schemeClr val="accent4">
                    <a:lumMod val="50000"/>
                  </a:schemeClr>
                </a:solidFill>
              </a:rPr>
              <a:t>Полноценное </a:t>
            </a:r>
            <a:r>
              <a:rPr lang="ru-RU" sz="12800" b="0" i="1" u="sng" dirty="0">
                <a:solidFill>
                  <a:schemeClr val="accent4">
                    <a:lumMod val="50000"/>
                  </a:schemeClr>
                </a:solidFill>
              </a:rPr>
              <a:t>восприятие</a:t>
            </a:r>
            <a:r>
              <a:rPr lang="ru-RU" sz="12800" b="0" i="1" dirty="0">
                <a:solidFill>
                  <a:schemeClr val="accent4">
                    <a:lumMod val="50000"/>
                  </a:schemeClr>
                </a:solidFill>
              </a:rPr>
              <a:t> портрета в художественном произведении </a:t>
            </a:r>
            <a:r>
              <a:rPr lang="ru-RU" sz="12800" b="0" i="1" u="dbl" dirty="0">
                <a:solidFill>
                  <a:schemeClr val="accent4">
                    <a:lumMod val="50000"/>
                  </a:schemeClr>
                </a:solidFill>
              </a:rPr>
              <a:t>требует</a:t>
            </a:r>
            <a:r>
              <a:rPr lang="ru-RU" sz="12800" b="0" i="1" dirty="0">
                <a:solidFill>
                  <a:schemeClr val="accent4">
                    <a:lumMod val="50000"/>
                  </a:schemeClr>
                </a:solidFill>
              </a:rPr>
              <a:t> усиленной работы воображения, </a:t>
            </a:r>
            <a:r>
              <a:rPr lang="ru-RU" sz="14400" dirty="0">
                <a:solidFill>
                  <a:schemeClr val="accent4">
                    <a:lumMod val="50000"/>
                  </a:schemeClr>
                </a:solidFill>
              </a:rPr>
              <a:t>так как </a:t>
            </a:r>
            <a:r>
              <a:rPr lang="ru-RU" sz="12800" b="0" i="1" u="sng" dirty="0">
                <a:solidFill>
                  <a:schemeClr val="accent4">
                    <a:lumMod val="50000"/>
                  </a:schemeClr>
                </a:solidFill>
              </a:rPr>
              <a:t>читатель</a:t>
            </a:r>
            <a:r>
              <a:rPr lang="ru-RU" sz="12800" b="0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2800" b="0" i="1" u="dbl" dirty="0">
                <a:solidFill>
                  <a:schemeClr val="accent4">
                    <a:lumMod val="50000"/>
                  </a:schemeClr>
                </a:solidFill>
              </a:rPr>
              <a:t>должен</a:t>
            </a:r>
            <a:r>
              <a:rPr lang="ru-RU" sz="12800" b="0" i="1" dirty="0">
                <a:solidFill>
                  <a:schemeClr val="accent4">
                    <a:lumMod val="50000"/>
                  </a:schemeClr>
                </a:solidFill>
              </a:rPr>
              <a:t> по словесному описанию </a:t>
            </a:r>
            <a:r>
              <a:rPr lang="ru-RU" sz="12800" b="0" i="1" u="dbl" dirty="0">
                <a:solidFill>
                  <a:schemeClr val="accent4">
                    <a:lumMod val="50000"/>
                  </a:schemeClr>
                </a:solidFill>
              </a:rPr>
              <a:t>представить</a:t>
            </a:r>
            <a:r>
              <a:rPr lang="ru-RU" sz="12800" b="0" i="1" dirty="0">
                <a:solidFill>
                  <a:schemeClr val="accent4">
                    <a:lumMod val="50000"/>
                  </a:schemeClr>
                </a:solidFill>
              </a:rPr>
              <a:t> себе зримый образ</a:t>
            </a:r>
            <a:r>
              <a:rPr lang="ru-RU" sz="12800" b="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9800" b="0" dirty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6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04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575249" y="634483"/>
            <a:ext cx="8472195" cy="4478694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32500" lnSpcReduction="20000"/>
          </a:bodyPr>
          <a:lstStyle/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1200" b="0" i="1" dirty="0" smtClean="0">
                <a:solidFill>
                  <a:schemeClr val="accent4">
                    <a:lumMod val="50000"/>
                  </a:schemeClr>
                </a:solidFill>
              </a:rPr>
              <a:t>16. Не дождавшись, когда они закончат перебирать картошку, я собрался уходить домой.</a:t>
            </a:r>
          </a:p>
          <a:p>
            <a:pPr algn="just"/>
            <a:r>
              <a:rPr lang="ru-RU" sz="11200" b="0" i="1" dirty="0" smtClean="0">
                <a:solidFill>
                  <a:schemeClr val="accent4">
                    <a:lumMod val="50000"/>
                  </a:schemeClr>
                </a:solidFill>
              </a:rPr>
              <a:t>17. Неужели наша дружба угаснет, как угасает сейчас солнце?</a:t>
            </a:r>
          </a:p>
          <a:p>
            <a:pPr algn="just"/>
            <a:r>
              <a:rPr lang="ru-RU" sz="11200" b="0" i="1" dirty="0" smtClean="0">
                <a:solidFill>
                  <a:schemeClr val="accent4">
                    <a:lumMod val="50000"/>
                  </a:schemeClr>
                </a:solidFill>
              </a:rPr>
              <a:t>18. Собаки притихли оттого, что никто посторонний не тревожил их покоя.</a:t>
            </a:r>
            <a:endParaRPr lang="ru-RU" sz="11200" b="0" i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6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31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668555" y="1343608"/>
            <a:ext cx="7987003" cy="3508310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4400" b="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14400" b="0" i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14400" b="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14400" b="0" i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14400" b="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14400" b="0" i="1" dirty="0" smtClean="0">
                <a:solidFill>
                  <a:schemeClr val="accent4">
                    <a:lumMod val="50000"/>
                  </a:schemeClr>
                </a:solidFill>
              </a:rPr>
              <a:t>19</a:t>
            </a:r>
            <a:r>
              <a:rPr lang="ru-RU" sz="14400" b="0" i="1" dirty="0" smtClean="0">
                <a:solidFill>
                  <a:schemeClr val="accent4">
                    <a:lumMod val="50000"/>
                  </a:schemeClr>
                </a:solidFill>
              </a:rPr>
              <a:t>. По утрам, если прислушаться, можно услышать пение соловьиного хора.</a:t>
            </a:r>
          </a:p>
          <a:p>
            <a:pPr algn="just"/>
            <a:r>
              <a:rPr lang="ru-RU" sz="14400" b="0" i="1" dirty="0" smtClean="0">
                <a:solidFill>
                  <a:schemeClr val="accent4">
                    <a:lumMod val="50000"/>
                  </a:schemeClr>
                </a:solidFill>
              </a:rPr>
              <a:t>20. По мере того как мы продвигались в глубь леса, идти становилось всё труднее</a:t>
            </a:r>
            <a:r>
              <a:rPr lang="ru-RU" sz="14400" b="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9000" b="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9000" b="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8000" b="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8000" b="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09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649894" y="373224"/>
            <a:ext cx="6885992" cy="5561045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Ответы:</a:t>
            </a:r>
            <a:endParaRPr lang="ru-RU" sz="128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6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Изъяснительная –</a:t>
            </a:r>
            <a:r>
              <a:rPr lang="ru-RU" altLang="ru-RU" sz="9600" b="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9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16, 20;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Определительная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 3;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9, 15;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11, 14;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Уступки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4, 7;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Следствия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12, 19;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13, 18;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Присоединительная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8;</a:t>
            </a:r>
          </a:p>
          <a:p>
            <a:pPr algn="ctr"/>
            <a:r>
              <a:rPr lang="ru-RU" sz="9600" b="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– </a:t>
            </a:r>
            <a:r>
              <a:rPr lang="ru-RU" sz="9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10, 17.</a:t>
            </a:r>
            <a:endParaRPr lang="ru-RU" sz="96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68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6" y="1071397"/>
            <a:ext cx="8546841" cy="3892489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77500" lnSpcReduction="20000"/>
          </a:bodyPr>
          <a:lstStyle/>
          <a:p>
            <a:pPr algn="ctr"/>
            <a:endParaRPr lang="ru-RU" sz="28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7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придаточных частей </a:t>
            </a:r>
          </a:p>
          <a:p>
            <a:pPr algn="ctr"/>
            <a:r>
              <a:rPr lang="ru-RU" sz="7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СПП: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определительные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изъяснительные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обстоятельственные</a:t>
            </a:r>
          </a:p>
          <a:p>
            <a:pPr algn="ctr"/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41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4400" i="1" u="wavy" dirty="0">
                <a:solidFill>
                  <a:schemeClr val="accent4">
                    <a:lumMod val="50000"/>
                  </a:schemeClr>
                </a:solidFill>
              </a:rPr>
              <a:t>Придаточные определительные</a:t>
            </a:r>
            <a:r>
              <a:rPr lang="ru-RU" sz="4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b="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4000" b="0" dirty="0">
                <a:solidFill>
                  <a:schemeClr val="accent4">
                    <a:lumMod val="50000"/>
                  </a:schemeClr>
                </a:solidFill>
              </a:rPr>
              <a:t>отвечают на вопросы прилагательных</a:t>
            </a:r>
            <a:r>
              <a:rPr lang="ru-RU" sz="4000" b="0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</a:p>
          <a:p>
            <a:pPr algn="just"/>
            <a:r>
              <a:rPr lang="ru-RU" sz="40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4000" b="0" u="sng" dirty="0">
                <a:solidFill>
                  <a:schemeClr val="accent4">
                    <a:lumMod val="50000"/>
                  </a:schemeClr>
                </a:solidFill>
              </a:rPr>
              <a:t>союзы</a:t>
            </a:r>
            <a:r>
              <a:rPr lang="ru-RU" sz="4000" b="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</a:rPr>
              <a:t>чтобы, как, словно, как будто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; </a:t>
            </a:r>
            <a:endParaRPr lang="ru-RU" sz="4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4000" b="0" u="sng" dirty="0" smtClean="0">
                <a:solidFill>
                  <a:schemeClr val="accent4">
                    <a:lumMod val="50000"/>
                  </a:schemeClr>
                </a:solidFill>
              </a:rPr>
              <a:t>союзные </a:t>
            </a:r>
            <a:r>
              <a:rPr lang="ru-RU" sz="4000" b="0" u="sng" dirty="0">
                <a:solidFill>
                  <a:schemeClr val="accent4">
                    <a:lumMod val="50000"/>
                  </a:schemeClr>
                </a:solidFill>
              </a:rPr>
              <a:t>слова:</a:t>
            </a:r>
            <a:r>
              <a:rPr lang="ru-RU" sz="40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</a:rPr>
              <a:t>который, какой, чей, кто, что, когда, где, куда, откуда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95034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4400" b="0" i="1" dirty="0">
                <a:solidFill>
                  <a:schemeClr val="accent4">
                    <a:lumMod val="50000"/>
                  </a:schemeClr>
                </a:solidFill>
              </a:rPr>
              <a:t>Фантастику как одно из универсальных свойств художественного мира </a:t>
            </a:r>
            <a:r>
              <a:rPr lang="ru-RU" sz="4400" b="0" i="1" u="dbl" dirty="0">
                <a:solidFill>
                  <a:schemeClr val="accent4">
                    <a:lumMod val="50000"/>
                  </a:schemeClr>
                </a:solidFill>
              </a:rPr>
              <a:t>не следует путать</a:t>
            </a:r>
            <a:r>
              <a:rPr lang="ru-RU" sz="4400" b="0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400" b="0" i="1" u="dash" dirty="0">
                <a:solidFill>
                  <a:schemeClr val="accent4">
                    <a:lumMod val="50000"/>
                  </a:schemeClr>
                </a:solidFill>
              </a:rPr>
              <a:t>с</a:t>
            </a:r>
            <a:r>
              <a:rPr lang="ru-RU" sz="4400" b="0" i="1" dirty="0">
                <a:solidFill>
                  <a:schemeClr val="accent4">
                    <a:lumMod val="50000"/>
                  </a:schemeClr>
                </a:solidFill>
              </a:rPr>
              <a:t> фэнтези – </a:t>
            </a:r>
            <a:r>
              <a:rPr lang="ru-RU" sz="4400" b="0" i="1" u="dash" dirty="0">
                <a:solidFill>
                  <a:schemeClr val="accent4">
                    <a:lumMod val="50000"/>
                  </a:schemeClr>
                </a:solidFill>
              </a:rPr>
              <a:t>литературой</a:t>
            </a:r>
            <a:r>
              <a:rPr lang="ru-RU" sz="4400" b="0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400" u="wavy" dirty="0">
                <a:solidFill>
                  <a:schemeClr val="accent4">
                    <a:lumMod val="50000"/>
                  </a:schemeClr>
                </a:solidFill>
              </a:rPr>
              <a:t>которую</a:t>
            </a:r>
            <a:r>
              <a:rPr lang="ru-RU" sz="4400" b="0" i="1" u="wavy" dirty="0">
                <a:solidFill>
                  <a:schemeClr val="accent4">
                    <a:lumMod val="50000"/>
                  </a:schemeClr>
                </a:solidFill>
              </a:rPr>
              <a:t> в обиходе также называют фантастикой</a:t>
            </a:r>
            <a:r>
              <a:rPr lang="ru-RU" sz="4400" b="0" i="1" u="wavy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ru-RU" sz="44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15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463282" y="690466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algn="ctr"/>
            <a:r>
              <a:rPr lang="ru-RU" sz="4400" i="1" u="dash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Придаточные </a:t>
            </a:r>
            <a:r>
              <a:rPr lang="ru-RU" sz="4400" i="1" u="dash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изъяснительные</a:t>
            </a:r>
            <a:endParaRPr lang="ru-RU" sz="4400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отвечают на вопросы косвенных падежей, как дополнения</a:t>
            </a:r>
            <a:r>
              <a:rPr lang="ru-RU" sz="3600" b="0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</a:p>
          <a:p>
            <a:pPr algn="just"/>
            <a:r>
              <a:rPr lang="ru-RU" sz="3600" b="0" u="sng" dirty="0" smtClean="0">
                <a:solidFill>
                  <a:schemeClr val="accent4">
                    <a:lumMod val="50000"/>
                  </a:schemeClr>
                </a:solidFill>
              </a:rPr>
              <a:t>подчинительные </a:t>
            </a:r>
            <a:r>
              <a:rPr lang="ru-RU" sz="3600" b="0" u="sng" dirty="0">
                <a:solidFill>
                  <a:schemeClr val="accent4">
                    <a:lumMod val="50000"/>
                  </a:schemeClr>
                </a:solidFill>
              </a:rPr>
              <a:t>союзы: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что, чтобы, будто, как, как будто, словно, ли;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3600" b="0" u="sng" dirty="0" smtClean="0">
                <a:solidFill>
                  <a:schemeClr val="accent4">
                    <a:lumMod val="50000"/>
                  </a:schemeClr>
                </a:solidFill>
              </a:rPr>
              <a:t>союзные </a:t>
            </a:r>
            <a:r>
              <a:rPr lang="ru-RU" sz="3600" b="0" u="sng" dirty="0">
                <a:solidFill>
                  <a:schemeClr val="accent4">
                    <a:lumMod val="50000"/>
                  </a:schemeClr>
                </a:solidFill>
              </a:rPr>
              <a:t>слова:</a:t>
            </a:r>
            <a:r>
              <a:rPr lang="ru-RU" sz="3600" b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кто, что, где, куда, откуда, как, сколько, насколько, почему, зачем, который, какой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5940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4000" b="0" i="1" dirty="0">
                <a:solidFill>
                  <a:schemeClr val="accent4">
                    <a:lumMod val="50000"/>
                  </a:schemeClr>
                </a:solidFill>
              </a:rPr>
              <a:t>С давних пор </a:t>
            </a:r>
            <a:r>
              <a:rPr lang="ru-RU" sz="4000" b="0" i="1" u="dbl" dirty="0">
                <a:solidFill>
                  <a:schemeClr val="accent4">
                    <a:lumMod val="50000"/>
                  </a:schemeClr>
                </a:solidFill>
              </a:rPr>
              <a:t>было подмечено</a:t>
            </a:r>
            <a:r>
              <a:rPr lang="ru-RU" sz="4000" b="0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что </a:t>
            </a:r>
            <a:r>
              <a:rPr lang="ru-RU" sz="4000" b="0" i="1" dirty="0">
                <a:solidFill>
                  <a:schemeClr val="accent4">
                    <a:lumMod val="50000"/>
                  </a:schemeClr>
                </a:solidFill>
              </a:rPr>
              <a:t>определённые </a:t>
            </a:r>
            <a:r>
              <a:rPr lang="ru-RU" sz="4000" b="0" i="1" u="sng" dirty="0">
                <a:solidFill>
                  <a:schemeClr val="accent4">
                    <a:lumMod val="50000"/>
                  </a:schemeClr>
                </a:solidFill>
              </a:rPr>
              <a:t>состояния</a:t>
            </a:r>
            <a:r>
              <a:rPr lang="ru-RU" sz="4000" b="0" i="1" dirty="0">
                <a:solidFill>
                  <a:schemeClr val="accent4">
                    <a:lumMod val="50000"/>
                  </a:schemeClr>
                </a:solidFill>
              </a:rPr>
              <a:t> природы так или иначе </a:t>
            </a:r>
            <a:r>
              <a:rPr lang="ru-RU" sz="4000" b="0" i="1" u="dbl" dirty="0">
                <a:solidFill>
                  <a:schemeClr val="accent4">
                    <a:lumMod val="50000"/>
                  </a:schemeClr>
                </a:solidFill>
              </a:rPr>
              <a:t>соотносятся</a:t>
            </a:r>
            <a:r>
              <a:rPr lang="ru-RU" sz="4000" b="0" i="1" dirty="0">
                <a:solidFill>
                  <a:schemeClr val="accent4">
                    <a:lumMod val="50000"/>
                  </a:schemeClr>
                </a:solidFill>
              </a:rPr>
              <a:t> с человеческими чувствами и переживаниями</a:t>
            </a:r>
            <a:r>
              <a:rPr lang="ru-RU" sz="4000" b="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600" b="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36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9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65"/>
            <a:ext cx="12191999" cy="684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388637" y="746450"/>
            <a:ext cx="8845419" cy="4460032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3600" i="1" dirty="0">
                <a:solidFill>
                  <a:schemeClr val="accent6">
                    <a:lumMod val="75000"/>
                  </a:schemeClr>
                </a:solidFill>
              </a:rPr>
              <a:t>Внимание!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Различайте 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придаточную определительную и придаточную изъяснительную со словом </a:t>
            </a:r>
            <a:r>
              <a:rPr lang="ru-RU" sz="3600" i="1" u="sng" dirty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400" b="0" dirty="0" smtClean="0">
                <a:solidFill>
                  <a:schemeClr val="accent4">
                    <a:lumMod val="50000"/>
                  </a:schemeClr>
                </a:solidFill>
              </a:rPr>
              <a:t>если </a:t>
            </a:r>
            <a:r>
              <a:rPr lang="ru-RU" sz="3400" b="0" i="1" u="sng" dirty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3400" b="0" dirty="0">
                <a:solidFill>
                  <a:schemeClr val="accent4">
                    <a:lumMod val="50000"/>
                  </a:schemeClr>
                </a:solidFill>
              </a:rPr>
              <a:t> можно 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заменить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b="0" dirty="0">
                <a:solidFill>
                  <a:schemeClr val="accent4">
                    <a:lumMod val="50000"/>
                  </a:schemeClr>
                </a:solidFill>
              </a:rPr>
              <a:t>союзным словом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b="0" dirty="0">
                <a:solidFill>
                  <a:schemeClr val="accent4">
                    <a:lumMod val="50000"/>
                  </a:schemeClr>
                </a:solidFill>
              </a:rPr>
              <a:t>то это 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определительная </a:t>
            </a:r>
            <a:r>
              <a:rPr lang="ru-RU" sz="3400" b="0" dirty="0">
                <a:solidFill>
                  <a:schemeClr val="accent4">
                    <a:lumMod val="50000"/>
                  </a:schemeClr>
                </a:solidFill>
              </a:rPr>
              <a:t>(а </a:t>
            </a:r>
            <a:r>
              <a:rPr lang="ru-RU" sz="3400" b="0" i="1" u="sng" dirty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3400" b="0" dirty="0">
                <a:solidFill>
                  <a:schemeClr val="accent4">
                    <a:lumMod val="50000"/>
                  </a:schemeClr>
                </a:solidFill>
              </a:rPr>
              <a:t> – союзное слово</a:t>
            </a:r>
            <a:r>
              <a:rPr lang="ru-RU" sz="3400" b="0" dirty="0" smtClean="0">
                <a:solidFill>
                  <a:schemeClr val="accent4">
                    <a:lumMod val="50000"/>
                  </a:schemeClr>
                </a:solidFill>
              </a:rPr>
              <a:t>); 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400" b="0" dirty="0" smtClean="0">
                <a:solidFill>
                  <a:schemeClr val="accent4">
                    <a:lumMod val="50000"/>
                  </a:schemeClr>
                </a:solidFill>
              </a:rPr>
              <a:t>если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b="0" dirty="0">
                <a:solidFill>
                  <a:schemeClr val="accent4">
                    <a:lumMod val="50000"/>
                  </a:schemeClr>
                </a:solidFill>
              </a:rPr>
              <a:t>то это 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изъяснительная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b="0" dirty="0">
                <a:solidFill>
                  <a:schemeClr val="accent4">
                    <a:lumMod val="50000"/>
                  </a:schemeClr>
                </a:solidFill>
              </a:rPr>
              <a:t>(а </a:t>
            </a:r>
            <a:r>
              <a:rPr lang="ru-RU" sz="3400" b="0" i="1" u="sng" dirty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3400" b="0" dirty="0">
                <a:solidFill>
                  <a:schemeClr val="accent4">
                    <a:lumMod val="50000"/>
                  </a:schemeClr>
                </a:solidFill>
              </a:rPr>
              <a:t> – союз).</a:t>
            </a:r>
          </a:p>
        </p:txBody>
      </p:sp>
    </p:spTree>
    <p:extLst>
      <p:ext uri="{BB962C8B-B14F-4D97-AF65-F5344CB8AC3E}">
        <p14:creationId xmlns:p14="http://schemas.microsoft.com/office/powerpoint/2010/main" val="1257257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804306-531C-408E-A9CF-EF623DC5EC87}"/>
</file>

<file path=customXml/itemProps2.xml><?xml version="1.0" encoding="utf-8"?>
<ds:datastoreItem xmlns:ds="http://schemas.openxmlformats.org/officeDocument/2006/customXml" ds:itemID="{A7AF2A21-ABC1-4A8C-AF42-F6A4C640C2BE}"/>
</file>

<file path=customXml/itemProps3.xml><?xml version="1.0" encoding="utf-8"?>
<ds:datastoreItem xmlns:ds="http://schemas.openxmlformats.org/officeDocument/2006/customXml" ds:itemID="{CCF535D9-DDF6-4FC7-920A-5D05A776308B}"/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1576</Words>
  <Application>Microsoft Office PowerPoint</Application>
  <PresentationFormat>Широкоэкранный</PresentationFormat>
  <Paragraphs>155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«Сложноподчинённое предложение» для слушателей подготовительного отделения, подготовительных курсов, абитуриентов</dc:title>
  <dc:creator>Tatyana</dc:creator>
  <cp:lastModifiedBy>Tatyana</cp:lastModifiedBy>
  <cp:revision>46</cp:revision>
  <dcterms:created xsi:type="dcterms:W3CDTF">2017-04-27T07:00:00Z</dcterms:created>
  <dcterms:modified xsi:type="dcterms:W3CDTF">2017-04-28T18:50:25Z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