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7" r:id="rId2"/>
    <p:sldId id="281" r:id="rId3"/>
    <p:sldId id="284" r:id="rId4"/>
    <p:sldId id="282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278" r:id="rId24"/>
    <p:sldId id="30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62F77-01A2-41B5-B49C-0F8796F1439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0DBF67-DA53-4E76-BDE3-DC200DC45E7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в формах слов – именах людей – с уменьшительно-ласкательным суффиксом </a:t>
          </a:r>
          <a:r>
            <a:rPr lang="ru-RU" sz="1600" b="1" i="1" dirty="0" smtClean="0"/>
            <a:t>-к-</a:t>
          </a:r>
          <a:r>
            <a:rPr lang="ru-RU" sz="1600" dirty="0" smtClean="0"/>
            <a:t>: </a:t>
          </a:r>
        </a:p>
        <a:p>
          <a:r>
            <a:rPr lang="ru-RU" sz="1600" i="1" dirty="0" smtClean="0"/>
            <a:t>Жа</a:t>
          </a:r>
          <a:r>
            <a:rPr lang="ru-RU" sz="1600" b="1" i="1" dirty="0" smtClean="0">
              <a:solidFill>
                <a:srgbClr val="FF0000"/>
              </a:solidFill>
            </a:rPr>
            <a:t>нн</a:t>
          </a:r>
          <a:r>
            <a:rPr lang="ru-RU" sz="1600" i="1" dirty="0" smtClean="0"/>
            <a:t>а – Жа</a:t>
          </a:r>
          <a:r>
            <a:rPr lang="ru-RU" sz="1600" b="1" i="1" dirty="0" smtClean="0">
              <a:solidFill>
                <a:srgbClr val="FF0000"/>
              </a:solidFill>
            </a:rPr>
            <a:t>н</a:t>
          </a:r>
          <a:r>
            <a:rPr lang="ru-RU" sz="1600" i="1" dirty="0" smtClean="0"/>
            <a:t>ка,</a:t>
          </a:r>
          <a:r>
            <a:rPr lang="ru-RU" sz="1600" dirty="0" smtClean="0"/>
            <a:t> </a:t>
          </a:r>
          <a:r>
            <a:rPr lang="ru-RU" sz="1600" i="1" dirty="0" smtClean="0"/>
            <a:t>Жа</a:t>
          </a:r>
          <a:r>
            <a:rPr lang="ru-RU" sz="1600" b="1" i="1" dirty="0" smtClean="0">
              <a:solidFill>
                <a:srgbClr val="C00000"/>
              </a:solidFill>
            </a:rPr>
            <a:t>н</a:t>
          </a:r>
          <a:r>
            <a:rPr lang="ru-RU" sz="1600" i="1" dirty="0" smtClean="0"/>
            <a:t>очка; И</a:t>
          </a:r>
          <a:r>
            <a:rPr lang="ru-RU" sz="1600" b="1" i="1" dirty="0" smtClean="0">
              <a:solidFill>
                <a:srgbClr val="C00000"/>
              </a:solidFill>
            </a:rPr>
            <a:t>нн</a:t>
          </a:r>
          <a:r>
            <a:rPr lang="ru-RU" sz="1600" i="1" dirty="0" smtClean="0"/>
            <a:t>а – И</a:t>
          </a:r>
          <a:r>
            <a:rPr lang="ru-RU" sz="1600" b="1" i="1" dirty="0" smtClean="0">
              <a:solidFill>
                <a:srgbClr val="C00000"/>
              </a:solidFill>
            </a:rPr>
            <a:t>н</a:t>
          </a:r>
          <a:r>
            <a:rPr lang="ru-RU" sz="1600" i="1" dirty="0" smtClean="0"/>
            <a:t>ка, И</a:t>
          </a:r>
          <a:r>
            <a:rPr lang="ru-RU" sz="1600" b="1" i="1" dirty="0" smtClean="0">
              <a:solidFill>
                <a:srgbClr val="C00000"/>
              </a:solidFill>
            </a:rPr>
            <a:t>н</a:t>
          </a:r>
          <a:r>
            <a:rPr lang="ru-RU" sz="1600" i="1" dirty="0" smtClean="0"/>
            <a:t>очка; </a:t>
          </a:r>
        </a:p>
        <a:p>
          <a:r>
            <a:rPr lang="ru-RU" sz="1600" i="1" dirty="0" smtClean="0"/>
            <a:t>Кири</a:t>
          </a:r>
          <a:r>
            <a:rPr lang="ru-RU" sz="1600" b="1" i="1" dirty="0" smtClean="0">
              <a:solidFill>
                <a:srgbClr val="C00000"/>
              </a:solidFill>
            </a:rPr>
            <a:t>лл </a:t>
          </a:r>
          <a:r>
            <a:rPr lang="ru-RU" sz="1600" i="1" dirty="0" smtClean="0"/>
            <a:t>– Кири</a:t>
          </a:r>
          <a:r>
            <a:rPr lang="ru-RU" sz="1600" b="1" i="1" dirty="0" smtClean="0">
              <a:solidFill>
                <a:srgbClr val="FF0000"/>
              </a:solidFill>
            </a:rPr>
            <a:t>л</a:t>
          </a:r>
          <a:r>
            <a:rPr lang="ru-RU" sz="1600" i="1" dirty="0" smtClean="0"/>
            <a:t>ка; Ге</a:t>
          </a:r>
          <a:r>
            <a:rPr lang="ru-RU" sz="1600" b="1" i="1" dirty="0" smtClean="0">
              <a:solidFill>
                <a:srgbClr val="C00000"/>
              </a:solidFill>
            </a:rPr>
            <a:t>нн</a:t>
          </a:r>
          <a:r>
            <a:rPr lang="ru-RU" sz="1600" i="1" dirty="0" smtClean="0"/>
            <a:t>адий – Ге</a:t>
          </a:r>
          <a:r>
            <a:rPr lang="ru-RU" sz="1600" b="1" i="1" dirty="0" smtClean="0">
              <a:solidFill>
                <a:srgbClr val="C00000"/>
              </a:solidFill>
            </a:rPr>
            <a:t>н</a:t>
          </a:r>
          <a:r>
            <a:rPr lang="ru-RU" sz="1600" i="1" dirty="0" smtClean="0"/>
            <a:t>ка, Ге</a:t>
          </a:r>
          <a:r>
            <a:rPr lang="ru-RU" sz="1600" b="1" i="1" dirty="0" smtClean="0">
              <a:solidFill>
                <a:srgbClr val="C00000"/>
              </a:solidFill>
            </a:rPr>
            <a:t>н</a:t>
          </a:r>
          <a:r>
            <a:rPr lang="ru-RU" sz="1600" i="1" dirty="0" smtClean="0"/>
            <a:t>очка</a:t>
          </a:r>
          <a:endParaRPr lang="ru-RU" sz="1600" dirty="0"/>
        </a:p>
      </dgm:t>
    </dgm:pt>
    <dgm:pt modelId="{7F4A6898-CF12-4A38-A8AC-A07E1DC37DE6}" type="parTrans" cxnId="{0556793D-05E1-4DAB-8668-BA614E175F10}">
      <dgm:prSet/>
      <dgm:spPr/>
      <dgm:t>
        <a:bodyPr/>
        <a:lstStyle/>
        <a:p>
          <a:endParaRPr lang="ru-RU"/>
        </a:p>
      </dgm:t>
    </dgm:pt>
    <dgm:pt modelId="{D0B17F75-2DAE-420A-AC3E-2421A1692F59}" type="sibTrans" cxnId="{0556793D-05E1-4DAB-8668-BA614E175F10}">
      <dgm:prSet/>
      <dgm:spPr/>
      <dgm:t>
        <a:bodyPr/>
        <a:lstStyle/>
        <a:p>
          <a:endParaRPr lang="ru-RU"/>
        </a:p>
      </dgm:t>
    </dgm:pt>
    <dgm:pt modelId="{5C3DFB51-54BC-4C21-B0D7-7360CF53E88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в сложносокращённых словах без интерфикса, если основа с двойной согласной находится в первой части: </a:t>
          </a:r>
          <a:r>
            <a:rPr lang="ru-RU" sz="1600" i="1" dirty="0" smtClean="0"/>
            <a:t>сте</a:t>
          </a:r>
          <a:r>
            <a:rPr lang="ru-RU" sz="1600" b="1" i="1" dirty="0" smtClean="0">
              <a:solidFill>
                <a:srgbClr val="C00000"/>
              </a:solidFill>
            </a:rPr>
            <a:t>нн</a:t>
          </a:r>
          <a:r>
            <a:rPr lang="ru-RU" sz="1600" i="1" dirty="0" smtClean="0"/>
            <a:t>ая газета – сте</a:t>
          </a:r>
          <a:r>
            <a:rPr lang="ru-RU" sz="1600" b="1" i="1" dirty="0" smtClean="0">
              <a:solidFill>
                <a:srgbClr val="C00000"/>
              </a:solidFill>
            </a:rPr>
            <a:t>н</a:t>
          </a:r>
          <a:r>
            <a:rPr lang="ru-RU" sz="1600" i="1" dirty="0" smtClean="0"/>
            <a:t>газета, ко</a:t>
          </a:r>
          <a:r>
            <a:rPr lang="ru-RU" sz="1600" b="1" i="1" dirty="0" smtClean="0">
              <a:solidFill>
                <a:srgbClr val="C00000"/>
              </a:solidFill>
            </a:rPr>
            <a:t>рр</a:t>
          </a:r>
          <a:r>
            <a:rPr lang="ru-RU" sz="1600" i="1" dirty="0" smtClean="0"/>
            <a:t>еспондентский пункт - ко</a:t>
          </a:r>
          <a:r>
            <a:rPr lang="ru-RU" sz="1600" b="1" i="1" dirty="0" smtClean="0">
              <a:solidFill>
                <a:srgbClr val="C00000"/>
              </a:solidFill>
            </a:rPr>
            <a:t>р</a:t>
          </a:r>
          <a:r>
            <a:rPr lang="ru-RU" sz="1600" i="1" dirty="0" smtClean="0"/>
            <a:t>пункт</a:t>
          </a:r>
          <a:r>
            <a:rPr lang="ru-RU" sz="1600" dirty="0" smtClean="0"/>
            <a:t>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Но: </a:t>
          </a:r>
          <a:r>
            <a:rPr lang="ru-RU" sz="1600" i="1" dirty="0" smtClean="0"/>
            <a:t>гла</a:t>
          </a:r>
          <a:r>
            <a:rPr lang="ru-RU" sz="1600" b="1" i="1" dirty="0" smtClean="0">
              <a:solidFill>
                <a:srgbClr val="C00000"/>
              </a:solidFill>
            </a:rPr>
            <a:t>вв</a:t>
          </a:r>
          <a:r>
            <a:rPr lang="ru-RU" sz="1600" i="1" dirty="0" smtClean="0"/>
            <a:t>рач, по</a:t>
          </a:r>
          <a:r>
            <a:rPr lang="ru-RU" sz="1600" b="1" i="1" dirty="0" smtClean="0">
              <a:solidFill>
                <a:srgbClr val="C00000"/>
              </a:solidFill>
            </a:rPr>
            <a:t>мм</a:t>
          </a:r>
          <a:r>
            <a:rPr lang="ru-RU" sz="1600" i="1" dirty="0" smtClean="0"/>
            <a:t>астера </a:t>
          </a:r>
          <a:r>
            <a:rPr lang="ru-RU" sz="1600" dirty="0" smtClean="0"/>
            <a:t>– второе слово начинается с той же буквы, на которую заканчивается корень первого.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В сложных словах с дефисным написанием сохраняется удвоенная согласная: </a:t>
          </a:r>
          <a:r>
            <a:rPr lang="ru-RU" sz="1600" i="1" dirty="0" smtClean="0"/>
            <a:t>пре</a:t>
          </a:r>
          <a:r>
            <a:rPr lang="ru-RU" sz="1600" b="1" i="1" dirty="0" smtClean="0">
              <a:solidFill>
                <a:srgbClr val="FF0000"/>
              </a:solidFill>
            </a:rPr>
            <a:t>сс</a:t>
          </a:r>
          <a:r>
            <a:rPr lang="ru-RU" sz="1600" i="1" dirty="0" smtClean="0"/>
            <a:t>-центр</a:t>
          </a:r>
          <a:r>
            <a:rPr lang="ru-RU" sz="1600" dirty="0" smtClean="0"/>
            <a:t>. Ср.: </a:t>
          </a:r>
          <a:r>
            <a:rPr lang="ru-RU" sz="1600" i="1" dirty="0" smtClean="0"/>
            <a:t>спецко</a:t>
          </a:r>
          <a:r>
            <a:rPr lang="ru-RU" sz="1600" i="1" dirty="0" smtClean="0">
              <a:solidFill>
                <a:srgbClr val="FF0000"/>
              </a:solidFill>
            </a:rPr>
            <a:t>р</a:t>
          </a:r>
          <a:r>
            <a:rPr lang="ru-RU" sz="1600" i="1" dirty="0" smtClean="0"/>
            <a:t>, спецко</a:t>
          </a:r>
          <a:r>
            <a:rPr lang="ru-RU" sz="1600" i="1" dirty="0" smtClean="0">
              <a:solidFill>
                <a:srgbClr val="FF0000"/>
              </a:solidFill>
            </a:rPr>
            <a:t>р</a:t>
          </a:r>
          <a:r>
            <a:rPr lang="ru-RU" sz="1600" i="1" dirty="0" smtClean="0"/>
            <a:t>овский – спец. ко</a:t>
          </a:r>
          <a:r>
            <a:rPr lang="ru-RU" sz="1600" i="1" dirty="0" smtClean="0">
              <a:solidFill>
                <a:srgbClr val="FF0000"/>
              </a:solidFill>
            </a:rPr>
            <a:t>рр</a:t>
          </a:r>
          <a:r>
            <a:rPr lang="ru-RU" sz="1600" i="1" dirty="0" smtClean="0"/>
            <a:t>.</a:t>
          </a:r>
          <a:r>
            <a:rPr lang="ru-RU" sz="1600" dirty="0" smtClean="0"/>
            <a:t>;</a:t>
          </a:r>
          <a:endParaRPr lang="ru-RU" sz="1600" dirty="0"/>
        </a:p>
      </dgm:t>
    </dgm:pt>
    <dgm:pt modelId="{34DDFED6-0AA9-4568-B1AA-94DD22BBC90B}" type="parTrans" cxnId="{D2B2C40E-9D97-4BFB-9675-93015B991F23}">
      <dgm:prSet/>
      <dgm:spPr/>
      <dgm:t>
        <a:bodyPr/>
        <a:lstStyle/>
        <a:p>
          <a:endParaRPr lang="ru-RU"/>
        </a:p>
      </dgm:t>
    </dgm:pt>
    <dgm:pt modelId="{7844A8C3-9833-4274-898F-435E2E8DCED7}" type="sibTrans" cxnId="{D2B2C40E-9D97-4BFB-9675-93015B991F23}">
      <dgm:prSet/>
      <dgm:spPr/>
      <dgm:t>
        <a:bodyPr/>
        <a:lstStyle/>
        <a:p>
          <a:endParaRPr lang="ru-RU"/>
        </a:p>
      </dgm:t>
    </dgm:pt>
    <dgm:pt modelId="{AB6F0B0A-E6BD-4C92-B152-F9F5E1CC561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C00000"/>
              </a:solidFill>
            </a:rPr>
            <a:t>в словах-исключениях</a:t>
          </a:r>
          <a:r>
            <a:rPr lang="ru-RU" sz="1800" dirty="0" smtClean="0"/>
            <a:t>: </a:t>
          </a:r>
          <a:r>
            <a:rPr lang="ru-RU" sz="1800" b="1" i="1" dirty="0" smtClean="0"/>
            <a:t>коло</a:t>
          </a:r>
          <a:r>
            <a:rPr lang="ru-RU" sz="1800" b="1" i="1" dirty="0" smtClean="0">
              <a:solidFill>
                <a:srgbClr val="FF0000"/>
              </a:solidFill>
            </a:rPr>
            <a:t>н</a:t>
          </a:r>
          <a:r>
            <a:rPr lang="ru-RU" sz="1800" b="1" i="1" dirty="0" smtClean="0"/>
            <a:t>ка</a:t>
          </a:r>
          <a:r>
            <a:rPr lang="ru-RU" sz="1800" i="1" dirty="0" smtClean="0"/>
            <a:t> </a:t>
          </a:r>
          <a:r>
            <a:rPr lang="ru-RU" sz="1800" dirty="0" smtClean="0"/>
            <a:t>(но: </a:t>
          </a:r>
          <a:r>
            <a:rPr lang="ru-RU" sz="1800" i="1" dirty="0" smtClean="0"/>
            <a:t>коло</a:t>
          </a:r>
          <a:r>
            <a:rPr lang="ru-RU" sz="1800" i="1" dirty="0" smtClean="0">
              <a:solidFill>
                <a:srgbClr val="FF0000"/>
              </a:solidFill>
            </a:rPr>
            <a:t>нн</a:t>
          </a:r>
          <a:r>
            <a:rPr lang="ru-RU" sz="1800" i="1" dirty="0" smtClean="0"/>
            <a:t>а, коло</a:t>
          </a:r>
          <a:r>
            <a:rPr lang="ru-RU" sz="1800" i="1" dirty="0" smtClean="0">
              <a:solidFill>
                <a:srgbClr val="FF0000"/>
              </a:solidFill>
            </a:rPr>
            <a:t>нн</a:t>
          </a:r>
          <a:r>
            <a:rPr lang="ru-RU" sz="1800" i="1" dirty="0" smtClean="0"/>
            <a:t>ада</a:t>
          </a:r>
          <a:r>
            <a:rPr lang="ru-RU" sz="1800" dirty="0" smtClean="0"/>
            <a:t>), </a:t>
          </a:r>
          <a:r>
            <a:rPr lang="ru-RU" sz="1800" b="1" i="1" dirty="0" smtClean="0"/>
            <a:t>криста</a:t>
          </a:r>
          <a:r>
            <a:rPr lang="ru-RU" sz="1800" b="1" i="1" dirty="0" smtClean="0">
              <a:solidFill>
                <a:srgbClr val="FF0000"/>
              </a:solidFill>
            </a:rPr>
            <a:t>л</a:t>
          </a:r>
          <a:r>
            <a:rPr lang="ru-RU" sz="1800" b="1" i="1" dirty="0" smtClean="0"/>
            <a:t>ьный</a:t>
          </a:r>
          <a:r>
            <a:rPr lang="ru-RU" sz="1800" i="1" dirty="0" smtClean="0"/>
            <a:t> </a:t>
          </a:r>
          <a:r>
            <a:rPr lang="ru-RU" sz="1800" dirty="0" smtClean="0"/>
            <a:t>(но:</a:t>
          </a:r>
          <a:r>
            <a:rPr lang="ru-RU" sz="1800" i="1" dirty="0" smtClean="0"/>
            <a:t> криста</a:t>
          </a:r>
          <a:r>
            <a:rPr lang="ru-RU" sz="1800" i="1" dirty="0" smtClean="0">
              <a:solidFill>
                <a:srgbClr val="FF0000"/>
              </a:solidFill>
            </a:rPr>
            <a:t>лл</a:t>
          </a:r>
          <a:r>
            <a:rPr lang="ru-RU" sz="1800" i="1" dirty="0" smtClean="0"/>
            <a:t>ический</a:t>
          </a:r>
          <a:r>
            <a:rPr lang="ru-RU" sz="1800" dirty="0" smtClean="0"/>
            <a:t>),</a:t>
          </a:r>
          <a:r>
            <a:rPr lang="ru-RU" sz="1800" i="1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1" dirty="0" smtClean="0"/>
            <a:t>опере</a:t>
          </a:r>
          <a:r>
            <a:rPr lang="ru-RU" sz="1800" b="1" i="1" dirty="0" smtClean="0">
              <a:solidFill>
                <a:srgbClr val="FF0000"/>
              </a:solidFill>
            </a:rPr>
            <a:t>т</a:t>
          </a:r>
          <a:r>
            <a:rPr lang="ru-RU" sz="1800" b="1" i="1" dirty="0" smtClean="0"/>
            <a:t>ка</a:t>
          </a:r>
          <a:r>
            <a:rPr lang="ru-RU" sz="1800" b="1" dirty="0" smtClean="0"/>
            <a:t>, </a:t>
          </a:r>
          <a:r>
            <a:rPr lang="ru-RU" sz="1800" b="1" i="1" dirty="0" smtClean="0"/>
            <a:t>опере</a:t>
          </a:r>
          <a:r>
            <a:rPr lang="ru-RU" sz="1800" b="1" i="1" dirty="0" smtClean="0">
              <a:solidFill>
                <a:srgbClr val="FF0000"/>
              </a:solidFill>
            </a:rPr>
            <a:t>т</a:t>
          </a:r>
          <a:r>
            <a:rPr lang="ru-RU" sz="1800" b="1" i="1" dirty="0" smtClean="0"/>
            <a:t>очный</a:t>
          </a:r>
          <a:r>
            <a:rPr lang="ru-RU" sz="1800" i="1" dirty="0" smtClean="0"/>
            <a:t> </a:t>
          </a:r>
          <a:r>
            <a:rPr lang="ru-RU" sz="1800" dirty="0" smtClean="0"/>
            <a:t>(но:</a:t>
          </a:r>
          <a:r>
            <a:rPr lang="ru-RU" sz="1800" i="1" dirty="0" smtClean="0"/>
            <a:t> опере</a:t>
          </a:r>
          <a:r>
            <a:rPr lang="ru-RU" sz="1800" i="1" dirty="0" smtClean="0">
              <a:solidFill>
                <a:srgbClr val="FF0000"/>
              </a:solidFill>
            </a:rPr>
            <a:t>тт</a:t>
          </a:r>
          <a:r>
            <a:rPr lang="ru-RU" sz="1800" i="1" dirty="0" smtClean="0"/>
            <a:t>а</a:t>
          </a:r>
          <a:r>
            <a:rPr lang="ru-RU" sz="1800" dirty="0" smtClean="0"/>
            <a:t>)</a:t>
          </a:r>
          <a:r>
            <a:rPr lang="ru-RU" sz="1800" b="1" dirty="0" smtClean="0"/>
            <a:t>,</a:t>
          </a:r>
          <a:r>
            <a:rPr lang="ru-RU" sz="1800" i="1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1" dirty="0" smtClean="0"/>
            <a:t>пятито</a:t>
          </a:r>
          <a:r>
            <a:rPr lang="ru-RU" sz="1800" b="1" i="1" dirty="0" smtClean="0">
              <a:solidFill>
                <a:srgbClr val="FF0000"/>
              </a:solidFill>
            </a:rPr>
            <a:t>н</a:t>
          </a:r>
          <a:r>
            <a:rPr lang="ru-RU" sz="1800" b="1" i="1" dirty="0" smtClean="0"/>
            <a:t>ка</a:t>
          </a:r>
          <a:r>
            <a:rPr lang="ru-RU" sz="1800" i="1" dirty="0" smtClean="0"/>
            <a:t> </a:t>
          </a:r>
          <a:r>
            <a:rPr lang="ru-RU" sz="1800" dirty="0" smtClean="0"/>
            <a:t>(но:</a:t>
          </a:r>
          <a:r>
            <a:rPr lang="ru-RU" sz="1800" i="1" dirty="0" smtClean="0"/>
            <a:t> пятито</a:t>
          </a:r>
          <a:r>
            <a:rPr lang="ru-RU" sz="1800" i="1" dirty="0" smtClean="0">
              <a:solidFill>
                <a:srgbClr val="FF0000"/>
              </a:solidFill>
            </a:rPr>
            <a:t>нн</a:t>
          </a:r>
          <a:r>
            <a:rPr lang="ru-RU" sz="1800" i="1" dirty="0" smtClean="0"/>
            <a:t>ый</a:t>
          </a:r>
          <a:r>
            <a:rPr lang="ru-RU" sz="1800" dirty="0" smtClean="0"/>
            <a:t>),</a:t>
          </a:r>
          <a:r>
            <a:rPr lang="ru-RU" sz="1800" i="1" dirty="0" smtClean="0"/>
            <a:t> </a:t>
          </a:r>
          <a:r>
            <a:rPr lang="ru-RU" sz="1800" b="1" i="1" dirty="0" smtClean="0"/>
            <a:t>фи</a:t>
          </a:r>
          <a:r>
            <a:rPr lang="ru-RU" sz="1800" b="1" i="1" dirty="0" smtClean="0">
              <a:solidFill>
                <a:srgbClr val="FF0000"/>
              </a:solidFill>
            </a:rPr>
            <a:t>н</a:t>
          </a:r>
          <a:r>
            <a:rPr lang="ru-RU" sz="1800" b="1" i="1" dirty="0" smtClean="0"/>
            <a:t>ка</a:t>
          </a:r>
          <a:r>
            <a:rPr lang="ru-RU" sz="1800" dirty="0" smtClean="0"/>
            <a:t>, </a:t>
          </a:r>
          <a:r>
            <a:rPr lang="ru-RU" sz="1800" b="1" i="1" dirty="0" smtClean="0"/>
            <a:t>фи</a:t>
          </a:r>
          <a:r>
            <a:rPr lang="ru-RU" sz="1800" b="1" i="1" dirty="0" smtClean="0">
              <a:solidFill>
                <a:srgbClr val="FF0000"/>
              </a:solidFill>
            </a:rPr>
            <a:t>н</a:t>
          </a:r>
          <a:r>
            <a:rPr lang="ru-RU" sz="1800" b="1" i="1" dirty="0" smtClean="0"/>
            <a:t>ский</a:t>
          </a:r>
          <a:r>
            <a:rPr lang="ru-RU" sz="1800" i="1" dirty="0" smtClean="0"/>
            <a:t> </a:t>
          </a:r>
          <a:r>
            <a:rPr lang="ru-RU" sz="1800" dirty="0" smtClean="0"/>
            <a:t>(но:</a:t>
          </a:r>
          <a:r>
            <a:rPr lang="ru-RU" sz="1800" i="1" dirty="0" smtClean="0"/>
            <a:t> фи</a:t>
          </a:r>
          <a:r>
            <a:rPr lang="ru-RU" sz="1800" i="1" dirty="0" smtClean="0">
              <a:solidFill>
                <a:srgbClr val="FF0000"/>
              </a:solidFill>
            </a:rPr>
            <a:t>нн</a:t>
          </a:r>
          <a:r>
            <a:rPr lang="ru-RU" sz="1800" dirty="0" smtClean="0"/>
            <a:t>), </a:t>
          </a:r>
          <a:r>
            <a:rPr lang="ru-RU" sz="1800" b="1" i="1" dirty="0" smtClean="0"/>
            <a:t>анте</a:t>
          </a:r>
          <a:r>
            <a:rPr lang="ru-RU" sz="1800" b="1" i="1" dirty="0" smtClean="0">
              <a:solidFill>
                <a:srgbClr val="FF0000"/>
              </a:solidFill>
            </a:rPr>
            <a:t>н</a:t>
          </a:r>
          <a:r>
            <a:rPr lang="ru-RU" sz="1800" b="1" i="1" dirty="0" smtClean="0"/>
            <a:t>щик </a:t>
          </a:r>
          <a:r>
            <a:rPr lang="ru-RU" sz="1800" dirty="0" smtClean="0"/>
            <a:t>(но: </a:t>
          </a:r>
          <a:r>
            <a:rPr lang="ru-RU" sz="1800" i="1" dirty="0" smtClean="0"/>
            <a:t>анте</a:t>
          </a:r>
          <a:r>
            <a:rPr lang="ru-RU" sz="1800" i="1" dirty="0" smtClean="0">
              <a:solidFill>
                <a:srgbClr val="FF0000"/>
              </a:solidFill>
            </a:rPr>
            <a:t>нн</a:t>
          </a:r>
          <a:r>
            <a:rPr lang="ru-RU" sz="1800" i="1" dirty="0" smtClean="0"/>
            <a:t>а</a:t>
          </a:r>
          <a:r>
            <a:rPr lang="ru-RU" sz="1800" dirty="0" smtClean="0"/>
            <a:t>). </a:t>
          </a:r>
          <a:endParaRPr lang="ru-RU" sz="1800" dirty="0"/>
        </a:p>
      </dgm:t>
    </dgm:pt>
    <dgm:pt modelId="{F1B60F18-45BA-4934-86BF-52C6BA089987}" type="parTrans" cxnId="{E0E9D0D6-5F2A-4902-B3A1-6CEBBAD89B6F}">
      <dgm:prSet/>
      <dgm:spPr/>
      <dgm:t>
        <a:bodyPr/>
        <a:lstStyle/>
        <a:p>
          <a:endParaRPr lang="ru-RU"/>
        </a:p>
      </dgm:t>
    </dgm:pt>
    <dgm:pt modelId="{56C9C631-9B60-4D57-B25E-0576C3AEEB5A}" type="sibTrans" cxnId="{E0E9D0D6-5F2A-4902-B3A1-6CEBBAD89B6F}">
      <dgm:prSet/>
      <dgm:spPr/>
      <dgm:t>
        <a:bodyPr/>
        <a:lstStyle/>
        <a:p>
          <a:endParaRPr lang="ru-RU"/>
        </a:p>
      </dgm:t>
    </dgm:pt>
    <dgm:pt modelId="{80915541-351B-423F-B697-9893F24F388B}" type="pres">
      <dgm:prSet presAssocID="{0AE62F77-01A2-41B5-B49C-0F8796F1439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6011A5-5266-4B23-9DD8-BD67C08E33DB}" type="pres">
      <dgm:prSet presAssocID="{DF0DBF67-DA53-4E76-BDE3-DC200DC45E7D}" presName="composite" presStyleCnt="0"/>
      <dgm:spPr/>
    </dgm:pt>
    <dgm:pt modelId="{786824C1-13EA-4D81-B5E1-BD3729599DB8}" type="pres">
      <dgm:prSet presAssocID="{DF0DBF67-DA53-4E76-BDE3-DC200DC45E7D}" presName="imgShp" presStyleLbl="fgImgPlace1" presStyleIdx="0" presStyleCnt="3" custFlipHor="1" custScaleX="23954" custScaleY="24278" custLinFactX="-74544" custLinFactNeighborX="-100000" custLinFactNeighborY="-61297"/>
      <dgm:spPr/>
    </dgm:pt>
    <dgm:pt modelId="{786EBAFB-1479-4EB7-AB6E-42125025AE84}" type="pres">
      <dgm:prSet presAssocID="{DF0DBF67-DA53-4E76-BDE3-DC200DC45E7D}" presName="txShp" presStyleLbl="node1" presStyleIdx="0" presStyleCnt="3" custScaleX="147366" custScaleY="146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F6310-B09B-48AA-94AB-BFCC5F544687}" type="pres">
      <dgm:prSet presAssocID="{D0B17F75-2DAE-420A-AC3E-2421A1692F59}" presName="spacing" presStyleCnt="0"/>
      <dgm:spPr/>
    </dgm:pt>
    <dgm:pt modelId="{8B237929-D590-4F11-A888-410743A62E7E}" type="pres">
      <dgm:prSet presAssocID="{5C3DFB51-54BC-4C21-B0D7-7360CF53E884}" presName="composite" presStyleCnt="0"/>
      <dgm:spPr/>
    </dgm:pt>
    <dgm:pt modelId="{A42650A5-A435-41D1-9047-1448972F6CC4}" type="pres">
      <dgm:prSet presAssocID="{5C3DFB51-54BC-4C21-B0D7-7360CF53E884}" presName="imgShp" presStyleLbl="fgImgPlace1" presStyleIdx="1" presStyleCnt="3" custScaleX="29959" custScaleY="23668" custLinFactX="-100000" custLinFactNeighborX="-149785" custLinFactNeighborY="-76836"/>
      <dgm:spPr/>
    </dgm:pt>
    <dgm:pt modelId="{2961FEBB-0A96-455B-8A12-46659A0D1C1D}" type="pres">
      <dgm:prSet presAssocID="{5C3DFB51-54BC-4C21-B0D7-7360CF53E884}" presName="txShp" presStyleLbl="node1" presStyleIdx="1" presStyleCnt="3" custScaleX="149998" custScaleY="214355" custLinFactNeighborX="0" custLinFactNeighborY="-10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3FD96-77CF-496F-A633-7C9B53C7B2CB}" type="pres">
      <dgm:prSet presAssocID="{7844A8C3-9833-4274-898F-435E2E8DCED7}" presName="spacing" presStyleCnt="0"/>
      <dgm:spPr/>
    </dgm:pt>
    <dgm:pt modelId="{721FCE48-9FC1-4236-A19E-5E272F2FFDC9}" type="pres">
      <dgm:prSet presAssocID="{AB6F0B0A-E6BD-4C92-B152-F9F5E1CC5612}" presName="composite" presStyleCnt="0"/>
      <dgm:spPr/>
    </dgm:pt>
    <dgm:pt modelId="{7EDD5011-7173-4125-9CC3-41AEB1FB0268}" type="pres">
      <dgm:prSet presAssocID="{AB6F0B0A-E6BD-4C92-B152-F9F5E1CC5612}" presName="imgShp" presStyleLbl="fgImgPlace1" presStyleIdx="2" presStyleCnt="3" custScaleX="29976" custScaleY="29700" custLinFactX="-70133" custLinFactY="-1146" custLinFactNeighborX="-100000" custLinFactNeighborY="-100000"/>
      <dgm:spPr>
        <a:prstGeom prst="star4">
          <a:avLst/>
        </a:prstGeom>
      </dgm:spPr>
    </dgm:pt>
    <dgm:pt modelId="{F329E45E-B9CC-4563-9F7E-9056C81FF277}" type="pres">
      <dgm:prSet presAssocID="{AB6F0B0A-E6BD-4C92-B152-F9F5E1CC5612}" presName="txShp" presStyleLbl="node1" presStyleIdx="2" presStyleCnt="3" custScaleX="149998" custScaleY="189824" custLinFactNeighborX="0" custLinFactNeighborY="-21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D54B3-167C-4C95-B25C-053186C4ECA9}" type="presOf" srcId="{DF0DBF67-DA53-4E76-BDE3-DC200DC45E7D}" destId="{786EBAFB-1479-4EB7-AB6E-42125025AE84}" srcOrd="0" destOrd="0" presId="urn:microsoft.com/office/officeart/2005/8/layout/vList3"/>
    <dgm:cxn modelId="{1E5D294A-546F-4F5A-A649-23C1445C8C4D}" type="presOf" srcId="{5C3DFB51-54BC-4C21-B0D7-7360CF53E884}" destId="{2961FEBB-0A96-455B-8A12-46659A0D1C1D}" srcOrd="0" destOrd="0" presId="urn:microsoft.com/office/officeart/2005/8/layout/vList3"/>
    <dgm:cxn modelId="{D2B2C40E-9D97-4BFB-9675-93015B991F23}" srcId="{0AE62F77-01A2-41B5-B49C-0F8796F14397}" destId="{5C3DFB51-54BC-4C21-B0D7-7360CF53E884}" srcOrd="1" destOrd="0" parTransId="{34DDFED6-0AA9-4568-B1AA-94DD22BBC90B}" sibTransId="{7844A8C3-9833-4274-898F-435E2E8DCED7}"/>
    <dgm:cxn modelId="{E0E9D0D6-5F2A-4902-B3A1-6CEBBAD89B6F}" srcId="{0AE62F77-01A2-41B5-B49C-0F8796F14397}" destId="{AB6F0B0A-E6BD-4C92-B152-F9F5E1CC5612}" srcOrd="2" destOrd="0" parTransId="{F1B60F18-45BA-4934-86BF-52C6BA089987}" sibTransId="{56C9C631-9B60-4D57-B25E-0576C3AEEB5A}"/>
    <dgm:cxn modelId="{A77585DA-3E6E-42F1-B5F4-6B510294963D}" type="presOf" srcId="{0AE62F77-01A2-41B5-B49C-0F8796F14397}" destId="{80915541-351B-423F-B697-9893F24F388B}" srcOrd="0" destOrd="0" presId="urn:microsoft.com/office/officeart/2005/8/layout/vList3"/>
    <dgm:cxn modelId="{A56264E1-0CA6-4B08-BFB3-BBE12EC27E70}" type="presOf" srcId="{AB6F0B0A-E6BD-4C92-B152-F9F5E1CC5612}" destId="{F329E45E-B9CC-4563-9F7E-9056C81FF277}" srcOrd="0" destOrd="0" presId="urn:microsoft.com/office/officeart/2005/8/layout/vList3"/>
    <dgm:cxn modelId="{0556793D-05E1-4DAB-8668-BA614E175F10}" srcId="{0AE62F77-01A2-41B5-B49C-0F8796F14397}" destId="{DF0DBF67-DA53-4E76-BDE3-DC200DC45E7D}" srcOrd="0" destOrd="0" parTransId="{7F4A6898-CF12-4A38-A8AC-A07E1DC37DE6}" sibTransId="{D0B17F75-2DAE-420A-AC3E-2421A1692F59}"/>
    <dgm:cxn modelId="{42E13A6B-AC6E-4D13-9D84-97F1221C84B9}" type="presParOf" srcId="{80915541-351B-423F-B697-9893F24F388B}" destId="{AF6011A5-5266-4B23-9DD8-BD67C08E33DB}" srcOrd="0" destOrd="0" presId="urn:microsoft.com/office/officeart/2005/8/layout/vList3"/>
    <dgm:cxn modelId="{B6BB2B8E-1566-4240-80BA-BC1B7A87AB2B}" type="presParOf" srcId="{AF6011A5-5266-4B23-9DD8-BD67C08E33DB}" destId="{786824C1-13EA-4D81-B5E1-BD3729599DB8}" srcOrd="0" destOrd="0" presId="urn:microsoft.com/office/officeart/2005/8/layout/vList3"/>
    <dgm:cxn modelId="{7C8B402B-B5A1-47C9-872A-65C160B880B8}" type="presParOf" srcId="{AF6011A5-5266-4B23-9DD8-BD67C08E33DB}" destId="{786EBAFB-1479-4EB7-AB6E-42125025AE84}" srcOrd="1" destOrd="0" presId="urn:microsoft.com/office/officeart/2005/8/layout/vList3"/>
    <dgm:cxn modelId="{E34DF332-F289-4447-9C6E-CEA88471BDF3}" type="presParOf" srcId="{80915541-351B-423F-B697-9893F24F388B}" destId="{FA2F6310-B09B-48AA-94AB-BFCC5F544687}" srcOrd="1" destOrd="0" presId="urn:microsoft.com/office/officeart/2005/8/layout/vList3"/>
    <dgm:cxn modelId="{D41C3C84-9BB7-4D13-9215-EBFE6AECBB2D}" type="presParOf" srcId="{80915541-351B-423F-B697-9893F24F388B}" destId="{8B237929-D590-4F11-A888-410743A62E7E}" srcOrd="2" destOrd="0" presId="urn:microsoft.com/office/officeart/2005/8/layout/vList3"/>
    <dgm:cxn modelId="{9013A8E8-3703-4F9B-9CF2-7DD2DA889444}" type="presParOf" srcId="{8B237929-D590-4F11-A888-410743A62E7E}" destId="{A42650A5-A435-41D1-9047-1448972F6CC4}" srcOrd="0" destOrd="0" presId="urn:microsoft.com/office/officeart/2005/8/layout/vList3"/>
    <dgm:cxn modelId="{09E7AA80-4BBA-4B64-8CE0-84476B12901D}" type="presParOf" srcId="{8B237929-D590-4F11-A888-410743A62E7E}" destId="{2961FEBB-0A96-455B-8A12-46659A0D1C1D}" srcOrd="1" destOrd="0" presId="urn:microsoft.com/office/officeart/2005/8/layout/vList3"/>
    <dgm:cxn modelId="{7FD23136-DC81-4FC9-95FF-72A99EBBF11E}" type="presParOf" srcId="{80915541-351B-423F-B697-9893F24F388B}" destId="{0C83FD96-77CF-496F-A633-7C9B53C7B2CB}" srcOrd="3" destOrd="0" presId="urn:microsoft.com/office/officeart/2005/8/layout/vList3"/>
    <dgm:cxn modelId="{A364BFE4-6B1A-4DAB-8ED7-3898B4905FE7}" type="presParOf" srcId="{80915541-351B-423F-B697-9893F24F388B}" destId="{721FCE48-9FC1-4236-A19E-5E272F2FFDC9}" srcOrd="4" destOrd="0" presId="urn:microsoft.com/office/officeart/2005/8/layout/vList3"/>
    <dgm:cxn modelId="{E30970F2-0FA8-4F37-B784-E250907DB4E4}" type="presParOf" srcId="{721FCE48-9FC1-4236-A19E-5E272F2FFDC9}" destId="{7EDD5011-7173-4125-9CC3-41AEB1FB0268}" srcOrd="0" destOrd="0" presId="urn:microsoft.com/office/officeart/2005/8/layout/vList3"/>
    <dgm:cxn modelId="{4C9C1F8B-DDD9-4A1F-B51A-60F9629F19E9}" type="presParOf" srcId="{721FCE48-9FC1-4236-A19E-5E272F2FFDC9}" destId="{F329E45E-B9CC-4563-9F7E-9056C81FF2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6EBAFB-1479-4EB7-AB6E-42125025AE84}">
      <dsp:nvSpPr>
        <dsp:cNvPr id="0" name=""/>
        <dsp:cNvSpPr/>
      </dsp:nvSpPr>
      <dsp:spPr>
        <a:xfrm rot="10800000">
          <a:off x="82362" y="2669"/>
          <a:ext cx="8064875" cy="1080101"/>
        </a:xfrm>
        <a:prstGeom prst="homePlate">
          <a:avLst/>
        </a:prstGeom>
        <a:gradFill rotWithShape="1">
          <a:gsLst>
            <a:gs pos="0">
              <a:schemeClr val="accent5">
                <a:tint val="1000"/>
                <a:satMod val="255000"/>
              </a:schemeClr>
            </a:gs>
            <a:gs pos="55000">
              <a:schemeClr val="accent5">
                <a:tint val="12000"/>
                <a:satMod val="255000"/>
              </a:schemeClr>
            </a:gs>
            <a:gs pos="100000">
              <a:schemeClr val="accent5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2589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формах слов – именах людей – с уменьшительно-ласкательным суффиксом </a:t>
          </a:r>
          <a:r>
            <a:rPr lang="ru-RU" sz="1600" b="1" i="1" kern="1200" dirty="0" smtClean="0"/>
            <a:t>-к-</a:t>
          </a:r>
          <a:r>
            <a:rPr lang="ru-RU" sz="1600" kern="1200" dirty="0" smtClean="0"/>
            <a:t>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Жа</a:t>
          </a:r>
          <a:r>
            <a:rPr lang="ru-RU" sz="1600" b="1" i="1" kern="1200" dirty="0" smtClean="0">
              <a:solidFill>
                <a:srgbClr val="FF0000"/>
              </a:solidFill>
            </a:rPr>
            <a:t>нн</a:t>
          </a:r>
          <a:r>
            <a:rPr lang="ru-RU" sz="1600" i="1" kern="1200" dirty="0" smtClean="0"/>
            <a:t>а – Жа</a:t>
          </a:r>
          <a:r>
            <a:rPr lang="ru-RU" sz="1600" b="1" i="1" kern="1200" dirty="0" smtClean="0">
              <a:solidFill>
                <a:srgbClr val="FF0000"/>
              </a:solidFill>
            </a:rPr>
            <a:t>н</a:t>
          </a:r>
          <a:r>
            <a:rPr lang="ru-RU" sz="1600" i="1" kern="1200" dirty="0" smtClean="0"/>
            <a:t>ка,</a:t>
          </a:r>
          <a:r>
            <a:rPr lang="ru-RU" sz="1600" kern="1200" dirty="0" smtClean="0"/>
            <a:t> </a:t>
          </a:r>
          <a:r>
            <a:rPr lang="ru-RU" sz="1600" i="1" kern="1200" dirty="0" smtClean="0"/>
            <a:t>Жа</a:t>
          </a:r>
          <a:r>
            <a:rPr lang="ru-RU" sz="1600" b="1" i="1" kern="1200" dirty="0" smtClean="0">
              <a:solidFill>
                <a:srgbClr val="C00000"/>
              </a:solidFill>
            </a:rPr>
            <a:t>н</a:t>
          </a:r>
          <a:r>
            <a:rPr lang="ru-RU" sz="1600" i="1" kern="1200" dirty="0" smtClean="0"/>
            <a:t>очка; И</a:t>
          </a:r>
          <a:r>
            <a:rPr lang="ru-RU" sz="1600" b="1" i="1" kern="1200" dirty="0" smtClean="0">
              <a:solidFill>
                <a:srgbClr val="C00000"/>
              </a:solidFill>
            </a:rPr>
            <a:t>нн</a:t>
          </a:r>
          <a:r>
            <a:rPr lang="ru-RU" sz="1600" i="1" kern="1200" dirty="0" smtClean="0"/>
            <a:t>а – И</a:t>
          </a:r>
          <a:r>
            <a:rPr lang="ru-RU" sz="1600" b="1" i="1" kern="1200" dirty="0" smtClean="0">
              <a:solidFill>
                <a:srgbClr val="C00000"/>
              </a:solidFill>
            </a:rPr>
            <a:t>н</a:t>
          </a:r>
          <a:r>
            <a:rPr lang="ru-RU" sz="1600" i="1" kern="1200" dirty="0" smtClean="0"/>
            <a:t>ка, И</a:t>
          </a:r>
          <a:r>
            <a:rPr lang="ru-RU" sz="1600" b="1" i="1" kern="1200" dirty="0" smtClean="0">
              <a:solidFill>
                <a:srgbClr val="C00000"/>
              </a:solidFill>
            </a:rPr>
            <a:t>н</a:t>
          </a:r>
          <a:r>
            <a:rPr lang="ru-RU" sz="1600" i="1" kern="1200" dirty="0" smtClean="0"/>
            <a:t>очка;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Кири</a:t>
          </a:r>
          <a:r>
            <a:rPr lang="ru-RU" sz="1600" b="1" i="1" kern="1200" dirty="0" smtClean="0">
              <a:solidFill>
                <a:srgbClr val="C00000"/>
              </a:solidFill>
            </a:rPr>
            <a:t>лл </a:t>
          </a:r>
          <a:r>
            <a:rPr lang="ru-RU" sz="1600" i="1" kern="1200" dirty="0" smtClean="0"/>
            <a:t>– Кири</a:t>
          </a:r>
          <a:r>
            <a:rPr lang="ru-RU" sz="1600" b="1" i="1" kern="1200" dirty="0" smtClean="0">
              <a:solidFill>
                <a:srgbClr val="FF0000"/>
              </a:solidFill>
            </a:rPr>
            <a:t>л</a:t>
          </a:r>
          <a:r>
            <a:rPr lang="ru-RU" sz="1600" i="1" kern="1200" dirty="0" smtClean="0"/>
            <a:t>ка; Ге</a:t>
          </a:r>
          <a:r>
            <a:rPr lang="ru-RU" sz="1600" b="1" i="1" kern="1200" dirty="0" smtClean="0">
              <a:solidFill>
                <a:srgbClr val="C00000"/>
              </a:solidFill>
            </a:rPr>
            <a:t>нн</a:t>
          </a:r>
          <a:r>
            <a:rPr lang="ru-RU" sz="1600" i="1" kern="1200" dirty="0" smtClean="0"/>
            <a:t>адий – Ге</a:t>
          </a:r>
          <a:r>
            <a:rPr lang="ru-RU" sz="1600" b="1" i="1" kern="1200" dirty="0" smtClean="0">
              <a:solidFill>
                <a:srgbClr val="C00000"/>
              </a:solidFill>
            </a:rPr>
            <a:t>н</a:t>
          </a:r>
          <a:r>
            <a:rPr lang="ru-RU" sz="1600" i="1" kern="1200" dirty="0" smtClean="0"/>
            <a:t>ка, Ге</a:t>
          </a:r>
          <a:r>
            <a:rPr lang="ru-RU" sz="1600" b="1" i="1" kern="1200" dirty="0" smtClean="0">
              <a:solidFill>
                <a:srgbClr val="C00000"/>
              </a:solidFill>
            </a:rPr>
            <a:t>н</a:t>
          </a:r>
          <a:r>
            <a:rPr lang="ru-RU" sz="1600" i="1" kern="1200" dirty="0" smtClean="0"/>
            <a:t>очка</a:t>
          </a:r>
          <a:endParaRPr lang="ru-RU" sz="1600" kern="1200" dirty="0"/>
        </a:p>
      </dsp:txBody>
      <dsp:txXfrm rot="10800000">
        <a:off x="82362" y="2669"/>
        <a:ext cx="8064875" cy="1080101"/>
      </dsp:txXfrm>
    </dsp:sp>
    <dsp:sp modelId="{786824C1-13EA-4D81-B5E1-BD3729599DB8}">
      <dsp:nvSpPr>
        <dsp:cNvPr id="0" name=""/>
        <dsp:cNvSpPr/>
      </dsp:nvSpPr>
      <dsp:spPr>
        <a:xfrm flipH="1">
          <a:off x="0" y="1"/>
          <a:ext cx="177028" cy="1794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1FEBB-0A96-455B-8A12-46659A0D1C1D}">
      <dsp:nvSpPr>
        <dsp:cNvPr id="0" name=""/>
        <dsp:cNvSpPr/>
      </dsp:nvSpPr>
      <dsp:spPr>
        <a:xfrm rot="10800000">
          <a:off x="10341" y="1228714"/>
          <a:ext cx="8208916" cy="1584161"/>
        </a:xfrm>
        <a:prstGeom prst="homePlate">
          <a:avLst/>
        </a:prstGeom>
        <a:gradFill rotWithShape="1">
          <a:gsLst>
            <a:gs pos="0">
              <a:schemeClr val="accent5">
                <a:tint val="1000"/>
                <a:satMod val="255000"/>
              </a:schemeClr>
            </a:gs>
            <a:gs pos="55000">
              <a:schemeClr val="accent5">
                <a:tint val="12000"/>
                <a:satMod val="255000"/>
              </a:schemeClr>
            </a:gs>
            <a:gs pos="100000">
              <a:schemeClr val="accent5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2589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в сложносокращённых словах без интерфикса, если основа с двойной согласной находится в первой части: </a:t>
          </a:r>
          <a:r>
            <a:rPr lang="ru-RU" sz="1600" i="1" kern="1200" dirty="0" smtClean="0"/>
            <a:t>сте</a:t>
          </a:r>
          <a:r>
            <a:rPr lang="ru-RU" sz="1600" b="1" i="1" kern="1200" dirty="0" smtClean="0">
              <a:solidFill>
                <a:srgbClr val="C00000"/>
              </a:solidFill>
            </a:rPr>
            <a:t>нн</a:t>
          </a:r>
          <a:r>
            <a:rPr lang="ru-RU" sz="1600" i="1" kern="1200" dirty="0" smtClean="0"/>
            <a:t>ая газета – сте</a:t>
          </a:r>
          <a:r>
            <a:rPr lang="ru-RU" sz="1600" b="1" i="1" kern="1200" dirty="0" smtClean="0">
              <a:solidFill>
                <a:srgbClr val="C00000"/>
              </a:solidFill>
            </a:rPr>
            <a:t>н</a:t>
          </a:r>
          <a:r>
            <a:rPr lang="ru-RU" sz="1600" i="1" kern="1200" dirty="0" smtClean="0"/>
            <a:t>газета, ко</a:t>
          </a:r>
          <a:r>
            <a:rPr lang="ru-RU" sz="1600" b="1" i="1" kern="1200" dirty="0" smtClean="0">
              <a:solidFill>
                <a:srgbClr val="C00000"/>
              </a:solidFill>
            </a:rPr>
            <a:t>рр</a:t>
          </a:r>
          <a:r>
            <a:rPr lang="ru-RU" sz="1600" i="1" kern="1200" dirty="0" smtClean="0"/>
            <a:t>еспондентский пункт - ко</a:t>
          </a:r>
          <a:r>
            <a:rPr lang="ru-RU" sz="1600" b="1" i="1" kern="1200" dirty="0" smtClean="0">
              <a:solidFill>
                <a:srgbClr val="C00000"/>
              </a:solidFill>
            </a:rPr>
            <a:t>р</a:t>
          </a:r>
          <a:r>
            <a:rPr lang="ru-RU" sz="1600" i="1" kern="1200" dirty="0" smtClean="0"/>
            <a:t>пункт</a:t>
          </a:r>
          <a:r>
            <a:rPr lang="ru-RU" sz="1600" kern="1200" dirty="0" smtClean="0"/>
            <a:t>.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Но: </a:t>
          </a:r>
          <a:r>
            <a:rPr lang="ru-RU" sz="1600" i="1" kern="1200" dirty="0" smtClean="0"/>
            <a:t>гла</a:t>
          </a:r>
          <a:r>
            <a:rPr lang="ru-RU" sz="1600" b="1" i="1" kern="1200" dirty="0" smtClean="0">
              <a:solidFill>
                <a:srgbClr val="C00000"/>
              </a:solidFill>
            </a:rPr>
            <a:t>вв</a:t>
          </a:r>
          <a:r>
            <a:rPr lang="ru-RU" sz="1600" i="1" kern="1200" dirty="0" smtClean="0"/>
            <a:t>рач, по</a:t>
          </a:r>
          <a:r>
            <a:rPr lang="ru-RU" sz="1600" b="1" i="1" kern="1200" dirty="0" smtClean="0">
              <a:solidFill>
                <a:srgbClr val="C00000"/>
              </a:solidFill>
            </a:rPr>
            <a:t>мм</a:t>
          </a:r>
          <a:r>
            <a:rPr lang="ru-RU" sz="1600" i="1" kern="1200" dirty="0" smtClean="0"/>
            <a:t>астера </a:t>
          </a:r>
          <a:r>
            <a:rPr lang="ru-RU" sz="1600" kern="1200" dirty="0" smtClean="0"/>
            <a:t>– второе слово начинается с той же буквы, на которую заканчивается корень первого.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В сложных словах с дефисным написанием сохраняется удвоенная согласная: </a:t>
          </a:r>
          <a:r>
            <a:rPr lang="ru-RU" sz="1600" i="1" kern="1200" dirty="0" smtClean="0"/>
            <a:t>пре</a:t>
          </a:r>
          <a:r>
            <a:rPr lang="ru-RU" sz="1600" b="1" i="1" kern="1200" dirty="0" smtClean="0">
              <a:solidFill>
                <a:srgbClr val="FF0000"/>
              </a:solidFill>
            </a:rPr>
            <a:t>сс</a:t>
          </a:r>
          <a:r>
            <a:rPr lang="ru-RU" sz="1600" i="1" kern="1200" dirty="0" smtClean="0"/>
            <a:t>-центр</a:t>
          </a:r>
          <a:r>
            <a:rPr lang="ru-RU" sz="1600" kern="1200" dirty="0" smtClean="0"/>
            <a:t>. Ср.: </a:t>
          </a:r>
          <a:r>
            <a:rPr lang="ru-RU" sz="1600" i="1" kern="1200" dirty="0" smtClean="0"/>
            <a:t>спецко</a:t>
          </a:r>
          <a:r>
            <a:rPr lang="ru-RU" sz="1600" i="1" kern="1200" dirty="0" smtClean="0">
              <a:solidFill>
                <a:srgbClr val="FF0000"/>
              </a:solidFill>
            </a:rPr>
            <a:t>р</a:t>
          </a:r>
          <a:r>
            <a:rPr lang="ru-RU" sz="1600" i="1" kern="1200" dirty="0" smtClean="0"/>
            <a:t>, спецко</a:t>
          </a:r>
          <a:r>
            <a:rPr lang="ru-RU" sz="1600" i="1" kern="1200" dirty="0" smtClean="0">
              <a:solidFill>
                <a:srgbClr val="FF0000"/>
              </a:solidFill>
            </a:rPr>
            <a:t>р</a:t>
          </a:r>
          <a:r>
            <a:rPr lang="ru-RU" sz="1600" i="1" kern="1200" dirty="0" smtClean="0"/>
            <a:t>овский – спец. ко</a:t>
          </a:r>
          <a:r>
            <a:rPr lang="ru-RU" sz="1600" i="1" kern="1200" dirty="0" smtClean="0">
              <a:solidFill>
                <a:srgbClr val="FF0000"/>
              </a:solidFill>
            </a:rPr>
            <a:t>рр</a:t>
          </a:r>
          <a:r>
            <a:rPr lang="ru-RU" sz="1600" i="1" kern="1200" dirty="0" smtClean="0"/>
            <a:t>.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 rot="10800000">
        <a:off x="10341" y="1228714"/>
        <a:ext cx="8208916" cy="1584161"/>
      </dsp:txXfrm>
    </dsp:sp>
    <dsp:sp modelId="{A42650A5-A435-41D1-9047-1448972F6CC4}">
      <dsp:nvSpPr>
        <dsp:cNvPr id="0" name=""/>
        <dsp:cNvSpPr/>
      </dsp:nvSpPr>
      <dsp:spPr>
        <a:xfrm>
          <a:off x="0" y="1440156"/>
          <a:ext cx="221407" cy="1749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9E45E-B9CC-4563-9F7E-9056C81FF277}">
      <dsp:nvSpPr>
        <dsp:cNvPr id="0" name=""/>
        <dsp:cNvSpPr/>
      </dsp:nvSpPr>
      <dsp:spPr>
        <a:xfrm rot="10800000">
          <a:off x="10341" y="2947519"/>
          <a:ext cx="8208916" cy="1402868"/>
        </a:xfrm>
        <a:prstGeom prst="homePlate">
          <a:avLst/>
        </a:prstGeom>
        <a:gradFill rotWithShape="1">
          <a:gsLst>
            <a:gs pos="0">
              <a:schemeClr val="accent5">
                <a:tint val="1000"/>
                <a:satMod val="255000"/>
              </a:schemeClr>
            </a:gs>
            <a:gs pos="55000">
              <a:schemeClr val="accent5">
                <a:tint val="12000"/>
                <a:satMod val="255000"/>
              </a:schemeClr>
            </a:gs>
            <a:gs pos="100000">
              <a:schemeClr val="accent5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2589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в словах-исключениях</a:t>
          </a:r>
          <a:r>
            <a:rPr lang="ru-RU" sz="1800" kern="1200" dirty="0" smtClean="0"/>
            <a:t>: </a:t>
          </a:r>
          <a:r>
            <a:rPr lang="ru-RU" sz="1800" b="1" i="1" kern="1200" dirty="0" smtClean="0"/>
            <a:t>коло</a:t>
          </a:r>
          <a:r>
            <a:rPr lang="ru-RU" sz="1800" b="1" i="1" kern="1200" dirty="0" smtClean="0">
              <a:solidFill>
                <a:srgbClr val="FF0000"/>
              </a:solidFill>
            </a:rPr>
            <a:t>н</a:t>
          </a:r>
          <a:r>
            <a:rPr lang="ru-RU" sz="1800" b="1" i="1" kern="1200" dirty="0" smtClean="0"/>
            <a:t>ка</a:t>
          </a:r>
          <a:r>
            <a:rPr lang="ru-RU" sz="1800" i="1" kern="1200" dirty="0" smtClean="0"/>
            <a:t> </a:t>
          </a:r>
          <a:r>
            <a:rPr lang="ru-RU" sz="1800" kern="1200" dirty="0" smtClean="0"/>
            <a:t>(но: </a:t>
          </a:r>
          <a:r>
            <a:rPr lang="ru-RU" sz="1800" i="1" kern="1200" dirty="0" smtClean="0"/>
            <a:t>коло</a:t>
          </a:r>
          <a:r>
            <a:rPr lang="ru-RU" sz="1800" i="1" kern="1200" dirty="0" smtClean="0">
              <a:solidFill>
                <a:srgbClr val="FF0000"/>
              </a:solidFill>
            </a:rPr>
            <a:t>нн</a:t>
          </a:r>
          <a:r>
            <a:rPr lang="ru-RU" sz="1800" i="1" kern="1200" dirty="0" smtClean="0"/>
            <a:t>а, коло</a:t>
          </a:r>
          <a:r>
            <a:rPr lang="ru-RU" sz="1800" i="1" kern="1200" dirty="0" smtClean="0">
              <a:solidFill>
                <a:srgbClr val="FF0000"/>
              </a:solidFill>
            </a:rPr>
            <a:t>нн</a:t>
          </a:r>
          <a:r>
            <a:rPr lang="ru-RU" sz="1800" i="1" kern="1200" dirty="0" smtClean="0"/>
            <a:t>ада</a:t>
          </a:r>
          <a:r>
            <a:rPr lang="ru-RU" sz="1800" kern="1200" dirty="0" smtClean="0"/>
            <a:t>), </a:t>
          </a:r>
          <a:r>
            <a:rPr lang="ru-RU" sz="1800" b="1" i="1" kern="1200" dirty="0" smtClean="0"/>
            <a:t>криста</a:t>
          </a:r>
          <a:r>
            <a:rPr lang="ru-RU" sz="1800" b="1" i="1" kern="1200" dirty="0" smtClean="0">
              <a:solidFill>
                <a:srgbClr val="FF0000"/>
              </a:solidFill>
            </a:rPr>
            <a:t>л</a:t>
          </a:r>
          <a:r>
            <a:rPr lang="ru-RU" sz="1800" b="1" i="1" kern="1200" dirty="0" smtClean="0"/>
            <a:t>ьный</a:t>
          </a:r>
          <a:r>
            <a:rPr lang="ru-RU" sz="1800" i="1" kern="1200" dirty="0" smtClean="0"/>
            <a:t> </a:t>
          </a:r>
          <a:r>
            <a:rPr lang="ru-RU" sz="1800" kern="1200" dirty="0" smtClean="0"/>
            <a:t>(но:</a:t>
          </a:r>
          <a:r>
            <a:rPr lang="ru-RU" sz="1800" i="1" kern="1200" dirty="0" smtClean="0"/>
            <a:t> криста</a:t>
          </a:r>
          <a:r>
            <a:rPr lang="ru-RU" sz="1800" i="1" kern="1200" dirty="0" smtClean="0">
              <a:solidFill>
                <a:srgbClr val="FF0000"/>
              </a:solidFill>
            </a:rPr>
            <a:t>лл</a:t>
          </a:r>
          <a:r>
            <a:rPr lang="ru-RU" sz="1800" i="1" kern="1200" dirty="0" smtClean="0"/>
            <a:t>ический</a:t>
          </a:r>
          <a:r>
            <a:rPr lang="ru-RU" sz="1800" kern="1200" dirty="0" smtClean="0"/>
            <a:t>),</a:t>
          </a:r>
          <a:r>
            <a:rPr lang="ru-RU" sz="1800" i="1" kern="1200" dirty="0" smtClean="0"/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/>
            <a:t>опере</a:t>
          </a:r>
          <a:r>
            <a:rPr lang="ru-RU" sz="1800" b="1" i="1" kern="1200" dirty="0" smtClean="0">
              <a:solidFill>
                <a:srgbClr val="FF0000"/>
              </a:solidFill>
            </a:rPr>
            <a:t>т</a:t>
          </a:r>
          <a:r>
            <a:rPr lang="ru-RU" sz="1800" b="1" i="1" kern="1200" dirty="0" smtClean="0"/>
            <a:t>ка</a:t>
          </a:r>
          <a:r>
            <a:rPr lang="ru-RU" sz="1800" b="1" kern="1200" dirty="0" smtClean="0"/>
            <a:t>, </a:t>
          </a:r>
          <a:r>
            <a:rPr lang="ru-RU" sz="1800" b="1" i="1" kern="1200" dirty="0" smtClean="0"/>
            <a:t>опере</a:t>
          </a:r>
          <a:r>
            <a:rPr lang="ru-RU" sz="1800" b="1" i="1" kern="1200" dirty="0" smtClean="0">
              <a:solidFill>
                <a:srgbClr val="FF0000"/>
              </a:solidFill>
            </a:rPr>
            <a:t>т</a:t>
          </a:r>
          <a:r>
            <a:rPr lang="ru-RU" sz="1800" b="1" i="1" kern="1200" dirty="0" smtClean="0"/>
            <a:t>очный</a:t>
          </a:r>
          <a:r>
            <a:rPr lang="ru-RU" sz="1800" i="1" kern="1200" dirty="0" smtClean="0"/>
            <a:t> </a:t>
          </a:r>
          <a:r>
            <a:rPr lang="ru-RU" sz="1800" kern="1200" dirty="0" smtClean="0"/>
            <a:t>(но:</a:t>
          </a:r>
          <a:r>
            <a:rPr lang="ru-RU" sz="1800" i="1" kern="1200" dirty="0" smtClean="0"/>
            <a:t> опере</a:t>
          </a:r>
          <a:r>
            <a:rPr lang="ru-RU" sz="1800" i="1" kern="1200" dirty="0" smtClean="0">
              <a:solidFill>
                <a:srgbClr val="FF0000"/>
              </a:solidFill>
            </a:rPr>
            <a:t>тт</a:t>
          </a:r>
          <a:r>
            <a:rPr lang="ru-RU" sz="1800" i="1" kern="1200" dirty="0" smtClean="0"/>
            <a:t>а</a:t>
          </a:r>
          <a:r>
            <a:rPr lang="ru-RU" sz="1800" kern="1200" dirty="0" smtClean="0"/>
            <a:t>)</a:t>
          </a:r>
          <a:r>
            <a:rPr lang="ru-RU" sz="1800" b="1" kern="1200" dirty="0" smtClean="0"/>
            <a:t>,</a:t>
          </a:r>
          <a:r>
            <a:rPr lang="ru-RU" sz="1800" i="1" kern="1200" dirty="0" smtClean="0"/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/>
            <a:t>пятито</a:t>
          </a:r>
          <a:r>
            <a:rPr lang="ru-RU" sz="1800" b="1" i="1" kern="1200" dirty="0" smtClean="0">
              <a:solidFill>
                <a:srgbClr val="FF0000"/>
              </a:solidFill>
            </a:rPr>
            <a:t>н</a:t>
          </a:r>
          <a:r>
            <a:rPr lang="ru-RU" sz="1800" b="1" i="1" kern="1200" dirty="0" smtClean="0"/>
            <a:t>ка</a:t>
          </a:r>
          <a:r>
            <a:rPr lang="ru-RU" sz="1800" i="1" kern="1200" dirty="0" smtClean="0"/>
            <a:t> </a:t>
          </a:r>
          <a:r>
            <a:rPr lang="ru-RU" sz="1800" kern="1200" dirty="0" smtClean="0"/>
            <a:t>(но:</a:t>
          </a:r>
          <a:r>
            <a:rPr lang="ru-RU" sz="1800" i="1" kern="1200" dirty="0" smtClean="0"/>
            <a:t> пятито</a:t>
          </a:r>
          <a:r>
            <a:rPr lang="ru-RU" sz="1800" i="1" kern="1200" dirty="0" smtClean="0">
              <a:solidFill>
                <a:srgbClr val="FF0000"/>
              </a:solidFill>
            </a:rPr>
            <a:t>нн</a:t>
          </a:r>
          <a:r>
            <a:rPr lang="ru-RU" sz="1800" i="1" kern="1200" dirty="0" smtClean="0"/>
            <a:t>ый</a:t>
          </a:r>
          <a:r>
            <a:rPr lang="ru-RU" sz="1800" kern="1200" dirty="0" smtClean="0"/>
            <a:t>),</a:t>
          </a:r>
          <a:r>
            <a:rPr lang="ru-RU" sz="1800" i="1" kern="1200" dirty="0" smtClean="0"/>
            <a:t> </a:t>
          </a:r>
          <a:r>
            <a:rPr lang="ru-RU" sz="1800" b="1" i="1" kern="1200" dirty="0" smtClean="0"/>
            <a:t>фи</a:t>
          </a:r>
          <a:r>
            <a:rPr lang="ru-RU" sz="1800" b="1" i="1" kern="1200" dirty="0" smtClean="0">
              <a:solidFill>
                <a:srgbClr val="FF0000"/>
              </a:solidFill>
            </a:rPr>
            <a:t>н</a:t>
          </a:r>
          <a:r>
            <a:rPr lang="ru-RU" sz="1800" b="1" i="1" kern="1200" dirty="0" smtClean="0"/>
            <a:t>ка</a:t>
          </a:r>
          <a:r>
            <a:rPr lang="ru-RU" sz="1800" kern="1200" dirty="0" smtClean="0"/>
            <a:t>, </a:t>
          </a:r>
          <a:r>
            <a:rPr lang="ru-RU" sz="1800" b="1" i="1" kern="1200" dirty="0" smtClean="0"/>
            <a:t>фи</a:t>
          </a:r>
          <a:r>
            <a:rPr lang="ru-RU" sz="1800" b="1" i="1" kern="1200" dirty="0" smtClean="0">
              <a:solidFill>
                <a:srgbClr val="FF0000"/>
              </a:solidFill>
            </a:rPr>
            <a:t>н</a:t>
          </a:r>
          <a:r>
            <a:rPr lang="ru-RU" sz="1800" b="1" i="1" kern="1200" dirty="0" smtClean="0"/>
            <a:t>ский</a:t>
          </a:r>
          <a:r>
            <a:rPr lang="ru-RU" sz="1800" i="1" kern="1200" dirty="0" smtClean="0"/>
            <a:t> </a:t>
          </a:r>
          <a:r>
            <a:rPr lang="ru-RU" sz="1800" kern="1200" dirty="0" smtClean="0"/>
            <a:t>(но:</a:t>
          </a:r>
          <a:r>
            <a:rPr lang="ru-RU" sz="1800" i="1" kern="1200" dirty="0" smtClean="0"/>
            <a:t> фи</a:t>
          </a:r>
          <a:r>
            <a:rPr lang="ru-RU" sz="1800" i="1" kern="1200" dirty="0" smtClean="0">
              <a:solidFill>
                <a:srgbClr val="FF0000"/>
              </a:solidFill>
            </a:rPr>
            <a:t>нн</a:t>
          </a:r>
          <a:r>
            <a:rPr lang="ru-RU" sz="1800" kern="1200" dirty="0" smtClean="0"/>
            <a:t>), </a:t>
          </a:r>
          <a:r>
            <a:rPr lang="ru-RU" sz="1800" b="1" i="1" kern="1200" dirty="0" smtClean="0"/>
            <a:t>анте</a:t>
          </a:r>
          <a:r>
            <a:rPr lang="ru-RU" sz="1800" b="1" i="1" kern="1200" dirty="0" smtClean="0">
              <a:solidFill>
                <a:srgbClr val="FF0000"/>
              </a:solidFill>
            </a:rPr>
            <a:t>н</a:t>
          </a:r>
          <a:r>
            <a:rPr lang="ru-RU" sz="1800" b="1" i="1" kern="1200" dirty="0" smtClean="0"/>
            <a:t>щик </a:t>
          </a:r>
          <a:r>
            <a:rPr lang="ru-RU" sz="1800" kern="1200" dirty="0" smtClean="0"/>
            <a:t>(но: </a:t>
          </a:r>
          <a:r>
            <a:rPr lang="ru-RU" sz="1800" i="1" kern="1200" dirty="0" smtClean="0"/>
            <a:t>анте</a:t>
          </a:r>
          <a:r>
            <a:rPr lang="ru-RU" sz="1800" i="1" kern="1200" dirty="0" smtClean="0">
              <a:solidFill>
                <a:srgbClr val="FF0000"/>
              </a:solidFill>
            </a:rPr>
            <a:t>нн</a:t>
          </a:r>
          <a:r>
            <a:rPr lang="ru-RU" sz="1800" i="1" kern="1200" dirty="0" smtClean="0"/>
            <a:t>а</a:t>
          </a:r>
          <a:r>
            <a:rPr lang="ru-RU" sz="1800" kern="1200" dirty="0" smtClean="0"/>
            <a:t>). </a:t>
          </a:r>
          <a:endParaRPr lang="ru-RU" sz="1800" kern="1200" dirty="0"/>
        </a:p>
      </dsp:txBody>
      <dsp:txXfrm rot="10800000">
        <a:off x="10341" y="2947519"/>
        <a:ext cx="8208916" cy="1402868"/>
      </dsp:txXfrm>
    </dsp:sp>
    <dsp:sp modelId="{7EDD5011-7173-4125-9CC3-41AEB1FB0268}">
      <dsp:nvSpPr>
        <dsp:cNvPr id="0" name=""/>
        <dsp:cNvSpPr/>
      </dsp:nvSpPr>
      <dsp:spPr>
        <a:xfrm>
          <a:off x="10346" y="2952330"/>
          <a:ext cx="221533" cy="219493"/>
        </a:xfrm>
        <a:prstGeom prst="star4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«Правописание согласных»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620688"/>
            <a:ext cx="547260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>
                <a:solidFill>
                  <a:prstClr val="white"/>
                </a:solidFill>
              </a:rPr>
              <a:t>Раздел </a:t>
            </a:r>
            <a:r>
              <a:rPr lang="ru-RU" sz="4400" dirty="0" smtClean="0">
                <a:solidFill>
                  <a:prstClr val="white"/>
                </a:solidFill>
              </a:rPr>
              <a:t>«Орфография»</a:t>
            </a:r>
            <a:r>
              <a:rPr lang="ru-RU" sz="2700" dirty="0" smtClean="0">
                <a:solidFill>
                  <a:prstClr val="white"/>
                </a:solidFill>
              </a:rPr>
              <a:t> </a:t>
            </a:r>
            <a:br>
              <a:rPr lang="ru-RU" sz="2700" dirty="0" smtClean="0">
                <a:solidFill>
                  <a:prstClr val="white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3.2 В словах и формах слов, </a:t>
            </a:r>
            <a:br>
              <a:rPr lang="ru-RU" sz="3100" dirty="0" smtClean="0"/>
            </a:br>
            <a:r>
              <a:rPr lang="ru-RU" sz="3100" dirty="0" smtClean="0"/>
              <a:t>образованных от глагола </a:t>
            </a:r>
            <a:r>
              <a:rPr lang="ru-RU" sz="3100" b="1" i="1" dirty="0" smtClean="0"/>
              <a:t>жечь</a:t>
            </a:r>
            <a:r>
              <a:rPr lang="ru-RU" sz="3100" dirty="0" smtClean="0"/>
              <a:t>, пишется: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780928"/>
          <a:ext cx="822960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(одно</a:t>
                      </a:r>
                      <a:r>
                        <a:rPr lang="ru-RU" sz="28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)</a:t>
                      </a:r>
                      <a:endParaRPr lang="ru-RU" sz="28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ЖЖ</a:t>
                      </a: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(два)</a:t>
                      </a:r>
                      <a:endParaRPr lang="ru-RU" sz="28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56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если в корне </a:t>
                      </a:r>
                      <a:endParaRPr lang="ru-RU" sz="24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есть </a:t>
                      </a: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буквы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4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или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у, сож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ут, заже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ь, возже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ь, сжи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ать, пережё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ший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если в корне </a:t>
                      </a:r>
                      <a:endParaRPr lang="ru-RU" sz="24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нет</a:t>
                      </a: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 букв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или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ёшь, со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ённый, недо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ённый, воз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ение, 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ение, 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ёнка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55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Запомните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  <a:cs typeface="DokChampa"/>
                        </a:rPr>
                        <a:t>: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жу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елица, бры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ейка, бры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8722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русском языке есть слова, в которых, подобно формам от глагола </a:t>
            </a:r>
            <a:r>
              <a:rPr lang="ru-RU" sz="2200" i="1" dirty="0" smtClean="0"/>
              <a:t>жечь</a:t>
            </a:r>
            <a:r>
              <a:rPr lang="ru-RU" sz="2200" dirty="0" smtClean="0"/>
              <a:t>, произносится долгий (часто мягкий) согласный </a:t>
            </a:r>
            <a:br>
              <a:rPr lang="ru-RU" sz="2200" dirty="0" smtClean="0"/>
            </a:br>
            <a:r>
              <a:rPr lang="ru-RU" sz="2200" b="1" i="1" dirty="0" smtClean="0"/>
              <a:t>ж</a:t>
            </a:r>
            <a:r>
              <a:rPr lang="ru-RU" sz="2200" b="1" dirty="0" smtClean="0"/>
              <a:t> ([жж]</a:t>
            </a:r>
            <a:r>
              <a:rPr lang="ru-RU" sz="2200" dirty="0" smtClean="0"/>
              <a:t> или </a:t>
            </a:r>
            <a:r>
              <a:rPr lang="ru-RU" sz="2200" b="1" dirty="0" smtClean="0"/>
              <a:t>[жж’])</a:t>
            </a:r>
            <a:r>
              <a:rPr lang="ru-RU" sz="2200" dirty="0" smtClean="0"/>
              <a:t>, на письме обозначаемый буквами </a:t>
            </a:r>
            <a:r>
              <a:rPr lang="ru-RU" sz="2200" b="1" i="1" dirty="0" smtClean="0"/>
              <a:t>зж</a:t>
            </a:r>
            <a:r>
              <a:rPr lang="ru-RU" sz="2200" dirty="0" smtClean="0"/>
              <a:t>. </a:t>
            </a:r>
            <a:br>
              <a:rPr lang="ru-RU" sz="2200" dirty="0" smtClean="0"/>
            </a:br>
            <a:r>
              <a:rPr lang="ru-RU" sz="2200" dirty="0" smtClean="0"/>
              <a:t>Буква </a:t>
            </a:r>
            <a:r>
              <a:rPr lang="ru-RU" sz="2200" b="1" i="1" dirty="0" smtClean="0"/>
              <a:t>ж</a:t>
            </a:r>
            <a:r>
              <a:rPr lang="ru-RU" sz="2200" dirty="0" smtClean="0"/>
              <a:t> в этих словоформах - результат чередования </a:t>
            </a:r>
            <a:br>
              <a:rPr lang="ru-RU" sz="2200" dirty="0" smtClean="0"/>
            </a:br>
            <a:r>
              <a:rPr lang="ru-RU" sz="2200" b="1" dirty="0" smtClean="0"/>
              <a:t>[г//ж]</a:t>
            </a:r>
            <a:r>
              <a:rPr lang="ru-RU" sz="2200" dirty="0" smtClean="0"/>
              <a:t> или </a:t>
            </a:r>
            <a:r>
              <a:rPr lang="ru-RU" sz="2200" b="1" dirty="0" smtClean="0"/>
              <a:t>[д//ж]: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996952"/>
          <a:ext cx="8229600" cy="354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2391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из</a:t>
                      </a:r>
                      <a:r>
                        <a:rPr lang="ru-RU" sz="28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[г//ж</a:t>
                      </a: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из</a:t>
                      </a:r>
                      <a:r>
                        <a:rPr lang="ru-RU" sz="28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[д//ж]</a:t>
                      </a:r>
                      <a:endParaRPr lang="ru-RU" sz="28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ви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ви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зг</a:t>
                      </a:r>
                      <a:endParaRPr lang="ru-RU" sz="2000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прие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зд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3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брю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брю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зг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по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по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зд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3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бре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бре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зг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 («рассвет»)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пригво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пригво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зд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6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размо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ённый,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 мо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ечок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загромо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взгромо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усь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громо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зд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3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дребе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дребе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зг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боро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боро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зд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3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бры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зж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ущий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бры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зг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i="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Обратите внимание!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В некоторых случаях, чтобы установить неясную согласную, необходимо учитывать чередующиеся звуки (уметь их восстанавливать). Оглушение или озвончение согласных в корне слова происходит в устной речи. На письме эти изменения не отражаются: во всех случаях пишется одна и та же буква в соответствии с морфологическим принципом русской орфографии. </a:t>
            </a:r>
          </a:p>
          <a:p>
            <a:pPr>
              <a:buNone/>
            </a:pPr>
            <a:r>
              <a:rPr lang="ru-RU" dirty="0" smtClean="0"/>
              <a:t>Например, звуки </a:t>
            </a:r>
            <a:r>
              <a:rPr lang="ru-RU" b="1" dirty="0" smtClean="0"/>
              <a:t>[жж]</a:t>
            </a:r>
            <a:r>
              <a:rPr lang="ru-RU" dirty="0" smtClean="0"/>
              <a:t> и </a:t>
            </a:r>
            <a:r>
              <a:rPr lang="ru-RU" b="1" dirty="0" smtClean="0"/>
              <a:t>[жж’]</a:t>
            </a:r>
            <a:r>
              <a:rPr lang="ru-RU" dirty="0" smtClean="0"/>
              <a:t> на письме </a:t>
            </a:r>
          </a:p>
          <a:p>
            <a:pPr>
              <a:buNone/>
            </a:pPr>
            <a:r>
              <a:rPr lang="ru-RU" dirty="0" smtClean="0"/>
              <a:t>обозначаются сочетанием букв </a:t>
            </a:r>
            <a:r>
              <a:rPr lang="ru-RU" b="1" i="1" dirty="0" smtClean="0"/>
              <a:t>жж</a:t>
            </a:r>
            <a:r>
              <a:rPr lang="ru-RU" dirty="0" smtClean="0"/>
              <a:t> или </a:t>
            </a:r>
            <a:r>
              <a:rPr lang="ru-RU" b="1" i="1" dirty="0" smtClean="0"/>
              <a:t>зж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а звук </a:t>
            </a:r>
            <a:r>
              <a:rPr lang="ru-RU" b="1" dirty="0" smtClean="0"/>
              <a:t>[шш’]</a:t>
            </a:r>
            <a:r>
              <a:rPr lang="ru-RU" dirty="0" smtClean="0"/>
              <a:t> на письме обозначается буквой </a:t>
            </a:r>
            <a:r>
              <a:rPr lang="ru-RU" b="1" i="1" dirty="0" smtClean="0"/>
              <a:t>щ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или сочетанием букв </a:t>
            </a:r>
            <a:r>
              <a:rPr lang="ru-RU" b="1" i="1" dirty="0" smtClean="0"/>
              <a:t>ссч</a:t>
            </a:r>
            <a:r>
              <a:rPr lang="ru-RU" b="1" dirty="0" smtClean="0"/>
              <a:t>, </a:t>
            </a:r>
            <a:r>
              <a:rPr lang="ru-RU" b="1" i="1" dirty="0" smtClean="0"/>
              <a:t>сч</a:t>
            </a:r>
            <a:r>
              <a:rPr lang="ru-RU" b="1" dirty="0" smtClean="0"/>
              <a:t>, </a:t>
            </a:r>
            <a:r>
              <a:rPr lang="ru-RU" b="1" i="1" dirty="0" smtClean="0"/>
              <a:t>зч: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i="1" dirty="0" smtClean="0"/>
              <a:t>вы</a:t>
            </a:r>
            <a:r>
              <a:rPr lang="ru-RU" b="1" i="1" dirty="0" smtClean="0"/>
              <a:t>жж</a:t>
            </a:r>
            <a:r>
              <a:rPr lang="ru-RU" i="1" dirty="0" smtClean="0"/>
              <a:t>енный, забре</a:t>
            </a:r>
            <a:r>
              <a:rPr lang="ru-RU" b="1" i="1" dirty="0" smtClean="0"/>
              <a:t>зж</a:t>
            </a:r>
            <a:r>
              <a:rPr lang="ru-RU" i="1" dirty="0" smtClean="0"/>
              <a:t>ил; </a:t>
            </a:r>
          </a:p>
          <a:p>
            <a:pPr algn="ctr">
              <a:buNone/>
            </a:pPr>
            <a:r>
              <a:rPr lang="ru-RU" i="1" dirty="0" smtClean="0"/>
              <a:t>ра</a:t>
            </a:r>
            <a:r>
              <a:rPr lang="ru-RU" b="1" i="1" dirty="0" smtClean="0"/>
              <a:t>сч</a:t>
            </a:r>
            <a:r>
              <a:rPr lang="ru-RU" i="1" dirty="0" smtClean="0"/>
              <a:t>ёт, ра</a:t>
            </a:r>
            <a:r>
              <a:rPr lang="ru-RU" b="1" i="1" dirty="0" smtClean="0"/>
              <a:t>ссч</a:t>
            </a:r>
            <a:r>
              <a:rPr lang="ru-RU" i="1" dirty="0" smtClean="0"/>
              <a:t>итать;</a:t>
            </a:r>
          </a:p>
          <a:p>
            <a:pPr algn="ctr">
              <a:buNone/>
            </a:pPr>
            <a:r>
              <a:rPr lang="ru-RU" i="1" dirty="0" smtClean="0"/>
              <a:t>прика</a:t>
            </a:r>
            <a:r>
              <a:rPr lang="ru-RU" b="1" i="1" dirty="0" smtClean="0"/>
              <a:t>зч</a:t>
            </a:r>
            <a:r>
              <a:rPr lang="ru-RU" i="1" dirty="0" smtClean="0"/>
              <a:t>ик, до</a:t>
            </a:r>
            <a:r>
              <a:rPr lang="ru-RU" b="1" i="1" dirty="0" smtClean="0"/>
              <a:t>щ</a:t>
            </a:r>
            <a:r>
              <a:rPr lang="ru-RU" i="1" dirty="0" smtClean="0"/>
              <a:t>атый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Запомните</a:t>
            </a:r>
            <a:r>
              <a:rPr lang="ru-RU" sz="2800" dirty="0" smtClean="0"/>
              <a:t> написание слов, в которых особенно часто делают ошибки: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2492897"/>
          <a:ext cx="82296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546848"/>
              </a:tblGrid>
              <a:tr h="762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одна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буква 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пишется в словах: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двойные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согласные 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пишутся в словах: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981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га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ерея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ки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ометр, а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юминий, ма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он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директри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а, актри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а, ра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а, иску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ный, гри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аса, фу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р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ор, па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ас, ру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ист, белору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белору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ка, черке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черке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ка,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де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ант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кава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ерия, гу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анный, ко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р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идор, труже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ик,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дра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а, э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егия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ко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ичество, гости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ая,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пье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де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ф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ицит,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ти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ейджер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ба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DokChampa"/>
                        </a:rPr>
                        <a:t>юстрада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профе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ор, режи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ёр, 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истент, ко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унальный, хо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асе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ор, тро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ейбус, 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пп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етит, 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кк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омпанемент, ко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ерческий, хо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бб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и, ми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ия, нове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а, ми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ми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ис, нарци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, коэ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фф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ициент, э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е, ка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ета, програ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а, програ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ный, арти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ерия, ро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иянин, экспре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ия, пре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а, пре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мен, поэте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а, 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тт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аше, репре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сс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ия, ко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уникабельный, гра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мм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офон, кири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лл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ица, 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738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Необходимо</a:t>
            </a:r>
            <a:r>
              <a:rPr lang="ru-RU" sz="2800" b="1" dirty="0" smtClean="0"/>
              <a:t> различать: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62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cap="all" baseline="0" dirty="0">
                          <a:latin typeface="Times New Roman"/>
                          <a:ea typeface="Times New Roman"/>
                          <a:cs typeface="DokChampa"/>
                        </a:rPr>
                        <a:t>одна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b="1" i="0" dirty="0">
                          <a:latin typeface="Times New Roman"/>
                          <a:ea typeface="Times New Roman"/>
                          <a:cs typeface="DokChampa"/>
                        </a:rPr>
                        <a:t>согласная </a:t>
                      </a:r>
                      <a:endParaRPr lang="ru-RU" sz="2000" i="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пишется в словах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DokChampa"/>
                        </a:rPr>
                        <a:t>: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cap="all" baseline="0" dirty="0">
                          <a:latin typeface="Times New Roman"/>
                          <a:ea typeface="Times New Roman"/>
                          <a:cs typeface="DokChampa"/>
                        </a:rPr>
                        <a:t>удвоенная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согласная 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пишется в словах: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877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ас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(выдающийся по лётному и боевому мастерству лётчик; мастер своего дела)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бал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(танцевальный вечер)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джин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(английская водка)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DokChampa"/>
                        </a:rPr>
                        <a:t>кóлос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(соцветие большинства злаков)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DokChampa"/>
                        </a:rPr>
                        <a:t>конфеты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(сладкие кондитерские изделия в виде небольшого кусочка, плиточки)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DokChampa"/>
                        </a:rPr>
                        <a:t>пас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(передача мяча партнёру; отказ от игры)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прусак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(рыжий таракан)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эмигрант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(лицо, выселившееся из своей страны в другую)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поделка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(мелкое изделие)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асс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(древнеримская денежная единица)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DokChampa"/>
                        </a:rPr>
                        <a:t>балл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(единица оценки)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джинн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(дух, демон в арабских и персидских сказках)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колóсс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(кто- или что-либо огромное по своим размерам, величественное)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конфетти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(разноцветные мелкие бумажные кружочки, которыми обсыпают друг друга на балах и маскарадах)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пасс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(движение рук гипнотизёра)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DokChampa"/>
                        </a:rPr>
                        <a:t>пруссак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(житель Пруссии)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иммигрант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(лицо, прибывшее в другую страну на постоянное место жительства)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подделка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(фальшивка)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314601" y="-2938339"/>
            <a:ext cx="730819" cy="813690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3.4  Буквы </a:t>
            </a:r>
            <a:r>
              <a:rPr lang="ru-RU" i="1" dirty="0" smtClean="0"/>
              <a:t>Ж</a:t>
            </a:r>
            <a:r>
              <a:rPr lang="ru-RU" dirty="0" smtClean="0"/>
              <a:t> и </a:t>
            </a:r>
            <a:r>
              <a:rPr lang="ru-RU" i="1" dirty="0" smtClean="0"/>
              <a:t>Ш</a:t>
            </a:r>
            <a:r>
              <a:rPr lang="ru-RU" dirty="0" smtClean="0"/>
              <a:t> в словах с экспрессивным </a:t>
            </a:r>
            <a:br>
              <a:rPr lang="ru-RU" dirty="0" smtClean="0"/>
            </a:br>
            <a:r>
              <a:rPr lang="ru-RU" dirty="0" smtClean="0"/>
              <a:t>и эмоционально-оценочным значением</a:t>
            </a:r>
            <a:endParaRPr lang="ru-RU" dirty="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217" name="Group 1"/>
          <p:cNvGrpSpPr>
            <a:grpSpLocks noChangeAspect="1"/>
          </p:cNvGrpSpPr>
          <p:nvPr/>
        </p:nvGrpSpPr>
        <p:grpSpPr bwMode="auto">
          <a:xfrm>
            <a:off x="611560" y="1628800"/>
            <a:ext cx="8136904" cy="3096198"/>
            <a:chOff x="2858" y="-149"/>
            <a:chExt cx="6638" cy="1655"/>
          </a:xfrm>
        </p:grpSpPr>
        <p:sp>
          <p:nvSpPr>
            <p:cNvPr id="9227" name="AutoShape 11"/>
            <p:cNvSpPr>
              <a:spLocks noChangeAspect="1" noChangeArrowheads="1"/>
            </p:cNvSpPr>
            <p:nvPr/>
          </p:nvSpPr>
          <p:spPr bwMode="auto">
            <a:xfrm>
              <a:off x="2858" y="-149"/>
              <a:ext cx="6638" cy="165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5186" y="-129"/>
              <a:ext cx="2198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или   </a:t>
              </a:r>
              <a:r>
                <a:rPr kumimoji="0" lang="ru-RU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Ш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?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117" y="303"/>
              <a:ext cx="2844" cy="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если в родственных словах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появляется чередование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ж//д, ж//г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то пишется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6265" y="303"/>
              <a:ext cx="2929" cy="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если в родственных словах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появляется чередование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ш//х,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ш//с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то пишется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4209" y="1056"/>
              <a:ext cx="734" cy="3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7440" y="1090"/>
              <a:ext cx="732" cy="3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Ш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4562" y="921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5444" y="129"/>
              <a:ext cx="0" cy="13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7125" y="129"/>
              <a:ext cx="0" cy="13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18" name="Line 2"/>
            <p:cNvSpPr>
              <a:spLocks noChangeShapeType="1"/>
            </p:cNvSpPr>
            <p:nvPr/>
          </p:nvSpPr>
          <p:spPr bwMode="auto">
            <a:xfrm>
              <a:off x="7792" y="921"/>
              <a:ext cx="0" cy="13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611560" y="4941168"/>
            <a:ext cx="8136904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Примеры: </a:t>
            </a:r>
          </a:p>
          <a:p>
            <a:r>
              <a:rPr lang="ru-RU" i="1" dirty="0" smtClean="0"/>
              <a:t>варе</a:t>
            </a:r>
            <a:r>
              <a:rPr lang="ru-RU" i="1" dirty="0" smtClean="0">
                <a:solidFill>
                  <a:srgbClr val="C00000"/>
                </a:solidFill>
              </a:rPr>
              <a:t>ж</a:t>
            </a:r>
            <a:r>
              <a:rPr lang="ru-RU" i="1" dirty="0" smtClean="0"/>
              <a:t>ка</a:t>
            </a:r>
            <a:r>
              <a:rPr lang="ru-RU" dirty="0" smtClean="0"/>
              <a:t> (от «варе</a:t>
            </a:r>
            <a:r>
              <a:rPr lang="ru-RU" dirty="0" smtClean="0">
                <a:solidFill>
                  <a:srgbClr val="C00000"/>
                </a:solidFill>
              </a:rPr>
              <a:t>г</a:t>
            </a:r>
            <a:r>
              <a:rPr lang="ru-RU" dirty="0" smtClean="0"/>
              <a:t>а»), </a:t>
            </a:r>
          </a:p>
          <a:p>
            <a:r>
              <a:rPr lang="ru-RU" i="1" dirty="0" smtClean="0"/>
              <a:t>сырое</a:t>
            </a:r>
            <a:r>
              <a:rPr lang="ru-RU" i="1" dirty="0" smtClean="0">
                <a:solidFill>
                  <a:srgbClr val="C00000"/>
                </a:solidFill>
              </a:rPr>
              <a:t>ж</a:t>
            </a:r>
            <a:r>
              <a:rPr lang="ru-RU" i="1" dirty="0" smtClean="0"/>
              <a:t>ка</a:t>
            </a:r>
            <a:r>
              <a:rPr lang="ru-RU" dirty="0" smtClean="0"/>
              <a:t> (от «сырое</a:t>
            </a:r>
            <a:r>
              <a:rPr lang="ru-RU" dirty="0" smtClean="0">
                <a:solidFill>
                  <a:srgbClr val="C00000"/>
                </a:solidFill>
              </a:rPr>
              <a:t>г</a:t>
            </a:r>
            <a:r>
              <a:rPr lang="ru-RU" dirty="0" smtClean="0"/>
              <a:t>а», «е</a:t>
            </a:r>
            <a:r>
              <a:rPr lang="ru-RU" dirty="0" smtClean="0">
                <a:solidFill>
                  <a:srgbClr val="C00000"/>
                </a:solidFill>
              </a:rPr>
              <a:t>д</a:t>
            </a:r>
            <a:r>
              <a:rPr lang="ru-RU" dirty="0" smtClean="0"/>
              <a:t>а»), </a:t>
            </a:r>
          </a:p>
          <a:p>
            <a:r>
              <a:rPr lang="ru-RU" i="1" dirty="0" smtClean="0"/>
              <a:t>побла</a:t>
            </a:r>
            <a:r>
              <a:rPr lang="ru-RU" i="1" dirty="0" smtClean="0">
                <a:solidFill>
                  <a:srgbClr val="C00000"/>
                </a:solidFill>
              </a:rPr>
              <a:t>ж</a:t>
            </a:r>
            <a:r>
              <a:rPr lang="ru-RU" i="1" dirty="0" smtClean="0"/>
              <a:t>ка </a:t>
            </a:r>
            <a:r>
              <a:rPr lang="ru-RU" dirty="0" smtClean="0"/>
              <a:t>(от «бла</a:t>
            </a:r>
            <a:r>
              <a:rPr lang="ru-RU" dirty="0" smtClean="0">
                <a:solidFill>
                  <a:srgbClr val="C00000"/>
                </a:solidFill>
              </a:rPr>
              <a:t>г</a:t>
            </a:r>
            <a:r>
              <a:rPr lang="ru-RU" dirty="0" smtClean="0"/>
              <a:t>о»); </a:t>
            </a:r>
          </a:p>
          <a:p>
            <a:pPr algn="r"/>
            <a:r>
              <a:rPr lang="ru-RU" i="1" dirty="0" smtClean="0"/>
              <a:t>поду</a:t>
            </a:r>
            <a:r>
              <a:rPr lang="ru-RU" i="1" dirty="0" smtClean="0">
                <a:solidFill>
                  <a:srgbClr val="C00000"/>
                </a:solidFill>
              </a:rPr>
              <a:t>ш</a:t>
            </a:r>
            <a:r>
              <a:rPr lang="ru-RU" i="1" dirty="0" smtClean="0"/>
              <a:t>ка</a:t>
            </a:r>
            <a:r>
              <a:rPr lang="ru-RU" dirty="0" smtClean="0"/>
              <a:t> (под у</a:t>
            </a:r>
            <a:r>
              <a:rPr lang="ru-RU" dirty="0" smtClean="0">
                <a:solidFill>
                  <a:srgbClr val="C00000"/>
                </a:solidFill>
              </a:rPr>
              <a:t>х</a:t>
            </a:r>
            <a:r>
              <a:rPr lang="ru-RU" dirty="0" smtClean="0"/>
              <a:t>о), </a:t>
            </a:r>
            <a:r>
              <a:rPr lang="ru-RU" i="1" dirty="0" smtClean="0"/>
              <a:t>пропа</a:t>
            </a:r>
            <a:r>
              <a:rPr lang="ru-RU" i="1" dirty="0" smtClean="0">
                <a:solidFill>
                  <a:srgbClr val="C00000"/>
                </a:solidFill>
              </a:rPr>
              <a:t>ш</a:t>
            </a:r>
            <a:r>
              <a:rPr lang="ru-RU" i="1" dirty="0" smtClean="0"/>
              <a:t>ка</a:t>
            </a:r>
            <a:r>
              <a:rPr lang="ru-RU" dirty="0" smtClean="0"/>
              <a:t> (пропа</a:t>
            </a:r>
            <a:r>
              <a:rPr lang="ru-RU" dirty="0" smtClean="0">
                <a:solidFill>
                  <a:srgbClr val="C00000"/>
                </a:solidFill>
              </a:rPr>
              <a:t>х</a:t>
            </a:r>
            <a:r>
              <a:rPr lang="ru-RU" dirty="0" smtClean="0"/>
              <a:t>ать), </a:t>
            </a:r>
          </a:p>
          <a:p>
            <a:pPr algn="r"/>
            <a:r>
              <a:rPr lang="ru-RU" i="1" dirty="0" smtClean="0"/>
              <a:t>сумато</a:t>
            </a:r>
            <a:r>
              <a:rPr lang="ru-RU" i="1" dirty="0" smtClean="0">
                <a:solidFill>
                  <a:srgbClr val="C00000"/>
                </a:solidFill>
              </a:rPr>
              <a:t>ш</a:t>
            </a:r>
            <a:r>
              <a:rPr lang="ru-RU" i="1" dirty="0" smtClean="0"/>
              <a:t>ный</a:t>
            </a:r>
            <a:r>
              <a:rPr lang="ru-RU" dirty="0" smtClean="0"/>
              <a:t> (сумато</a:t>
            </a:r>
            <a:r>
              <a:rPr lang="ru-RU" dirty="0" smtClean="0">
                <a:solidFill>
                  <a:srgbClr val="C00000"/>
                </a:solidFill>
              </a:rPr>
              <a:t>х</a:t>
            </a:r>
            <a:r>
              <a:rPr lang="ru-RU" dirty="0" smtClean="0"/>
              <a:t>а), </a:t>
            </a:r>
            <a:r>
              <a:rPr lang="ru-RU" i="1" dirty="0" smtClean="0"/>
              <a:t>насме</a:t>
            </a:r>
            <a:r>
              <a:rPr lang="ru-RU" i="1" dirty="0" smtClean="0">
                <a:solidFill>
                  <a:srgbClr val="C00000"/>
                </a:solidFill>
              </a:rPr>
              <a:t>ш</a:t>
            </a:r>
            <a:r>
              <a:rPr lang="ru-RU" i="1" dirty="0" smtClean="0"/>
              <a:t>ка</a:t>
            </a:r>
            <a:r>
              <a:rPr lang="ru-RU" dirty="0" smtClean="0"/>
              <a:t> (сме</a:t>
            </a:r>
            <a:r>
              <a:rPr lang="ru-RU" dirty="0" smtClean="0">
                <a:solidFill>
                  <a:srgbClr val="C00000"/>
                </a:solidFill>
              </a:rPr>
              <a:t>х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Различайте </a:t>
            </a:r>
            <a:r>
              <a:rPr lang="ru-RU" sz="2800" dirty="0" smtClean="0"/>
              <a:t>написания слов </a:t>
            </a:r>
            <a:br>
              <a:rPr lang="ru-RU" sz="2800" dirty="0" smtClean="0"/>
            </a:br>
            <a:r>
              <a:rPr lang="ru-RU" sz="2800" dirty="0" smtClean="0"/>
              <a:t>с буквами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Ж</a:t>
            </a:r>
            <a:r>
              <a:rPr lang="ru-RU" sz="2800" b="1" dirty="0" smtClean="0"/>
              <a:t> </a:t>
            </a:r>
            <a:r>
              <a:rPr lang="ru-RU" sz="2800" dirty="0" smtClean="0"/>
              <a:t>и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Ш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564904"/>
          <a:ext cx="8229600" cy="364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269160"/>
              </a:tblGrid>
              <a:tr h="3640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буква 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появилась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в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результате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чередования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г//ж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входит в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сочетание букв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ажк 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(яжк), ежк, ужк (южк), 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ыжк 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(ижк)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: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бума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ка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← 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бума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бомбё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ка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← 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бомбё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прост.)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буква 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Ш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входит в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состав суффиксов   </a:t>
                      </a: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-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ашк- (-яшк-), 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-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ушк- (юшк-), -ешк-, </a:t>
                      </a: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-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ышк- (-ишк-)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: 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голов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еШк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прост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уШк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промок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аШк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пёр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ыШш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ко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Исключения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копчу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ш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(хотя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«копчу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а»);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деревя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ш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(хотя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«деревя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г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а»);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ватру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ш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(этимологии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нет)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00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3.5  Чередование согласных в корне слова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221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84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1) Чередование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конечного согласного в корне слова перед суффиксами, начинающимися с буквы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ч (-ч-, -чин-, -чик-, -чив-, -чат-)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Конечные согласные корня 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д, т, з, с, ж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(запомните так: 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Т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 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З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 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сохраняются</a:t>
                      </a:r>
                      <a:r>
                        <a:rPr lang="ru-RU" sz="18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перед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суффиксом, начинающимся с буквы 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(проверка написания производится путём подбора родственных слов)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Примеры: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пере–бе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ж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–чик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– перебежать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ре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з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–ч-е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– резок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объ–е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зд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–чик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– объездить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пе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–ч–ан–ый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– пес–ок (к//ч)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жё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ст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–ч–е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– жёст–к–ий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149080"/>
          <a:ext cx="8640960" cy="2225040"/>
        </p:xfrm>
        <a:graphic>
          <a:graphicData uri="http://schemas.openxmlformats.org/drawingml/2006/table">
            <a:tbl>
              <a:tblPr/>
              <a:tblGrid>
                <a:gridCol w="1224136"/>
                <a:gridCol w="2952328"/>
                <a:gridCol w="2959241"/>
                <a:gridCol w="1505255"/>
              </a:tblGrid>
              <a:tr h="2668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DokChampa"/>
                        </a:rPr>
                        <a:t>2) Буква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 на месте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корневых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-ск-, -ст-, -т-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корневые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 родственных словах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(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 соответствии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с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произношением)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переходят в 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(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обратите внимание </a:t>
                      </a:r>
                      <a:endParaRPr lang="ru-RU" sz="18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на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отсутствие суффикса </a:t>
                      </a:r>
                      <a:endParaRPr lang="ru-RU" sz="18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с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буквой 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!)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Примеры: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Схема: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45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ск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ст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т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до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DokChampa"/>
                        </a:rPr>
                        <a:t>ск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а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до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–ат–ый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(ск//щ);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во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ск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–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во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–ан–ой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(ск//щ);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тол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DokChampa"/>
                        </a:rPr>
                        <a:t>ст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ый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–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тол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(ст//щ)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гу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DokChampa"/>
                        </a:rPr>
                        <a:t>ст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ой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–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гу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(ст//щ);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су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DokChampa"/>
                        </a:rPr>
                        <a:t>т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ь–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су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(т//щ)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ск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DokChampa"/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DokChampa"/>
                        </a:rPr>
                      </a:br>
                      <a:r>
                        <a:rPr lang="ru-RU" sz="1800" b="1" cap="all" dirty="0" smtClean="0">
                          <a:solidFill>
                            <a:schemeClr val="tx1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ст           Щ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cap="all" dirty="0" smtClean="0">
                        <a:solidFill>
                          <a:schemeClr val="tx1"/>
                        </a:solidFill>
                        <a:effectLst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</a:effectLst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cap="all" dirty="0" smtClean="0">
                          <a:solidFill>
                            <a:schemeClr val="tx1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  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7812360" y="5085184"/>
            <a:ext cx="21602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8100392" y="558924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 rot="5400000">
            <a:off x="4206590" y="-2686310"/>
            <a:ext cx="802827" cy="784887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3.6 Чередование согласных в основе слова</a:t>
            </a:r>
            <a:endParaRPr lang="ru-RU" sz="2400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755576" y="1844824"/>
          <a:ext cx="7848872" cy="2194560"/>
        </p:xfrm>
        <a:graphic>
          <a:graphicData uri="http://schemas.openxmlformats.org/drawingml/2006/table">
            <a:tbl>
              <a:tblPr/>
              <a:tblGrid>
                <a:gridCol w="1781693"/>
                <a:gridCol w="2023439"/>
                <a:gridCol w="1317042"/>
                <a:gridCol w="2726698"/>
              </a:tblGrid>
              <a:tr h="50766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1) Чередование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конечного согласного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основы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слова перед суффиксами, начинающимися с буквы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ч (-чин-, -чик-, -чив-, -чат-)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Если основа оканчивается на согласные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Ц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то эти согласные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перед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суффиксом, начинающимся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с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буквы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переходят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cap="all" dirty="0" smtClean="0">
                        <a:solidFill>
                          <a:srgbClr val="C00000"/>
                        </a:solidFill>
                        <a:effectLst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</a:effectLst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 smtClean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Примеры: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пота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к-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ать – пота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т-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чик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неме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ц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 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неме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т-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чин-а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разда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а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разда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т-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чик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4293096"/>
          <a:ext cx="7920880" cy="2194560"/>
        </p:xfrm>
        <a:graphic>
          <a:graphicData uri="http://schemas.openxmlformats.org/drawingml/2006/table">
            <a:tbl>
              <a:tblPr/>
              <a:tblGrid>
                <a:gridCol w="1368152"/>
                <a:gridCol w="2160240"/>
                <a:gridCol w="1368152"/>
                <a:gridCol w="3024336"/>
              </a:tblGrid>
              <a:tr h="53058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2) Чередование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конечного согласного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основы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 слова перед суффиксами, начинающимися с буквы 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н (-н-, -ник-, -ниц-)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Конечные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согласные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основы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ц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(ч)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перед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суффиксами,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начинающимися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 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800" b="1" cap="all" dirty="0" smtClean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 smtClean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+    </a:t>
                      </a: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ник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      ниц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переходят  в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cap="all" dirty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endParaRPr lang="ru-RU" sz="1800" cap="all" dirty="0" smtClean="0">
                        <a:solidFill>
                          <a:srgbClr val="C00000"/>
                        </a:solidFill>
                        <a:effectLst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</a:effectLst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 smtClean="0">
                          <a:solidFill>
                            <a:srgbClr val="C00000"/>
                          </a:solidFill>
                          <a:effectLst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Примеры: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бул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к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а 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було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н-ая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пустя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к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 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пустя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н-ый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яй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ц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о 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яи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ный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пере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ц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 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пере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ниц-а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све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DokChampa"/>
                        </a:rPr>
                        <a:t>ч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а (свет) –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под-све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ч-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ник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авая фигурная скобка 15"/>
          <p:cNvSpPr/>
          <p:nvPr/>
        </p:nvSpPr>
        <p:spPr>
          <a:xfrm>
            <a:off x="1835696" y="3284984"/>
            <a:ext cx="1554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4139952" y="350100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1691680" y="5733256"/>
            <a:ext cx="1554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923928" y="6021288"/>
            <a:ext cx="7623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Обратите внимание!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</a:t>
            </a:r>
            <a:r>
              <a:rPr lang="ru-RU" sz="2900" dirty="0" smtClean="0"/>
              <a:t>Буква </a:t>
            </a:r>
            <a:r>
              <a:rPr lang="ru-RU" sz="2900" b="1" i="1" dirty="0" smtClean="0"/>
              <a:t>Ш</a:t>
            </a:r>
            <a:r>
              <a:rPr lang="ru-RU" sz="2900" dirty="0" smtClean="0"/>
              <a:t> пишется в словах, образованных при помощи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/>
              <a:t>суффикса </a:t>
            </a:r>
            <a:r>
              <a:rPr lang="ru-RU" sz="2900" b="1" i="1" dirty="0" smtClean="0"/>
              <a:t>-шн-</a:t>
            </a:r>
            <a:r>
              <a:rPr lang="ru-RU" sz="2900" dirty="0" smtClean="0"/>
              <a:t> от наречий и суффикса </a:t>
            </a:r>
            <a:r>
              <a:rPr lang="ru-RU" sz="2900" b="1" i="1" dirty="0" smtClean="0"/>
              <a:t>-шн-ик-</a:t>
            </a:r>
            <a:r>
              <a:rPr lang="ru-RU" sz="2900" dirty="0" smtClean="0"/>
              <a:t> от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/>
              <a:t>несклоняемых существительных: </a:t>
            </a:r>
            <a:r>
              <a:rPr lang="ru-RU" sz="2900" i="1" dirty="0" smtClean="0"/>
              <a:t>дома-шн-ий,  кино-шн-ик</a:t>
            </a:r>
            <a:r>
              <a:rPr lang="ru-RU" sz="2900" dirty="0" smtClean="0"/>
              <a:t> и др.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/>
              <a:t>   В словах, образованных от наречий, перед суффиксом </a:t>
            </a:r>
            <a:r>
              <a:rPr lang="ru-RU" sz="2900" b="1" i="1" dirty="0" smtClean="0"/>
              <a:t>-шн-</a:t>
            </a:r>
            <a:r>
              <a:rPr lang="ru-RU" sz="2900" dirty="0" smtClean="0"/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/>
              <a:t>как правило, сохраняется конечная гласная производящего слова: </a:t>
            </a:r>
            <a:r>
              <a:rPr lang="ru-RU" sz="2900" i="1" dirty="0" smtClean="0"/>
              <a:t>сегодн</a:t>
            </a:r>
            <a:r>
              <a:rPr lang="ru-RU" sz="2900" b="1" i="1" dirty="0" smtClean="0"/>
              <a:t>я</a:t>
            </a:r>
            <a:r>
              <a:rPr lang="ru-RU" sz="2900" i="1" dirty="0" smtClean="0"/>
              <a:t> – сегодн</a:t>
            </a:r>
            <a:r>
              <a:rPr lang="ru-RU" sz="2900" b="1" i="1" dirty="0" smtClean="0"/>
              <a:t>я</a:t>
            </a:r>
            <a:r>
              <a:rPr lang="ru-RU" sz="2900" i="1" dirty="0" smtClean="0"/>
              <a:t>шний,  вчер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 – вчер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шний</a:t>
            </a:r>
            <a:r>
              <a:rPr lang="ru-RU" sz="2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Исключения:</a:t>
            </a:r>
            <a:r>
              <a:rPr lang="ru-RU" sz="2900" i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двуру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ник, раё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ник,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набалда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ник</a:t>
            </a:r>
            <a:r>
              <a:rPr lang="ru-RU" sz="2900" dirty="0" smtClean="0"/>
              <a:t> (тюркск. </a:t>
            </a:r>
            <a:r>
              <a:rPr lang="ru-RU" sz="2900" i="1" dirty="0" smtClean="0"/>
              <a:t>балдак</a:t>
            </a:r>
            <a:r>
              <a:rPr lang="ru-RU" sz="2900" dirty="0" smtClean="0"/>
              <a:t> – ‘костыль’),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исто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ный</a:t>
            </a:r>
            <a:r>
              <a:rPr lang="ru-RU" sz="2900" dirty="0" smtClean="0"/>
              <a:t> (от ‘источать’), </a:t>
            </a:r>
            <a:r>
              <a:rPr lang="ru-RU" sz="2900" i="1" dirty="0" smtClean="0"/>
              <a:t>дото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ный </a:t>
            </a:r>
            <a:r>
              <a:rPr lang="ru-RU" sz="2900" dirty="0" smtClean="0"/>
              <a:t>(от ‘точный’),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городо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ный </a:t>
            </a:r>
            <a:r>
              <a:rPr lang="ru-RU" sz="2900" dirty="0" smtClean="0"/>
              <a:t>(спорт), </a:t>
            </a:r>
            <a:r>
              <a:rPr lang="ru-RU" sz="2900" i="1" dirty="0" smtClean="0"/>
              <a:t>ру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ник</a:t>
            </a:r>
            <a:r>
              <a:rPr lang="ru-RU" sz="2900" dirty="0" smtClean="0"/>
              <a:t> (полотенце для рук),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столе</a:t>
            </a:r>
            <a:r>
              <a:rPr lang="ru-RU" sz="2900" b="1" i="1" dirty="0" smtClean="0">
                <a:solidFill>
                  <a:srgbClr val="C00000"/>
                </a:solidFill>
              </a:rPr>
              <a:t>ш</a:t>
            </a:r>
            <a:r>
              <a:rPr lang="ru-RU" sz="2900" i="1" dirty="0" smtClean="0"/>
              <a:t>ница</a:t>
            </a:r>
            <a:r>
              <a:rPr lang="ru-RU" sz="2900" dirty="0" smtClean="0"/>
              <a:t> (от ‘столец’ – маленький стол).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j-lt"/>
              </a:rPr>
              <a:t>Правописание согласных</a:t>
            </a:r>
            <a:endParaRPr lang="ru-RU" sz="3200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0963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Проверяемые звонкие и глухие, </a:t>
            </a:r>
          </a:p>
          <a:p>
            <a:pPr>
              <a:buNone/>
            </a:pPr>
            <a:r>
              <a:rPr lang="ru-RU" dirty="0" smtClean="0"/>
              <a:t>оглушённые и озвончённые согласные</a:t>
            </a:r>
          </a:p>
          <a:p>
            <a:pPr>
              <a:buNone/>
            </a:pPr>
            <a:r>
              <a:rPr lang="ru-RU" dirty="0" smtClean="0"/>
              <a:t>2 Непроизносимые согласные</a:t>
            </a:r>
          </a:p>
          <a:p>
            <a:pPr>
              <a:buNone/>
            </a:pPr>
            <a:r>
              <a:rPr lang="ru-RU" dirty="0" smtClean="0"/>
              <a:t>3 Двойные согласные в корне слова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338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Следует различать</a:t>
            </a:r>
            <a:r>
              <a:rPr lang="ru-RU" sz="2800" dirty="0" smtClean="0"/>
              <a:t>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1683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2400" i="1" dirty="0" smtClean="0"/>
              <a:t>гре</a:t>
            </a:r>
            <a:r>
              <a:rPr lang="ru-RU" sz="2400" b="1" i="1" dirty="0" smtClean="0"/>
              <a:t>ч</a:t>
            </a:r>
            <a:r>
              <a:rPr lang="ru-RU" sz="2400" i="1" dirty="0" smtClean="0"/>
              <a:t>невый</a:t>
            </a:r>
            <a:r>
              <a:rPr lang="ru-RU" sz="2400" dirty="0" smtClean="0"/>
              <a:t> (от ‘греча’) – </a:t>
            </a:r>
            <a:r>
              <a:rPr lang="ru-RU" sz="2400" i="1" dirty="0" smtClean="0"/>
              <a:t>гречи</a:t>
            </a:r>
            <a:r>
              <a:rPr lang="ru-RU" sz="2400" b="1" i="1" dirty="0" smtClean="0"/>
              <a:t>ш</a:t>
            </a:r>
            <a:r>
              <a:rPr lang="ru-RU" sz="2400" i="1" dirty="0" smtClean="0"/>
              <a:t>ный</a:t>
            </a:r>
            <a:r>
              <a:rPr lang="ru-RU" sz="2400" dirty="0" smtClean="0"/>
              <a:t> (от ‘гречиха’),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i="1" dirty="0" smtClean="0"/>
              <a:t>лото</a:t>
            </a:r>
            <a:r>
              <a:rPr lang="ru-RU" sz="2400" b="1" i="1" dirty="0" smtClean="0"/>
              <a:t>ч</a:t>
            </a:r>
            <a:r>
              <a:rPr lang="ru-RU" sz="2400" i="1" dirty="0" smtClean="0"/>
              <a:t>ник</a:t>
            </a:r>
            <a:r>
              <a:rPr lang="ru-RU" sz="2400" dirty="0" smtClean="0"/>
              <a:t> (от ‘лоток’) – </a:t>
            </a:r>
            <a:r>
              <a:rPr lang="ru-RU" sz="2400" i="1" dirty="0" smtClean="0"/>
              <a:t>лото</a:t>
            </a:r>
            <a:r>
              <a:rPr lang="ru-RU" sz="2400" b="1" i="1" dirty="0" smtClean="0"/>
              <a:t>ш</a:t>
            </a:r>
            <a:r>
              <a:rPr lang="ru-RU" sz="2400" i="1" dirty="0" smtClean="0"/>
              <a:t>ник</a:t>
            </a:r>
            <a:r>
              <a:rPr lang="ru-RU" sz="2400" dirty="0" smtClean="0"/>
              <a:t> (от ‘лото’),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i="1" dirty="0" smtClean="0"/>
              <a:t>маломо</a:t>
            </a:r>
            <a:r>
              <a:rPr lang="ru-RU" sz="2400" b="1" i="1" dirty="0" smtClean="0"/>
              <a:t>ч</a:t>
            </a:r>
            <a:r>
              <a:rPr lang="ru-RU" sz="2400" i="1" dirty="0" smtClean="0"/>
              <a:t>ный</a:t>
            </a:r>
            <a:r>
              <a:rPr lang="ru-RU" sz="2400" dirty="0" smtClean="0"/>
              <a:t> (в знач. ‘бедный’ от ‘мочь’) –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i="1" dirty="0" smtClean="0"/>
              <a:t>маломо</a:t>
            </a:r>
            <a:r>
              <a:rPr lang="ru-RU" sz="2400" b="1" i="1" dirty="0" smtClean="0"/>
              <a:t>щ</a:t>
            </a:r>
            <a:r>
              <a:rPr lang="ru-RU" sz="2400" i="1" dirty="0" smtClean="0"/>
              <a:t>ный</a:t>
            </a:r>
            <a:r>
              <a:rPr lang="ru-RU" sz="2400" dirty="0" smtClean="0"/>
              <a:t> (в знач. ‘малой мощности’ от ‘мощь’). </a:t>
            </a:r>
          </a:p>
          <a:p>
            <a:pPr marL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Исключения:</a:t>
            </a:r>
            <a:r>
              <a:rPr lang="ru-RU" sz="2400" b="1" dirty="0" smtClean="0"/>
              <a:t> </a:t>
            </a:r>
            <a:r>
              <a:rPr lang="ru-RU" sz="2400" i="1" dirty="0" smtClean="0"/>
              <a:t>ежен</a:t>
            </a:r>
            <a:r>
              <a:rPr lang="en-US" sz="2400" i="1" dirty="0" smtClean="0"/>
              <a:t>ó</a:t>
            </a:r>
            <a:r>
              <a:rPr lang="ru-RU" sz="2400" b="1" i="1" dirty="0" smtClean="0"/>
              <a:t>щ</a:t>
            </a:r>
            <a:r>
              <a:rPr lang="ru-RU" sz="2400" i="1" dirty="0" smtClean="0"/>
              <a:t>ный, всéно</a:t>
            </a:r>
            <a:r>
              <a:rPr lang="ru-RU" sz="2400" b="1" i="1" dirty="0" smtClean="0"/>
              <a:t>щ</a:t>
            </a:r>
            <a:r>
              <a:rPr lang="ru-RU" sz="2400" i="1" dirty="0" smtClean="0"/>
              <a:t>[</a:t>
            </a:r>
            <a:r>
              <a:rPr lang="ru-RU" sz="2400" b="1" i="1" dirty="0" smtClean="0"/>
              <a:t>ш</a:t>
            </a:r>
            <a:r>
              <a:rPr lang="ru-RU" sz="2400" i="1" dirty="0" smtClean="0"/>
              <a:t>]ная</a:t>
            </a:r>
            <a:r>
              <a:rPr lang="ru-RU" sz="2400" dirty="0" smtClean="0"/>
              <a:t>,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а также в выражении </a:t>
            </a:r>
            <a:r>
              <a:rPr lang="ru-RU" sz="2400" i="1" dirty="0" smtClean="0"/>
              <a:t>«д</a:t>
            </a:r>
            <a:r>
              <a:rPr lang="en-US" sz="2400" i="1" dirty="0" smtClean="0"/>
              <a:t>é</a:t>
            </a:r>
            <a:r>
              <a:rPr lang="ru-RU" sz="2400" i="1" dirty="0" smtClean="0"/>
              <a:t>нно и н</a:t>
            </a:r>
            <a:r>
              <a:rPr lang="en-US" sz="2400" i="1" dirty="0" smtClean="0"/>
              <a:t>ó</a:t>
            </a:r>
            <a:r>
              <a:rPr lang="ru-RU" sz="2400" b="1" i="1" dirty="0" smtClean="0"/>
              <a:t>щ</a:t>
            </a:r>
            <a:r>
              <a:rPr lang="ru-RU" sz="2400" i="1" dirty="0" smtClean="0"/>
              <a:t>но»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5400000">
            <a:off x="4211959" y="-2763691"/>
            <a:ext cx="864096" cy="80649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3.7  В глаголах, образованных от глагола </a:t>
            </a:r>
            <a:r>
              <a:rPr lang="ru-RU" sz="2700" i="1" dirty="0" smtClean="0"/>
              <a:t>идти</a:t>
            </a:r>
            <a:r>
              <a:rPr lang="ru-RU" sz="2700" cap="all" dirty="0" smtClean="0"/>
              <a:t> </a:t>
            </a:r>
            <a:br>
              <a:rPr lang="ru-RU" sz="2700" cap="all" dirty="0" smtClean="0"/>
            </a:br>
            <a:r>
              <a:rPr lang="ru-RU" sz="2700" dirty="0" smtClean="0"/>
              <a:t>с помощью приставки </a:t>
            </a:r>
            <a:r>
              <a:rPr lang="ru-RU" sz="2700" i="1" dirty="0" smtClean="0"/>
              <a:t>при</a:t>
            </a:r>
            <a:r>
              <a:rPr lang="ru-RU" sz="2700" i="1" cap="all" dirty="0" smtClean="0"/>
              <a:t>-</a:t>
            </a:r>
            <a:r>
              <a:rPr lang="ru-RU" sz="2700" dirty="0" smtClean="0"/>
              <a:t>, пишется: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0" name="Рисунок 19"/>
          <p:cNvGraphicFramePr>
            <a:graphicFrameLocks noGrp="1"/>
          </p:cNvGraphicFramePr>
          <p:nvPr>
            <p:ph type="pic" idx="1"/>
          </p:nvPr>
        </p:nvGraphicFramePr>
        <p:xfrm>
          <a:off x="467544" y="1988840"/>
          <a:ext cx="8280920" cy="2681456"/>
        </p:xfrm>
        <a:graphic>
          <a:graphicData uri="http://schemas.openxmlformats.org/drawingml/2006/table">
            <a:tbl>
              <a:tblPr/>
              <a:tblGrid>
                <a:gridCol w="3960440"/>
                <a:gridCol w="4320480"/>
              </a:tblGrid>
              <a:tr h="15121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буква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u="sng" dirty="0" smtClean="0">
                          <a:latin typeface="Times New Roman"/>
                          <a:ea typeface="Times New Roman"/>
                          <a:cs typeface="DokChampa"/>
                        </a:rPr>
                        <a:t>только (!)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в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DokChampa"/>
                        </a:rPr>
                        <a:t>инфинитиве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 (вместо исконной корневой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буквы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):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при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ти(сь),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а не </a:t>
                      </a:r>
                      <a:r>
                        <a:rPr lang="ru-RU" sz="2400" strike="sngStrike" baseline="0" dirty="0">
                          <a:latin typeface="Times New Roman"/>
                          <a:ea typeface="Times New Roman"/>
                          <a:cs typeface="DokChampa"/>
                        </a:rPr>
                        <a:t>придти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(сь)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буква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– во всех остальных случаях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: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при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у (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не </a:t>
                      </a:r>
                      <a:r>
                        <a:rPr lang="ru-RU" sz="2400" strike="sngStrike" baseline="0" dirty="0" smtClean="0">
                          <a:latin typeface="Times New Roman"/>
                          <a:ea typeface="Times New Roman"/>
                          <a:cs typeface="DokChampa"/>
                        </a:rPr>
                        <a:t>прийду)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; </a:t>
                      </a:r>
                      <a:endParaRPr lang="ru-RU" sz="24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при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ёт(ся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),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при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ёшь, при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ут, при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ёте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;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при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д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 (не </a:t>
                      </a:r>
                      <a:r>
                        <a:rPr lang="ru-RU" sz="2400" strike="sngStrike" baseline="0" dirty="0">
                          <a:latin typeface="Times New Roman"/>
                          <a:ea typeface="Times New Roman"/>
                          <a:cs typeface="DokChampa"/>
                        </a:rPr>
                        <a:t>прийдя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!)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6928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Сравните написание этих глаголов с глаголами, имеющими другие приставки: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со-йти(сь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),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до-йти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вы-йти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пере-йти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DokChampa"/>
                        </a:rPr>
                        <a:t>и т.д.;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со-йду, до-йду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вы-йдут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DokChampa"/>
                        </a:rPr>
                        <a:t>пере-йдёшь</a:t>
                      </a:r>
                      <a:endParaRPr lang="ru-RU" sz="24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23528" y="4869160"/>
            <a:ext cx="8640960" cy="1152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Запомните </a:t>
            </a:r>
            <a:r>
              <a:rPr lang="ru-RU" sz="2600" dirty="0" smtClean="0">
                <a:solidFill>
                  <a:srgbClr val="C00000"/>
                </a:solidFill>
              </a:rPr>
              <a:t>также: </a:t>
            </a:r>
          </a:p>
          <a:p>
            <a:r>
              <a:rPr lang="ru-RU" sz="2600" dirty="0" smtClean="0"/>
              <a:t>с </a:t>
            </a:r>
            <a:r>
              <a:rPr lang="ru-RU" sz="2600" b="1" i="1" dirty="0" smtClean="0"/>
              <a:t>й</a:t>
            </a:r>
            <a:r>
              <a:rPr lang="ru-RU" sz="2600" dirty="0" smtClean="0"/>
              <a:t> пишутся слова</a:t>
            </a:r>
            <a:r>
              <a:rPr lang="ru-RU" sz="2600" i="1" dirty="0" smtClean="0"/>
              <a:t> фо</a:t>
            </a:r>
            <a:r>
              <a:rPr lang="ru-RU" sz="2600" i="1" dirty="0" smtClean="0">
                <a:solidFill>
                  <a:srgbClr val="C00000"/>
                </a:solidFill>
              </a:rPr>
              <a:t>й</a:t>
            </a:r>
            <a:r>
              <a:rPr lang="ru-RU" sz="2600" i="1" dirty="0" smtClean="0"/>
              <a:t>е, конве</a:t>
            </a:r>
            <a:r>
              <a:rPr lang="ru-RU" sz="2600" i="1" dirty="0" smtClean="0">
                <a:solidFill>
                  <a:srgbClr val="C00000"/>
                </a:solidFill>
              </a:rPr>
              <a:t>й</a:t>
            </a:r>
            <a:r>
              <a:rPr lang="ru-RU" sz="2600" i="1" dirty="0" smtClean="0"/>
              <a:t>ер, фе</a:t>
            </a:r>
            <a:r>
              <a:rPr lang="ru-RU" sz="2600" b="1" i="1" dirty="0" smtClean="0">
                <a:solidFill>
                  <a:srgbClr val="C00000"/>
                </a:solidFill>
              </a:rPr>
              <a:t>й</a:t>
            </a:r>
            <a:r>
              <a:rPr lang="ru-RU" sz="2600" i="1" dirty="0" smtClean="0"/>
              <a:t>ерверк, па</a:t>
            </a:r>
            <a:r>
              <a:rPr lang="ru-RU" sz="2600" b="1" i="1" dirty="0" smtClean="0">
                <a:solidFill>
                  <a:srgbClr val="C00000"/>
                </a:solidFill>
              </a:rPr>
              <a:t>й</a:t>
            </a:r>
            <a:r>
              <a:rPr lang="ru-RU" sz="2600" i="1" dirty="0" smtClean="0"/>
              <a:t>етка, фла</a:t>
            </a:r>
            <a:r>
              <a:rPr lang="ru-RU" sz="2600" b="1" i="1" dirty="0" smtClean="0">
                <a:solidFill>
                  <a:srgbClr val="C00000"/>
                </a:solidFill>
              </a:rPr>
              <a:t>й</a:t>
            </a:r>
            <a:r>
              <a:rPr lang="ru-RU" sz="2600" i="1" dirty="0" smtClean="0"/>
              <a:t>ер; </a:t>
            </a:r>
          </a:p>
          <a:p>
            <a:r>
              <a:rPr lang="ru-RU" sz="2600" dirty="0" smtClean="0"/>
              <a:t>без </a:t>
            </a:r>
            <a:r>
              <a:rPr lang="ru-RU" sz="2600" b="1" i="1" dirty="0" smtClean="0"/>
              <a:t>й</a:t>
            </a:r>
            <a:r>
              <a:rPr lang="ru-RU" sz="2600" b="1" dirty="0" smtClean="0"/>
              <a:t> –</a:t>
            </a:r>
            <a:r>
              <a:rPr lang="ru-RU" sz="2600" i="1" dirty="0" smtClean="0"/>
              <a:t> веер, плеер, феерия</a:t>
            </a:r>
            <a:r>
              <a:rPr lang="ru-RU" sz="2600" b="1" dirty="0" smtClean="0"/>
              <a:t>!</a:t>
            </a:r>
            <a:endParaRPr lang="ru-RU" sz="2600" i="1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i="1" dirty="0" smtClean="0"/>
              <a:t>Вопросы для самоконтроля: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5283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Как проверить слова с непроизносимыми согласными?</a:t>
            </a:r>
          </a:p>
          <a:p>
            <a:pPr>
              <a:buNone/>
            </a:pPr>
            <a:r>
              <a:rPr lang="ru-RU" dirty="0" smtClean="0"/>
              <a:t>2 На стыке каких морфем встречаются двойные согласные в русском языке?</a:t>
            </a:r>
          </a:p>
          <a:p>
            <a:pPr>
              <a:buNone/>
            </a:pPr>
            <a:r>
              <a:rPr lang="ru-RU" dirty="0" smtClean="0"/>
              <a:t>3 В каких словах пишется </a:t>
            </a:r>
            <a:r>
              <a:rPr lang="ru-RU" b="1" i="1" dirty="0" smtClean="0"/>
              <a:t>зж</a:t>
            </a:r>
            <a:r>
              <a:rPr lang="ru-RU" dirty="0" smtClean="0"/>
              <a:t>, а в каких – </a:t>
            </a:r>
            <a:r>
              <a:rPr lang="ru-RU" b="1" i="1" dirty="0" smtClean="0"/>
              <a:t>жж</a:t>
            </a:r>
            <a:r>
              <a:rPr lang="ru-RU" dirty="0" smtClean="0"/>
              <a:t>? Сформулируйте правило.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«Правописание приставок»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Раздел </a:t>
            </a:r>
            <a:r>
              <a:rPr lang="ru-RU" dirty="0" smtClean="0"/>
              <a:t>«Орфография»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Тема: </a:t>
            </a:r>
            <a:r>
              <a:rPr lang="ru-RU" sz="3600" dirty="0" smtClean="0"/>
              <a:t>«Правописание согласных»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Авдонина Т.В.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подготовки </a:t>
            </a:r>
            <a:r>
              <a:rPr lang="en-US" sz="2700" dirty="0" smtClean="0">
                <a:solidFill>
                  <a:srgbClr val="002060"/>
                </a:solidFill>
              </a:rPr>
              <a:t/>
            </a:r>
            <a:br>
              <a:rPr lang="en-US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и 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</a:t>
            </a:r>
            <a:r>
              <a:rPr lang="ru-RU" sz="2000" dirty="0" smtClean="0">
                <a:solidFill>
                  <a:srgbClr val="002060"/>
                </a:solidFill>
              </a:rPr>
              <a:t>201</a:t>
            </a:r>
            <a:r>
              <a:rPr lang="en-US" sz="2000" smtClean="0">
                <a:solidFill>
                  <a:srgbClr val="002060"/>
                </a:solidFill>
              </a:rPr>
              <a:t>4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1 Проверяемые звонкие и глухие, оглушённые и озвончённые согласные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369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624078" indent="-514350">
              <a:buNone/>
            </a:pPr>
            <a:r>
              <a:rPr lang="ru-RU" sz="7200" dirty="0" smtClean="0"/>
              <a:t>   Парные по глухости/звонкости согласные оглушаются или </a:t>
            </a:r>
          </a:p>
          <a:p>
            <a:pPr marL="624078" indent="-514350">
              <a:buNone/>
            </a:pPr>
            <a:r>
              <a:rPr lang="ru-RU" sz="7200" dirty="0" smtClean="0"/>
              <a:t>озвончаются  перед следующей за ними согласной. Чтобы  установить </a:t>
            </a:r>
          </a:p>
          <a:p>
            <a:pPr marL="624078" indent="-514350">
              <a:buNone/>
            </a:pPr>
            <a:r>
              <a:rPr lang="ru-RU" sz="7200" dirty="0" smtClean="0"/>
              <a:t>неясную согласную в корне слова, необходимо найти такое родственное </a:t>
            </a:r>
          </a:p>
          <a:p>
            <a:pPr marL="624078" indent="-514350">
              <a:buNone/>
            </a:pPr>
            <a:r>
              <a:rPr lang="ru-RU" sz="7200" dirty="0" smtClean="0"/>
              <a:t>слово или форму слова, где проверяемая согласная находилась бы </a:t>
            </a:r>
          </a:p>
          <a:p>
            <a:pPr marL="624078" indent="-514350">
              <a:buNone/>
            </a:pPr>
            <a:r>
              <a:rPr lang="ru-RU" sz="7200" dirty="0" smtClean="0"/>
              <a:t>в сильной позиции – перед гласной, сонорными согласными (</a:t>
            </a:r>
            <a:r>
              <a:rPr lang="ru-RU" sz="7200" b="1" i="1" dirty="0" smtClean="0"/>
              <a:t>р, л, н, м</a:t>
            </a:r>
            <a:r>
              <a:rPr lang="ru-RU" sz="7200" dirty="0" smtClean="0"/>
              <a:t>) </a:t>
            </a:r>
          </a:p>
          <a:p>
            <a:pPr marL="624078" indent="-514350">
              <a:buNone/>
            </a:pPr>
            <a:r>
              <a:rPr lang="ru-RU" sz="7200" dirty="0" smtClean="0"/>
              <a:t>или перед буквой </a:t>
            </a:r>
            <a:r>
              <a:rPr lang="ru-RU" sz="7200" b="1" i="1" dirty="0" smtClean="0"/>
              <a:t>в</a:t>
            </a:r>
            <a:r>
              <a:rPr lang="ru-RU" sz="7200" dirty="0" smtClean="0"/>
              <a:t>  (например: </a:t>
            </a:r>
            <a:r>
              <a:rPr lang="ru-RU" sz="7200" i="1" dirty="0" smtClean="0"/>
              <a:t>ко</a:t>
            </a:r>
            <a:r>
              <a:rPr lang="ru-RU" sz="7200" b="1" i="1" dirty="0" smtClean="0"/>
              <a:t>с</a:t>
            </a:r>
            <a:r>
              <a:rPr lang="ru-RU" sz="7200" i="1" dirty="0" smtClean="0"/>
              <a:t>ь[</a:t>
            </a:r>
            <a:r>
              <a:rPr lang="ru-RU" sz="7200" b="1" i="1" dirty="0" smtClean="0"/>
              <a:t>з</a:t>
            </a:r>
            <a:r>
              <a:rPr lang="ru-RU" sz="7200" i="1" dirty="0" smtClean="0"/>
              <a:t>’]ба – ко</a:t>
            </a:r>
            <a:r>
              <a:rPr lang="ru-RU" sz="7200" b="1" i="1" dirty="0" smtClean="0"/>
              <a:t>с</a:t>
            </a:r>
            <a:r>
              <a:rPr lang="ru-RU" sz="7200" i="1" dirty="0" smtClean="0"/>
              <a:t>ить, изморо</a:t>
            </a:r>
            <a:r>
              <a:rPr lang="ru-RU" sz="7200" b="1" i="1" dirty="0" smtClean="0"/>
              <a:t>с</a:t>
            </a:r>
            <a:r>
              <a:rPr lang="ru-RU" sz="7200" i="1" dirty="0" smtClean="0"/>
              <a:t>ь – </a:t>
            </a:r>
          </a:p>
          <a:p>
            <a:pPr marL="624078" indent="-514350">
              <a:buNone/>
            </a:pPr>
            <a:r>
              <a:rPr lang="ru-RU" sz="7200" i="1" dirty="0" smtClean="0"/>
              <a:t>моро</a:t>
            </a:r>
            <a:r>
              <a:rPr lang="ru-RU" sz="7200" b="1" i="1" dirty="0" smtClean="0"/>
              <a:t>си</a:t>
            </a:r>
            <a:r>
              <a:rPr lang="ru-RU" sz="7200" i="1" dirty="0" smtClean="0"/>
              <a:t>ть, изморо</a:t>
            </a:r>
            <a:r>
              <a:rPr lang="ru-RU" sz="7200" b="1" i="1" dirty="0" smtClean="0"/>
              <a:t>з</a:t>
            </a:r>
            <a:r>
              <a:rPr lang="ru-RU" sz="7200" i="1" dirty="0" smtClean="0"/>
              <a:t>ь – моро</a:t>
            </a:r>
            <a:r>
              <a:rPr lang="ru-RU" sz="7200" b="1" i="1" dirty="0" smtClean="0"/>
              <a:t>зн</a:t>
            </a:r>
            <a:r>
              <a:rPr lang="ru-RU" sz="7200" i="1" dirty="0" smtClean="0"/>
              <a:t>ый</a:t>
            </a:r>
            <a:r>
              <a:rPr lang="ru-RU" sz="7200" dirty="0" smtClean="0"/>
              <a:t>). </a:t>
            </a:r>
          </a:p>
          <a:p>
            <a:pPr marL="624078" indent="-514350">
              <a:buNone/>
            </a:pPr>
            <a:r>
              <a:rPr lang="ru-RU" sz="7200" dirty="0" smtClean="0"/>
              <a:t>  </a:t>
            </a:r>
          </a:p>
          <a:p>
            <a:pPr marL="624078" indent="-514350">
              <a:buNone/>
            </a:pPr>
            <a:r>
              <a:rPr lang="ru-RU" sz="7200" dirty="0" smtClean="0"/>
              <a:t>   Если установить согласную таким образом не удается, то это слова с </a:t>
            </a:r>
          </a:p>
          <a:p>
            <a:pPr marL="624078" indent="-514350">
              <a:buNone/>
            </a:pPr>
            <a:r>
              <a:rPr lang="ru-RU" sz="7200" dirty="0" smtClean="0"/>
              <a:t>непроверяемыми согласными (например, </a:t>
            </a:r>
            <a:r>
              <a:rPr lang="ru-RU" sz="7200" i="1" dirty="0" smtClean="0"/>
              <a:t>ане</a:t>
            </a:r>
            <a:r>
              <a:rPr lang="ru-RU" sz="7200" b="1" i="1" dirty="0" smtClean="0"/>
              <a:t>к</a:t>
            </a:r>
            <a:r>
              <a:rPr lang="ru-RU" sz="7200" i="1" dirty="0" smtClean="0"/>
              <a:t>дот,  фу</a:t>
            </a:r>
            <a:r>
              <a:rPr lang="ru-RU" sz="7200" b="1" i="1" dirty="0" smtClean="0"/>
              <a:t>т</a:t>
            </a:r>
            <a:r>
              <a:rPr lang="ru-RU" sz="7200" i="1" dirty="0" smtClean="0"/>
              <a:t>бол</a:t>
            </a:r>
            <a:r>
              <a:rPr lang="ru-RU" sz="7200" dirty="0" smtClean="0"/>
              <a:t>). </a:t>
            </a:r>
          </a:p>
          <a:p>
            <a:pPr marL="624078" indent="-514350">
              <a:buNone/>
            </a:pPr>
            <a:r>
              <a:rPr lang="ru-RU" sz="7200" dirty="0" smtClean="0"/>
              <a:t>   Так, нельзя проверить согласные: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7200" dirty="0" smtClean="0"/>
              <a:t>в иноязычных словах </a:t>
            </a:r>
            <a:r>
              <a:rPr lang="ru-RU" sz="7200" i="1" dirty="0" smtClean="0"/>
              <a:t>зи</a:t>
            </a:r>
            <a:r>
              <a:rPr lang="ru-RU" sz="7200" b="1" i="1" dirty="0" smtClean="0"/>
              <a:t>г</a:t>
            </a:r>
            <a:r>
              <a:rPr lang="ru-RU" sz="7200" i="1" dirty="0" smtClean="0"/>
              <a:t>заг, бу</a:t>
            </a:r>
            <a:r>
              <a:rPr lang="ru-RU" sz="7200" b="1" i="1" dirty="0" smtClean="0"/>
              <a:t>т</a:t>
            </a:r>
            <a:r>
              <a:rPr lang="ru-RU" sz="7200" i="1" dirty="0" smtClean="0"/>
              <a:t>сы, о</a:t>
            </a:r>
            <a:r>
              <a:rPr lang="ru-RU" sz="7200" b="1" i="1" dirty="0" smtClean="0"/>
              <a:t>ф</a:t>
            </a:r>
            <a:r>
              <a:rPr lang="ru-RU" sz="7200" i="1" dirty="0" smtClean="0"/>
              <a:t>сайдер</a:t>
            </a:r>
            <a:r>
              <a:rPr lang="ru-RU" sz="7200" dirty="0" smtClean="0"/>
              <a:t>; 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7200" b="1" i="1" dirty="0" smtClean="0"/>
              <a:t>т</a:t>
            </a:r>
            <a:r>
              <a:rPr lang="ru-RU" sz="7200" i="1" dirty="0" smtClean="0"/>
              <a:t> </a:t>
            </a:r>
            <a:r>
              <a:rPr lang="ru-RU" sz="7200" dirty="0" smtClean="0"/>
              <a:t>в русских словах </a:t>
            </a:r>
            <a:r>
              <a:rPr lang="ru-RU" sz="7200" i="1" dirty="0" smtClean="0"/>
              <a:t>ве</a:t>
            </a:r>
            <a:r>
              <a:rPr lang="ru-RU" sz="7200" b="1" i="1" dirty="0" smtClean="0"/>
              <a:t>т</a:t>
            </a:r>
            <a:r>
              <a:rPr lang="ru-RU" sz="7200" i="1" dirty="0" smtClean="0"/>
              <a:t>чина, по</a:t>
            </a:r>
            <a:r>
              <a:rPr lang="ru-RU" sz="7200" b="1" i="1" dirty="0" smtClean="0"/>
              <a:t>т</a:t>
            </a:r>
            <a:r>
              <a:rPr lang="ru-RU" sz="7200" i="1" dirty="0" smtClean="0"/>
              <a:t>чевать, при</a:t>
            </a:r>
            <a:r>
              <a:rPr lang="ru-RU" sz="7200" b="1" i="1" dirty="0" smtClean="0"/>
              <a:t>т</a:t>
            </a:r>
            <a:r>
              <a:rPr lang="ru-RU" sz="7200" i="1" dirty="0" smtClean="0"/>
              <a:t>ча;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7200" b="1" i="1" dirty="0" smtClean="0"/>
              <a:t>з</a:t>
            </a:r>
            <a:r>
              <a:rPr lang="ru-RU" sz="7200" dirty="0" smtClean="0"/>
              <a:t> в словах </a:t>
            </a:r>
            <a:r>
              <a:rPr lang="ru-RU" sz="7200" b="1" i="1" dirty="0" smtClean="0"/>
              <a:t>з</a:t>
            </a:r>
            <a:r>
              <a:rPr lang="ru-RU" sz="7200" i="1" dirty="0" smtClean="0"/>
              <a:t>десь, </a:t>
            </a:r>
            <a:r>
              <a:rPr lang="ru-RU" sz="7200" b="1" i="1" dirty="0" smtClean="0"/>
              <a:t>з</a:t>
            </a:r>
            <a:r>
              <a:rPr lang="ru-RU" sz="7200" i="1" dirty="0" smtClean="0"/>
              <a:t>дание, </a:t>
            </a:r>
            <a:r>
              <a:rPr lang="ru-RU" sz="7200" b="1" i="1" dirty="0" smtClean="0"/>
              <a:t>з</a:t>
            </a:r>
            <a:r>
              <a:rPr lang="ru-RU" sz="7200" i="1" dirty="0" smtClean="0"/>
              <a:t>доровье, </a:t>
            </a:r>
            <a:r>
              <a:rPr lang="ru-RU" sz="7200" b="1" i="1" dirty="0" smtClean="0"/>
              <a:t>з</a:t>
            </a:r>
            <a:r>
              <a:rPr lang="ru-RU" sz="7200" i="1" dirty="0" smtClean="0"/>
              <a:t>ги;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7200" b="1" i="1" dirty="0" smtClean="0"/>
              <a:t>с</a:t>
            </a:r>
            <a:r>
              <a:rPr lang="ru-RU" sz="7200" dirty="0" smtClean="0"/>
              <a:t> в словах </a:t>
            </a:r>
            <a:r>
              <a:rPr lang="ru-RU" sz="7200" b="1" i="1" dirty="0" smtClean="0"/>
              <a:t>с</a:t>
            </a:r>
            <a:r>
              <a:rPr lang="ru-RU" sz="7200" i="1" dirty="0" smtClean="0"/>
              <a:t>доба, </a:t>
            </a:r>
            <a:r>
              <a:rPr lang="ru-RU" sz="7200" b="1" i="1" dirty="0" smtClean="0"/>
              <a:t>с</a:t>
            </a:r>
            <a:r>
              <a:rPr lang="ru-RU" sz="7200" i="1" dirty="0" smtClean="0"/>
              <a:t>бруя.</a:t>
            </a:r>
            <a:r>
              <a:rPr lang="ru-RU" sz="7200" dirty="0" smtClean="0"/>
              <a:t> </a:t>
            </a:r>
          </a:p>
          <a:p>
            <a:pPr marL="624078" indent="-514350">
              <a:buNone/>
            </a:pPr>
            <a:r>
              <a:rPr lang="ru-RU" sz="7200" dirty="0" smtClean="0"/>
              <a:t>   Правописание подобных слов определяется по словарю.</a:t>
            </a:r>
          </a:p>
          <a:p>
            <a:pPr marL="624078" indent="-514350">
              <a:buNone/>
            </a:pPr>
            <a:r>
              <a:rPr lang="ru-RU" sz="7200" b="1" dirty="0" smtClean="0"/>
              <a:t> </a:t>
            </a:r>
            <a:endParaRPr lang="ru-RU" sz="7200" dirty="0" smtClean="0"/>
          </a:p>
          <a:p>
            <a:pPr marL="624078" indent="-514350">
              <a:buNone/>
            </a:pPr>
            <a:r>
              <a:rPr lang="ru-RU" sz="6400" dirty="0" smtClean="0"/>
              <a:t>  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r>
              <a:rPr lang="ru-RU" sz="6400" dirty="0" smtClean="0"/>
              <a:t> </a:t>
            </a:r>
          </a:p>
          <a:p>
            <a:pPr marL="624078" indent="-514350">
              <a:buNone/>
            </a:pPr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24078" indent="-514350">
              <a:buNone/>
            </a:pPr>
            <a:r>
              <a:rPr lang="ru-RU" b="1" dirty="0" smtClean="0"/>
              <a:t>Запомните слова, в которых согласная </a:t>
            </a:r>
          </a:p>
          <a:p>
            <a:pPr marL="624078" indent="-514350">
              <a:buNone/>
            </a:pPr>
            <a:r>
              <a:rPr lang="ru-RU" b="1" dirty="0" smtClean="0"/>
              <a:t>(указана в скобках) не произносится и не пишется:</a:t>
            </a:r>
          </a:p>
          <a:p>
            <a:pPr marL="624078" indent="-514350">
              <a:buNone/>
            </a:pPr>
            <a:endParaRPr lang="ru-RU" dirty="0" smtClean="0"/>
          </a:p>
          <a:p>
            <a:pPr marL="624078" indent="-514350">
              <a:buNone/>
            </a:pPr>
            <a:r>
              <a:rPr lang="ru-RU" i="1" dirty="0" smtClean="0"/>
              <a:t>инци</a:t>
            </a:r>
            <a:r>
              <a:rPr lang="ru-RU" b="1" dirty="0" smtClean="0"/>
              <a:t>(</a:t>
            </a:r>
            <a:r>
              <a:rPr lang="ru-RU" b="1" strike="sngStrike" dirty="0" smtClean="0"/>
              <a:t>н</a:t>
            </a:r>
            <a:r>
              <a:rPr lang="ru-RU" b="1" dirty="0" smtClean="0"/>
              <a:t>)</a:t>
            </a:r>
            <a:r>
              <a:rPr lang="ru-RU" i="1" dirty="0" smtClean="0"/>
              <a:t>дент, дерма</a:t>
            </a:r>
            <a:r>
              <a:rPr lang="ru-RU" b="1" dirty="0" smtClean="0"/>
              <a:t>(</a:t>
            </a:r>
            <a:r>
              <a:rPr lang="ru-RU" b="1" strike="sngStrike" dirty="0" smtClean="0"/>
              <a:t>н</a:t>
            </a:r>
            <a:r>
              <a:rPr lang="ru-RU" b="1" dirty="0" smtClean="0"/>
              <a:t>)</a:t>
            </a:r>
            <a:r>
              <a:rPr lang="ru-RU" i="1" dirty="0" smtClean="0"/>
              <a:t>тин, по</a:t>
            </a:r>
            <a:r>
              <a:rPr lang="ru-RU" b="1" dirty="0" smtClean="0"/>
              <a:t>(</a:t>
            </a:r>
            <a:r>
              <a:rPr lang="ru-RU" b="1" strike="sngStrike" dirty="0" smtClean="0"/>
              <a:t>д</a:t>
            </a:r>
            <a:r>
              <a:rPr lang="ru-RU" b="1" dirty="0" smtClean="0"/>
              <a:t>)</a:t>
            </a:r>
            <a:r>
              <a:rPr lang="ru-RU" i="1" dirty="0" smtClean="0"/>
              <a:t>черк, интриган</a:t>
            </a:r>
            <a:r>
              <a:rPr lang="ru-RU" b="1" dirty="0" smtClean="0"/>
              <a:t>(</a:t>
            </a:r>
            <a:r>
              <a:rPr lang="ru-RU" b="1" strike="sngStrike" dirty="0" smtClean="0"/>
              <a:t>т</a:t>
            </a:r>
            <a:r>
              <a:rPr lang="ru-RU" b="1" dirty="0" smtClean="0"/>
              <a:t>)</a:t>
            </a:r>
            <a:r>
              <a:rPr lang="ru-RU" i="1" dirty="0" smtClean="0"/>
              <a:t>ский, </a:t>
            </a:r>
          </a:p>
          <a:p>
            <a:pPr marL="624078" indent="-514350">
              <a:buNone/>
            </a:pPr>
            <a:r>
              <a:rPr lang="ru-RU" i="1" dirty="0" smtClean="0"/>
              <a:t>юрис</a:t>
            </a:r>
            <a:r>
              <a:rPr lang="ru-RU" b="1" dirty="0" smtClean="0"/>
              <a:t>(</a:t>
            </a:r>
            <a:r>
              <a:rPr lang="ru-RU" b="1" strike="sngStrike" dirty="0" smtClean="0"/>
              <a:t>т</a:t>
            </a:r>
            <a:r>
              <a:rPr lang="ru-RU" b="1" dirty="0" smtClean="0"/>
              <a:t>)</a:t>
            </a:r>
            <a:r>
              <a:rPr lang="ru-RU" i="1" dirty="0" smtClean="0"/>
              <a:t>консульт, преце</a:t>
            </a:r>
            <a:r>
              <a:rPr lang="ru-RU" b="1" dirty="0" smtClean="0"/>
              <a:t>(</a:t>
            </a:r>
            <a:r>
              <a:rPr lang="ru-RU" b="1" strike="sngStrike" dirty="0" smtClean="0"/>
              <a:t>н</a:t>
            </a:r>
            <a:r>
              <a:rPr lang="ru-RU" b="1" dirty="0" smtClean="0"/>
              <a:t>)</a:t>
            </a:r>
            <a:r>
              <a:rPr lang="ru-RU" i="1" dirty="0" smtClean="0"/>
              <a:t>дент, компроме</a:t>
            </a:r>
            <a:r>
              <a:rPr lang="ru-RU" b="1" dirty="0" smtClean="0"/>
              <a:t>(</a:t>
            </a:r>
            <a:r>
              <a:rPr lang="ru-RU" b="1" strike="sngStrike" dirty="0" smtClean="0"/>
              <a:t>н</a:t>
            </a:r>
            <a:r>
              <a:rPr lang="ru-RU" b="1" dirty="0" smtClean="0"/>
              <a:t>)</a:t>
            </a:r>
            <a:r>
              <a:rPr lang="ru-RU" i="1" dirty="0" smtClean="0"/>
              <a:t>тировать, </a:t>
            </a:r>
          </a:p>
          <a:p>
            <a:pPr marL="624078" indent="-514350">
              <a:buNone/>
            </a:pPr>
            <a:r>
              <a:rPr lang="ru-RU" i="1" dirty="0" smtClean="0"/>
              <a:t>приез</a:t>
            </a:r>
            <a:r>
              <a:rPr lang="ru-RU" b="1" dirty="0" smtClean="0"/>
              <a:t>(</a:t>
            </a:r>
            <a:r>
              <a:rPr lang="ru-RU" b="1" strike="sngStrike" dirty="0" smtClean="0"/>
              <a:t>д</a:t>
            </a:r>
            <a:r>
              <a:rPr lang="ru-RU" b="1" dirty="0" smtClean="0"/>
              <a:t>)</a:t>
            </a:r>
            <a:r>
              <a:rPr lang="ru-RU" i="1" dirty="0" smtClean="0"/>
              <a:t>жать, студен</a:t>
            </a:r>
            <a:r>
              <a:rPr lang="ru-RU" b="1" dirty="0" smtClean="0"/>
              <a:t>(</a:t>
            </a:r>
            <a:r>
              <a:rPr lang="ru-RU" b="1" strike="sngStrike" dirty="0" smtClean="0"/>
              <a:t>т</a:t>
            </a:r>
            <a:r>
              <a:rPr lang="ru-RU" b="1" dirty="0" smtClean="0"/>
              <a:t>)</a:t>
            </a:r>
            <a:r>
              <a:rPr lang="ru-RU" i="1" dirty="0" smtClean="0"/>
              <a:t>ческий,  пору</a:t>
            </a:r>
            <a:r>
              <a:rPr lang="ru-RU" b="1" dirty="0" smtClean="0"/>
              <a:t>(</a:t>
            </a:r>
            <a:r>
              <a:rPr lang="ru-RU" b="1" strike="sngStrike" dirty="0" smtClean="0"/>
              <a:t>д</a:t>
            </a:r>
            <a:r>
              <a:rPr lang="ru-RU" b="1" dirty="0" smtClean="0"/>
              <a:t>)</a:t>
            </a:r>
            <a:r>
              <a:rPr lang="ru-RU" i="1" dirty="0" smtClean="0"/>
              <a:t>чик, </a:t>
            </a:r>
          </a:p>
          <a:p>
            <a:pPr marL="624078" indent="-514350">
              <a:buNone/>
            </a:pPr>
            <a:r>
              <a:rPr lang="ru-RU" i="1" dirty="0" smtClean="0"/>
              <a:t>по-преж</a:t>
            </a:r>
            <a:r>
              <a:rPr lang="ru-RU" b="1" dirty="0" smtClean="0"/>
              <a:t>(</a:t>
            </a:r>
            <a:r>
              <a:rPr lang="ru-RU" b="1" strike="sngStrike" dirty="0" smtClean="0"/>
              <a:t>д</a:t>
            </a:r>
            <a:r>
              <a:rPr lang="ru-RU" b="1" dirty="0" smtClean="0"/>
              <a:t>)</a:t>
            </a:r>
            <a:r>
              <a:rPr lang="ru-RU" i="1" dirty="0" smtClean="0"/>
              <a:t>нему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 </a:t>
            </a:r>
          </a:p>
          <a:p>
            <a:pPr marL="624078" indent="-514350">
              <a:buNone/>
            </a:pPr>
            <a:endParaRPr lang="ru-RU" dirty="0" smtClean="0"/>
          </a:p>
          <a:p>
            <a:pPr marL="624078" indent="-514350">
              <a:buNone/>
            </a:pPr>
            <a:r>
              <a:rPr lang="ru-RU" b="1" dirty="0" smtClean="0"/>
              <a:t>Запомните:</a:t>
            </a:r>
            <a:endParaRPr lang="ru-RU" dirty="0" smtClean="0"/>
          </a:p>
          <a:p>
            <a:pPr marL="624078" indent="-51435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ск</a:t>
            </a:r>
            <a:r>
              <a:rPr lang="ru-RU" i="1" dirty="0" smtClean="0"/>
              <a:t>лянка</a:t>
            </a:r>
            <a:r>
              <a:rPr lang="ru-RU" dirty="0" smtClean="0"/>
              <a:t> (хотя </a:t>
            </a:r>
            <a:r>
              <a:rPr lang="ru-RU" i="1" dirty="0" smtClean="0"/>
              <a:t>с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екло</a:t>
            </a:r>
            <a:r>
              <a:rPr lang="ru-RU" dirty="0" smtClean="0"/>
              <a:t>)</a:t>
            </a:r>
          </a:p>
          <a:p>
            <a:pPr marL="624078" indent="-514350">
              <a:buNone/>
            </a:pPr>
            <a:r>
              <a:rPr lang="ru-RU" i="1" dirty="0" smtClean="0"/>
              <a:t>бле</a:t>
            </a:r>
            <a:r>
              <a:rPr lang="ru-RU" i="1" dirty="0" smtClean="0">
                <a:solidFill>
                  <a:srgbClr val="FF0000"/>
                </a:solidFill>
              </a:rPr>
              <a:t>сн</a:t>
            </a:r>
            <a:r>
              <a:rPr lang="ru-RU" i="1" dirty="0" smtClean="0"/>
              <a:t>уть</a:t>
            </a:r>
            <a:r>
              <a:rPr lang="ru-RU" dirty="0" smtClean="0"/>
              <a:t> (хотя </a:t>
            </a:r>
            <a:r>
              <a:rPr lang="ru-RU" i="1" dirty="0" smtClean="0"/>
              <a:t>блес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еть и блес</a:t>
            </a:r>
            <a:r>
              <a:rPr lang="ru-RU" i="1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)</a:t>
            </a:r>
          </a:p>
          <a:p>
            <a:pPr marL="624078" indent="-514350">
              <a:buNone/>
            </a:pPr>
            <a:r>
              <a:rPr lang="ru-RU" i="1" dirty="0" smtClean="0"/>
              <a:t>пле</a:t>
            </a:r>
            <a:r>
              <a:rPr lang="ru-RU" i="1" dirty="0" smtClean="0">
                <a:solidFill>
                  <a:srgbClr val="FF0000"/>
                </a:solidFill>
              </a:rPr>
              <a:t>сн</a:t>
            </a:r>
            <a:r>
              <a:rPr lang="ru-RU" i="1" dirty="0" smtClean="0"/>
              <a:t>уть</a:t>
            </a:r>
            <a:r>
              <a:rPr lang="ru-RU" dirty="0" smtClean="0"/>
              <a:t> (хотя </a:t>
            </a:r>
            <a:r>
              <a:rPr lang="ru-RU" i="1" dirty="0" smtClean="0"/>
              <a:t>плес</a:t>
            </a:r>
            <a:r>
              <a:rPr lang="ru-RU" i="1" dirty="0" smtClean="0">
                <a:solidFill>
                  <a:srgbClr val="FF0000"/>
                </a:solidFill>
              </a:rPr>
              <a:t>к</a:t>
            </a:r>
            <a:r>
              <a:rPr lang="ru-RU" i="1" dirty="0" smtClean="0"/>
              <a:t>аться, всплес</a:t>
            </a:r>
            <a:r>
              <a:rPr lang="ru-RU" i="1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)</a:t>
            </a:r>
          </a:p>
          <a:p>
            <a:pPr marL="624078" indent="-514350">
              <a:buNone/>
            </a:pPr>
            <a:r>
              <a:rPr lang="ru-RU" i="1" dirty="0" smtClean="0"/>
              <a:t>ло</a:t>
            </a:r>
            <a:r>
              <a:rPr lang="ru-RU" i="1" dirty="0" smtClean="0">
                <a:solidFill>
                  <a:srgbClr val="FF0000"/>
                </a:solidFill>
              </a:rPr>
              <a:t>сн</a:t>
            </a:r>
            <a:r>
              <a:rPr lang="ru-RU" i="1" dirty="0" smtClean="0"/>
              <a:t>иться</a:t>
            </a:r>
            <a:r>
              <a:rPr lang="ru-RU" dirty="0" smtClean="0"/>
              <a:t> (хотя </a:t>
            </a:r>
            <a:r>
              <a:rPr lang="ru-RU" i="1" dirty="0" smtClean="0"/>
              <a:t>лос</a:t>
            </a:r>
            <a:r>
              <a:rPr lang="ru-RU" i="1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)</a:t>
            </a:r>
          </a:p>
          <a:p>
            <a:pPr marL="624078" indent="-514350">
              <a:buNone/>
            </a:pPr>
            <a:r>
              <a:rPr lang="ru-RU" i="1" dirty="0" smtClean="0"/>
              <a:t>бры</a:t>
            </a:r>
            <a:r>
              <a:rPr lang="ru-RU" i="1" dirty="0" smtClean="0">
                <a:solidFill>
                  <a:srgbClr val="FF0000"/>
                </a:solidFill>
              </a:rPr>
              <a:t>зн</a:t>
            </a:r>
            <a:r>
              <a:rPr lang="ru-RU" i="1" dirty="0" smtClean="0"/>
              <a:t>уть</a:t>
            </a:r>
            <a:r>
              <a:rPr lang="ru-RU" dirty="0" smtClean="0"/>
              <a:t> (хотя </a:t>
            </a:r>
            <a:r>
              <a:rPr lang="ru-RU" i="1" dirty="0" smtClean="0"/>
              <a:t>брыз</a:t>
            </a:r>
            <a:r>
              <a:rPr lang="ru-RU" i="1" dirty="0" smtClean="0">
                <a:solidFill>
                  <a:srgbClr val="FF0000"/>
                </a:solidFill>
              </a:rPr>
              <a:t>г</a:t>
            </a:r>
            <a:r>
              <a:rPr lang="ru-RU" i="1" dirty="0" smtClean="0"/>
              <a:t>и</a:t>
            </a:r>
            <a:r>
              <a:rPr lang="ru-RU" dirty="0" smtClean="0"/>
              <a:t>)</a:t>
            </a:r>
          </a:p>
          <a:p>
            <a:pPr marL="624078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/>
              <a:t>2 Непроизносимые согласные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словах с непроизносимыми и </a:t>
            </a:r>
          </a:p>
          <a:p>
            <a:pPr>
              <a:buNone/>
            </a:pPr>
            <a:r>
              <a:rPr lang="ru-RU" dirty="0" smtClean="0"/>
              <a:t>псевдопроизносимыми согласными с сочетаниями </a:t>
            </a:r>
          </a:p>
          <a:p>
            <a:pPr>
              <a:buNone/>
            </a:pPr>
            <a:r>
              <a:rPr lang="ru-RU" dirty="0" smtClean="0"/>
              <a:t>согласных </a:t>
            </a:r>
            <a:r>
              <a:rPr lang="ru-RU" b="1" i="1" dirty="0" smtClean="0"/>
              <a:t>здн</a:t>
            </a:r>
            <a:r>
              <a:rPr lang="ru-RU" i="1" dirty="0" smtClean="0"/>
              <a:t>, </a:t>
            </a:r>
            <a:r>
              <a:rPr lang="ru-RU" b="1" i="1" dirty="0" smtClean="0"/>
              <a:t>стн</a:t>
            </a:r>
            <a:r>
              <a:rPr lang="ru-RU" i="1" dirty="0" smtClean="0"/>
              <a:t>, </a:t>
            </a:r>
            <a:r>
              <a:rPr lang="ru-RU" b="1" i="1" dirty="0" smtClean="0"/>
              <a:t>вств</a:t>
            </a:r>
            <a:r>
              <a:rPr lang="ru-RU" i="1" dirty="0" smtClean="0"/>
              <a:t> </a:t>
            </a:r>
            <a:r>
              <a:rPr lang="ru-RU" dirty="0" smtClean="0"/>
              <a:t>и др. происходит </a:t>
            </a:r>
          </a:p>
          <a:p>
            <a:pPr>
              <a:buNone/>
            </a:pPr>
            <a:r>
              <a:rPr lang="ru-RU" dirty="0" smtClean="0"/>
              <a:t>выпадение в произношении одного или более </a:t>
            </a:r>
          </a:p>
          <a:p>
            <a:pPr>
              <a:buNone/>
            </a:pPr>
            <a:r>
              <a:rPr lang="ru-RU" dirty="0" smtClean="0"/>
              <a:t>звуков. Для проверки нужно подобрать такое </a:t>
            </a:r>
          </a:p>
          <a:p>
            <a:pPr>
              <a:buNone/>
            </a:pPr>
            <a:r>
              <a:rPr lang="ru-RU" dirty="0" smtClean="0"/>
              <a:t>родственное слово, в котором эти сочетания </a:t>
            </a:r>
          </a:p>
          <a:p>
            <a:pPr>
              <a:buNone/>
            </a:pPr>
            <a:r>
              <a:rPr lang="ru-RU" dirty="0" smtClean="0"/>
              <a:t>согласных находятся в сильной позиции: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ужа</a:t>
            </a:r>
            <a:r>
              <a:rPr lang="ru-RU" i="1" dirty="0" smtClean="0">
                <a:solidFill>
                  <a:srgbClr val="FF0000"/>
                </a:solidFill>
              </a:rPr>
              <a:t>сн</a:t>
            </a:r>
            <a:r>
              <a:rPr lang="ru-RU" i="1" dirty="0" smtClean="0"/>
              <a:t>ый – ужас, ужасаться;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ча</a:t>
            </a:r>
            <a:r>
              <a:rPr lang="ru-RU" i="1" dirty="0" smtClean="0">
                <a:solidFill>
                  <a:srgbClr val="FF0000"/>
                </a:solidFill>
              </a:rPr>
              <a:t>сТн</a:t>
            </a:r>
            <a:r>
              <a:rPr lang="ru-RU" i="1" dirty="0" smtClean="0"/>
              <a:t>ый – час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ь, час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ичный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звё</a:t>
            </a:r>
            <a:r>
              <a:rPr lang="ru-RU" i="1" dirty="0" smtClean="0">
                <a:solidFill>
                  <a:srgbClr val="FF0000"/>
                </a:solidFill>
              </a:rPr>
              <a:t>зДн</a:t>
            </a:r>
            <a:r>
              <a:rPr lang="ru-RU" i="1" dirty="0" smtClean="0"/>
              <a:t>ый – звез</a:t>
            </a:r>
            <a:r>
              <a:rPr lang="ru-RU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а, звез</a:t>
            </a:r>
            <a:r>
              <a:rPr lang="ru-RU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олёт;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капу</a:t>
            </a:r>
            <a:r>
              <a:rPr lang="ru-RU" i="1" dirty="0" smtClean="0">
                <a:solidFill>
                  <a:srgbClr val="FF0000"/>
                </a:solidFill>
              </a:rPr>
              <a:t>сТн</a:t>
            </a:r>
            <a:r>
              <a:rPr lang="ru-RU" i="1" dirty="0" smtClean="0"/>
              <a:t>ый – капус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а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/>
              <a:t>3 Двойные согласные в корне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Двойные согласные в корне пишутся в словах </a:t>
            </a:r>
          </a:p>
          <a:p>
            <a:pPr>
              <a:buNone/>
            </a:pPr>
            <a:r>
              <a:rPr lang="ru-RU" u="sng" dirty="0" smtClean="0"/>
              <a:t>иноязычного происхождения</a:t>
            </a:r>
            <a:r>
              <a:rPr lang="ru-RU" dirty="0" smtClean="0"/>
              <a:t>. Эти слова следует </a:t>
            </a:r>
          </a:p>
          <a:p>
            <a:pPr>
              <a:buNone/>
            </a:pPr>
            <a:r>
              <a:rPr lang="ru-RU" u="sng" dirty="0" smtClean="0"/>
              <a:t>запоминать или проверять по словарю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i="1" dirty="0" smtClean="0"/>
              <a:t>па</a:t>
            </a:r>
            <a:r>
              <a:rPr lang="ru-RU" i="1" dirty="0" smtClean="0">
                <a:solidFill>
                  <a:srgbClr val="FF0000"/>
                </a:solidFill>
              </a:rPr>
              <a:t>сс</a:t>
            </a:r>
            <a:r>
              <a:rPr lang="ru-RU" i="1" dirty="0" smtClean="0"/>
              <a:t>аж, о</a:t>
            </a:r>
            <a:r>
              <a:rPr lang="ru-RU" i="1" dirty="0" smtClean="0">
                <a:solidFill>
                  <a:srgbClr val="FF0000"/>
                </a:solidFill>
              </a:rPr>
              <a:t>пп</a:t>
            </a:r>
            <a:r>
              <a:rPr lang="ru-RU" i="1" dirty="0" smtClean="0"/>
              <a:t>озиция,</a:t>
            </a:r>
            <a:r>
              <a:rPr lang="ru-RU" dirty="0" smtClean="0"/>
              <a:t> </a:t>
            </a:r>
            <a:r>
              <a:rPr lang="ru-RU" i="1" dirty="0" smtClean="0"/>
              <a:t>баро</a:t>
            </a:r>
            <a:r>
              <a:rPr lang="ru-RU" i="1" dirty="0" smtClean="0">
                <a:solidFill>
                  <a:srgbClr val="FF0000"/>
                </a:solidFill>
              </a:rPr>
              <a:t>кк</a:t>
            </a:r>
            <a:r>
              <a:rPr lang="ru-RU" i="1" dirty="0" smtClean="0"/>
              <a:t>о, апе</a:t>
            </a:r>
            <a:r>
              <a:rPr lang="ru-RU" i="1" dirty="0" smtClean="0">
                <a:solidFill>
                  <a:srgbClr val="FF0000"/>
                </a:solidFill>
              </a:rPr>
              <a:t>лл</a:t>
            </a:r>
            <a:r>
              <a:rPr lang="ru-RU" i="1" dirty="0" smtClean="0"/>
              <a:t>яция, диагра</a:t>
            </a:r>
            <a:r>
              <a:rPr lang="ru-RU" i="1" dirty="0" smtClean="0">
                <a:solidFill>
                  <a:srgbClr val="FF0000"/>
                </a:solidFill>
              </a:rPr>
              <a:t>мм</a:t>
            </a:r>
            <a:r>
              <a:rPr lang="ru-RU" i="1" dirty="0" smtClean="0"/>
              <a:t>а, </a:t>
            </a:r>
          </a:p>
          <a:p>
            <a:pPr>
              <a:buNone/>
            </a:pPr>
            <a:r>
              <a:rPr lang="ru-RU" i="1" dirty="0" smtClean="0"/>
              <a:t>пи</a:t>
            </a:r>
            <a:r>
              <a:rPr lang="ru-RU" i="1" dirty="0" smtClean="0">
                <a:solidFill>
                  <a:srgbClr val="FF0000"/>
                </a:solidFill>
              </a:rPr>
              <a:t>цц</a:t>
            </a:r>
            <a:r>
              <a:rPr lang="ru-RU" i="1" dirty="0" smtClean="0"/>
              <a:t>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Многие русские кальки с иноязычных слов </a:t>
            </a:r>
          </a:p>
          <a:p>
            <a:pPr>
              <a:buNone/>
            </a:pPr>
            <a:r>
              <a:rPr lang="ru-RU" dirty="0" smtClean="0"/>
              <a:t>отличаются написанием от источника заимствования: </a:t>
            </a:r>
          </a:p>
          <a:p>
            <a:pPr>
              <a:buNone/>
            </a:pPr>
            <a:r>
              <a:rPr lang="ru-RU" i="1" dirty="0" smtClean="0"/>
              <a:t>бу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афория</a:t>
            </a:r>
            <a:r>
              <a:rPr lang="ru-RU" dirty="0" smtClean="0"/>
              <a:t> (ит. bu</a:t>
            </a:r>
            <a:r>
              <a:rPr lang="ru-RU" dirty="0" smtClean="0">
                <a:solidFill>
                  <a:srgbClr val="FF0000"/>
                </a:solidFill>
              </a:rPr>
              <a:t>tt</a:t>
            </a:r>
            <a:r>
              <a:rPr lang="ru-RU" dirty="0" smtClean="0"/>
              <a:t>aforia), </a:t>
            </a:r>
            <a:r>
              <a:rPr lang="ru-RU" i="1" dirty="0" smtClean="0"/>
              <a:t>жаке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 (фр. jaque</a:t>
            </a:r>
            <a:r>
              <a:rPr lang="ru-RU" dirty="0" smtClean="0">
                <a:solidFill>
                  <a:srgbClr val="FF0000"/>
                </a:solidFill>
              </a:rPr>
              <a:t>tt</a:t>
            </a:r>
            <a:r>
              <a:rPr lang="ru-RU" dirty="0" smtClean="0"/>
              <a:t>e), </a:t>
            </a:r>
          </a:p>
          <a:p>
            <a:pPr>
              <a:buNone/>
            </a:pPr>
            <a:r>
              <a:rPr lang="ru-RU" i="1" dirty="0" smtClean="0"/>
              <a:t>о</a:t>
            </a:r>
            <a:r>
              <a:rPr lang="ru-RU" i="1" dirty="0" smtClean="0">
                <a:solidFill>
                  <a:srgbClr val="FF0000"/>
                </a:solidFill>
              </a:rPr>
              <a:t>ф</a:t>
            </a:r>
            <a:r>
              <a:rPr lang="ru-RU" i="1" dirty="0" smtClean="0"/>
              <a:t>ис </a:t>
            </a:r>
            <a:r>
              <a:rPr lang="ru-RU" dirty="0" smtClean="0"/>
              <a:t>(англ. o</a:t>
            </a:r>
            <a:r>
              <a:rPr lang="ru-RU" dirty="0" smtClean="0">
                <a:solidFill>
                  <a:srgbClr val="FF0000"/>
                </a:solidFill>
              </a:rPr>
              <a:t>ff</a:t>
            </a:r>
            <a:r>
              <a:rPr lang="ru-RU" dirty="0" smtClean="0"/>
              <a:t>ice), </a:t>
            </a:r>
            <a:r>
              <a:rPr lang="ru-RU" i="1" dirty="0" smtClean="0"/>
              <a:t>бизне</a:t>
            </a:r>
            <a:r>
              <a:rPr lang="ru-RU" i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 (англ. busine</a:t>
            </a:r>
            <a:r>
              <a:rPr lang="ru-RU" dirty="0" smtClean="0">
                <a:solidFill>
                  <a:srgbClr val="FF0000"/>
                </a:solidFill>
              </a:rPr>
              <a:t>ss</a:t>
            </a:r>
            <a:r>
              <a:rPr lang="ru-RU" dirty="0" smtClean="0"/>
              <a:t>), </a:t>
            </a:r>
          </a:p>
          <a:p>
            <a:pPr>
              <a:buNone/>
            </a:pPr>
            <a:r>
              <a:rPr lang="ru-RU" i="1" dirty="0" smtClean="0"/>
              <a:t>ци</a:t>
            </a:r>
            <a:r>
              <a:rPr lang="ru-RU" i="1" dirty="0" smtClean="0">
                <a:solidFill>
                  <a:srgbClr val="FF0000"/>
                </a:solidFill>
              </a:rPr>
              <a:t>ф</a:t>
            </a:r>
            <a:r>
              <a:rPr lang="ru-RU" i="1" dirty="0" smtClean="0"/>
              <a:t>ербла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 (нем. </a:t>
            </a:r>
            <a:r>
              <a:rPr lang="en-US" dirty="0" smtClean="0"/>
              <a:t>z</a:t>
            </a:r>
            <a:r>
              <a:rPr lang="ru-RU" dirty="0" smtClean="0"/>
              <a:t>i</a:t>
            </a:r>
            <a:r>
              <a:rPr lang="ru-RU" dirty="0" smtClean="0">
                <a:solidFill>
                  <a:srgbClr val="FF0000"/>
                </a:solidFill>
              </a:rPr>
              <a:t>ff</a:t>
            </a:r>
            <a:r>
              <a:rPr lang="ru-RU" dirty="0" smtClean="0"/>
              <a:t>erbla</a:t>
            </a:r>
            <a:r>
              <a:rPr lang="ru-RU" dirty="0" smtClean="0">
                <a:solidFill>
                  <a:srgbClr val="FF0000"/>
                </a:solidFill>
              </a:rPr>
              <a:t>tt</a:t>
            </a:r>
            <a:r>
              <a:rPr lang="ru-RU" dirty="0" smtClean="0"/>
              <a:t>), </a:t>
            </a:r>
            <a:r>
              <a:rPr lang="ru-RU" i="1" dirty="0" smtClean="0"/>
              <a:t>ка</a:t>
            </a:r>
            <a:r>
              <a:rPr lang="ru-RU" i="1" dirty="0" smtClean="0">
                <a:solidFill>
                  <a:srgbClr val="FF0000"/>
                </a:solidFill>
              </a:rPr>
              <a:t>н</a:t>
            </a:r>
            <a:r>
              <a:rPr lang="ru-RU" i="1" dirty="0" smtClean="0"/>
              <a:t>ите</a:t>
            </a:r>
            <a:r>
              <a:rPr lang="ru-RU" i="1" dirty="0" smtClean="0">
                <a:solidFill>
                  <a:srgbClr val="FF0000"/>
                </a:solidFill>
              </a:rPr>
              <a:t>л</a:t>
            </a:r>
            <a:r>
              <a:rPr lang="ru-RU" i="1" dirty="0" smtClean="0"/>
              <a:t>ь</a:t>
            </a:r>
            <a:r>
              <a:rPr lang="ru-RU" dirty="0" smtClean="0"/>
              <a:t> (фр. с</a:t>
            </a:r>
            <a:r>
              <a:rPr lang="en-US" dirty="0" smtClean="0"/>
              <a:t>annetille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rgbClr val="C00000"/>
                </a:solidFill>
              </a:rPr>
              <a:t>Запомните!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/>
              <a:t>Если от основы на двойную согласную образуется новое слово, то остается лишь </a:t>
            </a:r>
            <a:r>
              <a:rPr lang="ru-RU" sz="2200" b="1" u="sng" dirty="0" smtClean="0">
                <a:solidFill>
                  <a:srgbClr val="C00000"/>
                </a:solidFill>
              </a:rPr>
              <a:t>одна из согласных</a:t>
            </a:r>
            <a:r>
              <a:rPr lang="ru-RU" sz="2200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451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 всех остальных случаях </a:t>
            </a:r>
          </a:p>
          <a:p>
            <a:pPr>
              <a:buNone/>
            </a:pPr>
            <a:r>
              <a:rPr lang="ru-RU" b="1" dirty="0" smtClean="0"/>
              <a:t>сохраняются обе согласные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програ</a:t>
            </a:r>
            <a:r>
              <a:rPr lang="ru-RU" i="1" dirty="0" smtClean="0">
                <a:solidFill>
                  <a:srgbClr val="C00000"/>
                </a:solidFill>
              </a:rPr>
              <a:t>мм</a:t>
            </a:r>
            <a:r>
              <a:rPr lang="ru-RU" i="1" dirty="0" smtClean="0"/>
              <a:t>а – програ</a:t>
            </a:r>
            <a:r>
              <a:rPr lang="ru-RU" i="1" dirty="0" smtClean="0">
                <a:solidFill>
                  <a:srgbClr val="C00000"/>
                </a:solidFill>
              </a:rPr>
              <a:t>мм</a:t>
            </a:r>
            <a:r>
              <a:rPr lang="ru-RU" i="1" dirty="0" smtClean="0"/>
              <a:t>ный, програ</a:t>
            </a:r>
            <a:r>
              <a:rPr lang="ru-RU" i="1" dirty="0" smtClean="0">
                <a:solidFill>
                  <a:srgbClr val="C00000"/>
                </a:solidFill>
              </a:rPr>
              <a:t>мм</a:t>
            </a:r>
            <a:r>
              <a:rPr lang="ru-RU" i="1" dirty="0" smtClean="0"/>
              <a:t>ка; </a:t>
            </a:r>
          </a:p>
          <a:p>
            <a:r>
              <a:rPr lang="ru-RU" i="1" dirty="0" smtClean="0"/>
              <a:t>ба</a:t>
            </a:r>
            <a:r>
              <a:rPr lang="ru-RU" i="1" dirty="0" smtClean="0">
                <a:solidFill>
                  <a:srgbClr val="C00000"/>
                </a:solidFill>
              </a:rPr>
              <a:t>лл</a:t>
            </a:r>
            <a:r>
              <a:rPr lang="ru-RU" i="1" dirty="0" smtClean="0"/>
              <a:t> – пятиба</a:t>
            </a:r>
            <a:r>
              <a:rPr lang="ru-RU" i="1" dirty="0" smtClean="0">
                <a:solidFill>
                  <a:srgbClr val="C00000"/>
                </a:solidFill>
              </a:rPr>
              <a:t>лл</a:t>
            </a:r>
            <a:r>
              <a:rPr lang="ru-RU" i="1" dirty="0" smtClean="0"/>
              <a:t>ьный; </a:t>
            </a:r>
          </a:p>
          <a:p>
            <a:r>
              <a:rPr lang="ru-RU" i="1" dirty="0" smtClean="0"/>
              <a:t>коло</a:t>
            </a:r>
            <a:r>
              <a:rPr lang="ru-RU" i="1" dirty="0" smtClean="0">
                <a:solidFill>
                  <a:srgbClr val="C00000"/>
                </a:solidFill>
              </a:rPr>
              <a:t>сс</a:t>
            </a:r>
            <a:r>
              <a:rPr lang="ru-RU" i="1" dirty="0" smtClean="0"/>
              <a:t> – коло</a:t>
            </a:r>
            <a:r>
              <a:rPr lang="ru-RU" i="1" dirty="0" smtClean="0">
                <a:solidFill>
                  <a:srgbClr val="C00000"/>
                </a:solidFill>
              </a:rPr>
              <a:t>сс</a:t>
            </a:r>
            <a:r>
              <a:rPr lang="ru-RU" i="1" dirty="0" smtClean="0"/>
              <a:t>альный; </a:t>
            </a:r>
          </a:p>
          <a:p>
            <a:r>
              <a:rPr lang="ru-RU" i="1" dirty="0" smtClean="0"/>
              <a:t>кора</a:t>
            </a:r>
            <a:r>
              <a:rPr lang="ru-RU" i="1" dirty="0" smtClean="0">
                <a:solidFill>
                  <a:srgbClr val="C00000"/>
                </a:solidFill>
              </a:rPr>
              <a:t>лл</a:t>
            </a:r>
            <a:r>
              <a:rPr lang="ru-RU" i="1" dirty="0" smtClean="0"/>
              <a:t> – кора</a:t>
            </a:r>
            <a:r>
              <a:rPr lang="ru-RU" i="1" dirty="0" smtClean="0">
                <a:solidFill>
                  <a:srgbClr val="C00000"/>
                </a:solidFill>
              </a:rPr>
              <a:t>лл</a:t>
            </a:r>
            <a:r>
              <a:rPr lang="ru-RU" i="1" dirty="0" smtClean="0"/>
              <a:t>овый; </a:t>
            </a:r>
          </a:p>
          <a:p>
            <a:r>
              <a:rPr lang="ru-RU" i="1" dirty="0" smtClean="0"/>
              <a:t>кла</a:t>
            </a:r>
            <a:r>
              <a:rPr lang="ru-RU" i="1" dirty="0" smtClean="0">
                <a:solidFill>
                  <a:srgbClr val="C00000"/>
                </a:solidFill>
              </a:rPr>
              <a:t>сс</a:t>
            </a:r>
            <a:r>
              <a:rPr lang="ru-RU" i="1" dirty="0" smtClean="0"/>
              <a:t> – кла</a:t>
            </a:r>
            <a:r>
              <a:rPr lang="ru-RU" i="1" dirty="0" smtClean="0">
                <a:solidFill>
                  <a:srgbClr val="C00000"/>
                </a:solidFill>
              </a:rPr>
              <a:t>сс</a:t>
            </a:r>
            <a:r>
              <a:rPr lang="ru-RU" i="1" dirty="0" smtClean="0"/>
              <a:t>ный; </a:t>
            </a:r>
          </a:p>
          <a:p>
            <a:r>
              <a:rPr lang="ru-RU" i="1" dirty="0" smtClean="0"/>
              <a:t>телегра</a:t>
            </a:r>
            <a:r>
              <a:rPr lang="ru-RU" i="1" dirty="0" smtClean="0">
                <a:solidFill>
                  <a:srgbClr val="C00000"/>
                </a:solidFill>
              </a:rPr>
              <a:t>мм</a:t>
            </a:r>
            <a:r>
              <a:rPr lang="ru-RU" i="1" dirty="0" smtClean="0"/>
              <a:t>а – телегра</a:t>
            </a:r>
            <a:r>
              <a:rPr lang="ru-RU" i="1" dirty="0" smtClean="0">
                <a:solidFill>
                  <a:srgbClr val="C00000"/>
                </a:solidFill>
              </a:rPr>
              <a:t>мм</a:t>
            </a:r>
            <a:r>
              <a:rPr lang="ru-RU" i="1" dirty="0" smtClean="0"/>
              <a:t>ка; </a:t>
            </a:r>
          </a:p>
          <a:p>
            <a:r>
              <a:rPr lang="ru-RU" i="1" dirty="0" smtClean="0"/>
              <a:t>гру</a:t>
            </a:r>
            <a:r>
              <a:rPr lang="ru-RU" i="1" dirty="0" smtClean="0">
                <a:solidFill>
                  <a:srgbClr val="C00000"/>
                </a:solidFill>
              </a:rPr>
              <a:t>пп</a:t>
            </a:r>
            <a:r>
              <a:rPr lang="ru-RU" i="1" dirty="0" smtClean="0"/>
              <a:t>а – гру</a:t>
            </a:r>
            <a:r>
              <a:rPr lang="ru-RU" i="1" dirty="0" smtClean="0">
                <a:solidFill>
                  <a:srgbClr val="C00000"/>
                </a:solidFill>
              </a:rPr>
              <a:t>пп</a:t>
            </a:r>
            <a:r>
              <a:rPr lang="ru-RU" i="1" dirty="0" smtClean="0"/>
              <a:t>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3.1 Двойные согласные в исконно русских словах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В русских словах двойные согласные встречаются: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 суффиксах (</a:t>
            </a:r>
            <a:r>
              <a:rPr lang="ru-RU" i="1" dirty="0" smtClean="0"/>
              <a:t>клюкв</a:t>
            </a:r>
            <a:r>
              <a:rPr lang="ru-RU" b="1" i="1" dirty="0" smtClean="0"/>
              <a:t>енн</a:t>
            </a:r>
            <a:r>
              <a:rPr lang="ru-RU" i="1" dirty="0" smtClean="0"/>
              <a:t>ый</a:t>
            </a:r>
            <a:r>
              <a:rPr lang="ru-RU" dirty="0" smtClean="0"/>
              <a:t>);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на стыке приставки и корня (</a:t>
            </a:r>
            <a:r>
              <a:rPr lang="ru-RU" i="1" dirty="0" smtClean="0"/>
              <a:t>бе</a:t>
            </a:r>
            <a:r>
              <a:rPr lang="ru-RU" b="1" i="1" dirty="0" smtClean="0"/>
              <a:t>зз</a:t>
            </a:r>
            <a:r>
              <a:rPr lang="ru-RU" i="1" dirty="0" smtClean="0"/>
              <a:t>вучный, ра</a:t>
            </a:r>
            <a:r>
              <a:rPr lang="ru-RU" b="1" i="1" dirty="0" smtClean="0"/>
              <a:t>сс</a:t>
            </a:r>
            <a:r>
              <a:rPr lang="ru-RU" i="1" dirty="0" smtClean="0"/>
              <a:t>вет, </a:t>
            </a:r>
          </a:p>
          <a:p>
            <a:pPr>
              <a:buNone/>
            </a:pPr>
            <a:r>
              <a:rPr lang="ru-RU" i="1" dirty="0" smtClean="0"/>
              <a:t>пре</a:t>
            </a:r>
            <a:r>
              <a:rPr lang="ru-RU" b="1" i="1" dirty="0" smtClean="0"/>
              <a:t>дд</a:t>
            </a:r>
            <a:r>
              <a:rPr lang="ru-RU" i="1" dirty="0" smtClean="0"/>
              <a:t>ипломный</a:t>
            </a:r>
            <a:r>
              <a:rPr lang="ru-RU" dirty="0" smtClean="0"/>
              <a:t>);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на стыке корня и суффикса (</a:t>
            </a:r>
            <a:r>
              <a:rPr lang="ru-RU" i="1" dirty="0" smtClean="0"/>
              <a:t>матро</a:t>
            </a:r>
            <a:r>
              <a:rPr lang="ru-RU" b="1" i="1" dirty="0" smtClean="0"/>
              <a:t>сс</a:t>
            </a:r>
            <a:r>
              <a:rPr lang="ru-RU" i="1" dirty="0" smtClean="0"/>
              <a:t>кий, око</a:t>
            </a:r>
            <a:r>
              <a:rPr lang="ru-RU" b="1" i="1" dirty="0" smtClean="0"/>
              <a:t>нн</a:t>
            </a:r>
            <a:r>
              <a:rPr lang="ru-RU" i="1" dirty="0" smtClean="0"/>
              <a:t>ый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Удвоение согласных </a:t>
            </a:r>
            <a:r>
              <a:rPr lang="ru-RU" b="1" i="1" dirty="0" smtClean="0"/>
              <a:t>сс</a:t>
            </a:r>
            <a:r>
              <a:rPr lang="ru-RU" b="1" dirty="0" smtClean="0"/>
              <a:t> </a:t>
            </a:r>
            <a:r>
              <a:rPr lang="ru-RU" dirty="0" smtClean="0"/>
              <a:t>и </a:t>
            </a:r>
            <a:r>
              <a:rPr lang="ru-RU" b="1" i="1" dirty="0" smtClean="0"/>
              <a:t>жж </a:t>
            </a:r>
            <a:r>
              <a:rPr lang="ru-RU" dirty="0" smtClean="0"/>
              <a:t>в корнях исконно русских слов: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 сс</a:t>
            </a:r>
            <a:r>
              <a:rPr lang="ru-RU" dirty="0" smtClean="0"/>
              <a:t> только в словах </a:t>
            </a:r>
            <a:r>
              <a:rPr lang="ru-RU" b="1" i="1" dirty="0" smtClean="0"/>
              <a:t>сс</a:t>
            </a:r>
            <a:r>
              <a:rPr lang="ru-RU" i="1" dirty="0" smtClean="0"/>
              <a:t>уда, </a:t>
            </a:r>
            <a:r>
              <a:rPr lang="ru-RU" b="1" i="1" dirty="0" smtClean="0"/>
              <a:t>сс</a:t>
            </a:r>
            <a:r>
              <a:rPr lang="ru-RU" i="1" dirty="0" smtClean="0"/>
              <a:t>ора, Ро</a:t>
            </a:r>
            <a:r>
              <a:rPr lang="ru-RU" b="1" i="1" dirty="0" smtClean="0"/>
              <a:t>сс</a:t>
            </a:r>
            <a:r>
              <a:rPr lang="ru-RU" i="1" dirty="0" smtClean="0"/>
              <a:t>ия (ро</a:t>
            </a:r>
            <a:r>
              <a:rPr lang="ru-RU" b="1" i="1" dirty="0" smtClean="0"/>
              <a:t>сс</a:t>
            </a:r>
            <a:r>
              <a:rPr lang="ru-RU" i="1" dirty="0" smtClean="0"/>
              <a:t>)</a:t>
            </a:r>
            <a:r>
              <a:rPr lang="ru-RU" dirty="0" smtClean="0"/>
              <a:t> и в производных от них (</a:t>
            </a:r>
            <a:r>
              <a:rPr lang="ru-RU" i="1" dirty="0" smtClean="0"/>
              <a:t>по</a:t>
            </a:r>
            <a:r>
              <a:rPr lang="ru-RU" b="1" i="1" dirty="0" smtClean="0"/>
              <a:t>сс</a:t>
            </a:r>
            <a:r>
              <a:rPr lang="ru-RU" i="1" dirty="0" smtClean="0"/>
              <a:t>ориться, </a:t>
            </a:r>
            <a:r>
              <a:rPr lang="ru-RU" b="1" i="1" dirty="0" smtClean="0"/>
              <a:t>сс</a:t>
            </a:r>
            <a:r>
              <a:rPr lang="ru-RU" i="1" dirty="0" smtClean="0"/>
              <a:t>удить (деньги), ро</a:t>
            </a:r>
            <a:r>
              <a:rPr lang="ru-RU" b="1" i="1" dirty="0" smtClean="0"/>
              <a:t>сс</a:t>
            </a:r>
            <a:r>
              <a:rPr lang="ru-RU" i="1" dirty="0" smtClean="0"/>
              <a:t>иянка</a:t>
            </a:r>
            <a:r>
              <a:rPr lang="ru-RU" dirty="0" smtClean="0"/>
              <a:t>);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b="1" i="1" dirty="0" smtClean="0"/>
              <a:t>жж</a:t>
            </a:r>
            <a:r>
              <a:rPr lang="ru-RU" dirty="0" smtClean="0"/>
              <a:t> – во всех формах от слов </a:t>
            </a:r>
            <a:r>
              <a:rPr lang="ru-RU" i="1" dirty="0" smtClean="0"/>
              <a:t>во</a:t>
            </a:r>
            <a:r>
              <a:rPr lang="ru-RU" b="1" i="1" dirty="0" smtClean="0"/>
              <a:t>жж</a:t>
            </a:r>
            <a:r>
              <a:rPr lang="ru-RU" i="1" dirty="0" smtClean="0"/>
              <a:t>и, дро</a:t>
            </a:r>
            <a:r>
              <a:rPr lang="ru-RU" b="1" i="1" dirty="0" smtClean="0"/>
              <a:t>жж</a:t>
            </a:r>
            <a:r>
              <a:rPr lang="ru-RU" i="1" dirty="0" smtClean="0"/>
              <a:t>и, жу</a:t>
            </a:r>
            <a:r>
              <a:rPr lang="ru-RU" b="1" i="1" dirty="0" smtClean="0"/>
              <a:t>жж</a:t>
            </a:r>
            <a:r>
              <a:rPr lang="ru-RU" i="1" dirty="0" smtClean="0"/>
              <a:t>ать, мо</a:t>
            </a:r>
            <a:r>
              <a:rPr lang="ru-RU" b="1" i="1" dirty="0" smtClean="0"/>
              <a:t>жж</a:t>
            </a:r>
            <a:r>
              <a:rPr lang="ru-RU" i="1" dirty="0" smtClean="0"/>
              <a:t>евельник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00AFAB8-18CD-473E-8C80-6E3838171C38}"/>
</file>

<file path=customXml/itemProps2.xml><?xml version="1.0" encoding="utf-8"?>
<ds:datastoreItem xmlns:ds="http://schemas.openxmlformats.org/officeDocument/2006/customXml" ds:itemID="{BDB8477E-BC88-49A5-A427-E39DE8F6944C}"/>
</file>

<file path=customXml/itemProps3.xml><?xml version="1.0" encoding="utf-8"?>
<ds:datastoreItem xmlns:ds="http://schemas.openxmlformats.org/officeDocument/2006/customXml" ds:itemID="{191584F1-2470-4D9F-BA58-A33E9CC6E938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949</TotalTime>
  <Words>2017</Words>
  <Application>Microsoft Office PowerPoint</Application>
  <PresentationFormat>Экран (4:3)</PresentationFormat>
  <Paragraphs>342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                   «Правописание согласных»   </vt:lpstr>
      <vt:lpstr>Правописание согласных</vt:lpstr>
      <vt:lpstr>1 Проверяемые звонкие и глухие, оглушённые и озвончённые согласные </vt:lpstr>
      <vt:lpstr>Слайд 4</vt:lpstr>
      <vt:lpstr>2 Непроизносимые согласные </vt:lpstr>
      <vt:lpstr>3 Двойные согласные в корне </vt:lpstr>
      <vt:lpstr> Запомните! Если от основы на двойную согласную образуется новое слово, то остается лишь одна из согласных:  </vt:lpstr>
      <vt:lpstr>Слайд 8</vt:lpstr>
      <vt:lpstr>3.1 Двойные согласные в исконно русских словах</vt:lpstr>
      <vt:lpstr> 3.2 В словах и формах слов,  образованных от глагола жечь, пишется: </vt:lpstr>
      <vt:lpstr> В русском языке есть слова, в которых, подобно формам от глагола жечь, произносится долгий (часто мягкий) согласный  ж ([жж] или [жж’]), на письме обозначаемый буквами зж.  Буква ж в этих словоформах - результат чередования  [г//ж] или [д//ж]: </vt:lpstr>
      <vt:lpstr>Обратите внимание! </vt:lpstr>
      <vt:lpstr>Запомните написание слов, в которых особенно часто делают ошибки:</vt:lpstr>
      <vt:lpstr>Необходимо различать:</vt:lpstr>
      <vt:lpstr>3.4  Буквы Ж и Ш в словах с экспрессивным  и эмоционально-оценочным значением</vt:lpstr>
      <vt:lpstr>Различайте написания слов  с буквами Ж и Ш:</vt:lpstr>
      <vt:lpstr>3.5  Чередование согласных в корне слова</vt:lpstr>
      <vt:lpstr>3.6 Чередование согласных в основе слова</vt:lpstr>
      <vt:lpstr>Обратите внимание! </vt:lpstr>
      <vt:lpstr>Следует различать: </vt:lpstr>
      <vt:lpstr>3.7  В глаголах, образованных от глагола идти  с помощью приставки при-, пишется: </vt:lpstr>
      <vt:lpstr>Вопросы для самоконтроля: </vt:lpstr>
      <vt:lpstr>Слайд 23</vt:lpstr>
      <vt:lpstr>      Раздел «Орфография»   Тема: «Правописание согласных»      Авдонина Т.В.  кафедра довузовской подготовки  и профориентации  УО «ГГУ имени Франциска Скорины»  Гомель, 2014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166</cp:revision>
  <dcterms:created xsi:type="dcterms:W3CDTF">2012-12-06T19:01:57Z</dcterms:created>
  <dcterms:modified xsi:type="dcterms:W3CDTF">2014-11-13T00:08:15Z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