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3" r:id="rId2"/>
    <p:sldId id="256" r:id="rId3"/>
    <p:sldId id="266" r:id="rId4"/>
    <p:sldId id="267" r:id="rId5"/>
    <p:sldId id="279" r:id="rId6"/>
    <p:sldId id="281" r:id="rId7"/>
    <p:sldId id="269" r:id="rId8"/>
    <p:sldId id="285" r:id="rId9"/>
    <p:sldId id="286" r:id="rId10"/>
    <p:sldId id="270" r:id="rId11"/>
    <p:sldId id="268" r:id="rId12"/>
    <p:sldId id="280" r:id="rId13"/>
    <p:sldId id="282" r:id="rId14"/>
    <p:sldId id="271" r:id="rId15"/>
    <p:sldId id="272" r:id="rId16"/>
    <p:sldId id="278" r:id="rId17"/>
    <p:sldId id="28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54" autoAdjust="0"/>
  </p:normalViewPr>
  <p:slideViewPr>
    <p:cSldViewPr>
      <p:cViewPr varScale="1">
        <p:scale>
          <a:sx n="88" d="100"/>
          <a:sy n="88" d="100"/>
        </p:scale>
        <p:origin x="-102" y="-384"/>
      </p:cViewPr>
      <p:guideLst>
        <p:guide orient="horz" pos="2160"/>
        <p:guide pos="2880"/>
      </p:guideLst>
    </p:cSldViewPr>
  </p:slideViewPr>
  <p:outlineViewPr>
    <p:cViewPr>
      <p:scale>
        <a:sx n="33" d="100"/>
        <a:sy n="33" d="100"/>
      </p:scale>
      <p:origin x="246" y="3271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748A965-83AA-4346-B124-043F8DDECB86}" type="datetimeFigureOut">
              <a:rPr lang="ru-RU" smtClean="0"/>
              <a:pPr/>
              <a:t>13.11.2014</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D4EF1F2-3B73-4201-B05A-D31B1785FF32}"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3748A965-83AA-4346-B124-043F8DDECB86}" type="datetimeFigureOut">
              <a:rPr lang="ru-RU" smtClean="0"/>
              <a:pPr/>
              <a:t>13.11.2014</a:t>
            </a:fld>
            <a:endParaRPr lang="ru-RU" dirty="0"/>
          </a:p>
        </p:txBody>
      </p:sp>
      <p:sp>
        <p:nvSpPr>
          <p:cNvPr id="27" name="Номер слайда 26"/>
          <p:cNvSpPr>
            <a:spLocks noGrp="1"/>
          </p:cNvSpPr>
          <p:nvPr>
            <p:ph type="sldNum" sz="quarter" idx="11"/>
          </p:nvPr>
        </p:nvSpPr>
        <p:spPr/>
        <p:txBody>
          <a:bodyPr rtlCol="0"/>
          <a:lstStyle/>
          <a:p>
            <a:fld id="{CD4EF1F2-3B73-4201-B05A-D31B1785FF32}"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3748A965-83AA-4346-B124-043F8DDECB86}" type="datetimeFigureOut">
              <a:rPr lang="ru-RU" smtClean="0"/>
              <a:pPr/>
              <a:t>13.11.2014</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CD4EF1F2-3B73-4201-B05A-D31B1785FF3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748A965-83AA-4346-B124-043F8DDECB86}" type="datetimeFigureOut">
              <a:rPr lang="ru-RU" smtClean="0"/>
              <a:pPr/>
              <a:t>13.11.2014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D4EF1F2-3B73-4201-B05A-D31B1785FF3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748A965-83AA-4346-B124-043F8DDECB86}" type="datetimeFigureOut">
              <a:rPr lang="ru-RU" smtClean="0"/>
              <a:pPr/>
              <a:t>13.11.2014</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D4EF1F2-3B73-4201-B05A-D31B1785FF3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467544" y="1052736"/>
            <a:ext cx="8458200" cy="2304256"/>
          </a:xfrm>
        </p:spPr>
        <p:txBody>
          <a:bodyPr>
            <a:normAutofit/>
          </a:bodyPr>
          <a:lstStyle/>
          <a:p>
            <a:pPr algn="ctr"/>
            <a:r>
              <a:rPr lang="ru-RU" sz="4000" dirty="0" smtClean="0"/>
              <a:t>Раздел «Орфография» </a:t>
            </a:r>
            <a:r>
              <a:rPr lang="ru-RU" sz="2400" dirty="0" smtClean="0"/>
              <a:t/>
            </a:r>
            <a:br>
              <a:rPr lang="ru-RU" sz="2400" dirty="0" smtClean="0"/>
            </a:br>
            <a:r>
              <a:rPr lang="ru-RU" sz="2400" dirty="0" smtClean="0"/>
              <a:t/>
            </a:r>
            <a:br>
              <a:rPr lang="ru-RU" sz="2400" dirty="0" smtClean="0"/>
            </a:br>
            <a:r>
              <a:rPr lang="ru-RU" sz="2400" dirty="0" smtClean="0"/>
              <a:t>Правописание гласных после шипящих и </a:t>
            </a:r>
            <a:r>
              <a:rPr lang="ru-RU" sz="2400" i="1" dirty="0" smtClean="0"/>
              <a:t>Ц</a:t>
            </a:r>
            <a:r>
              <a:rPr lang="ru-RU" sz="2400" dirty="0" smtClean="0"/>
              <a:t/>
            </a:r>
            <a:br>
              <a:rPr lang="ru-RU" sz="2400" dirty="0" smtClean="0"/>
            </a:br>
            <a:endParaRPr lang="ru-RU" sz="2400" dirty="0"/>
          </a:p>
        </p:txBody>
      </p:sp>
      <p:sp>
        <p:nvSpPr>
          <p:cNvPr id="5" name="Прямоугольник 4"/>
          <p:cNvSpPr/>
          <p:nvPr/>
        </p:nvSpPr>
        <p:spPr>
          <a:xfrm>
            <a:off x="1403648" y="4293096"/>
            <a:ext cx="7056784" cy="1200329"/>
          </a:xfrm>
          <a:prstGeom prst="rect">
            <a:avLst/>
          </a:prstGeom>
        </p:spPr>
        <p:txBody>
          <a:bodyPr wrap="square">
            <a:spAutoFit/>
          </a:bodyPr>
          <a:lstStyle/>
          <a:p>
            <a:pPr algn="ctr"/>
            <a:r>
              <a:rPr lang="ru-RU" dirty="0" smtClean="0"/>
              <a:t>Для слушателей факультета </a:t>
            </a:r>
          </a:p>
          <a:p>
            <a:pPr algn="ctr"/>
            <a:r>
              <a:rPr lang="ru-RU" dirty="0" smtClean="0"/>
              <a:t>довузовской подготовки и профориентации, </a:t>
            </a:r>
          </a:p>
          <a:p>
            <a:pPr algn="ctr"/>
            <a:r>
              <a:rPr lang="ru-RU" dirty="0" smtClean="0"/>
              <a:t>подготовительных курсов, абитуриентов</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2"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pSp>
        <p:nvGrpSpPr>
          <p:cNvPr id="28673" name="Group 1"/>
          <p:cNvGrpSpPr>
            <a:grpSpLocks noChangeAspect="1"/>
          </p:cNvGrpSpPr>
          <p:nvPr/>
        </p:nvGrpSpPr>
        <p:grpSpPr bwMode="auto">
          <a:xfrm>
            <a:off x="755576" y="1052736"/>
            <a:ext cx="7560840" cy="5256882"/>
            <a:chOff x="2858" y="4106"/>
            <a:chExt cx="6594" cy="5446"/>
          </a:xfrm>
        </p:grpSpPr>
        <p:sp>
          <p:nvSpPr>
            <p:cNvPr id="28700" name="Rectangle 28"/>
            <p:cNvSpPr>
              <a:spLocks noChangeArrowheads="1"/>
            </p:cNvSpPr>
            <p:nvPr/>
          </p:nvSpPr>
          <p:spPr bwMode="auto">
            <a:xfrm>
              <a:off x="3486" y="4106"/>
              <a:ext cx="3580" cy="63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bg1"/>
                  </a:solidFill>
                  <a:effectLst/>
                  <a:latin typeface="Times New Roman" pitchFamily="18" charset="0"/>
                  <a:cs typeface="Times New Roman" pitchFamily="18" charset="0"/>
                </a:rPr>
                <a:t>Гласные</a:t>
              </a:r>
              <a:r>
                <a:rPr kumimoji="0" lang="ru-RU" sz="24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ru-RU" sz="2400" b="1" i="1" u="none" strike="noStrike" cap="none" normalizeH="0" baseline="0" dirty="0" smtClean="0">
                  <a:ln>
                    <a:noFill/>
                  </a:ln>
                  <a:solidFill>
                    <a:schemeClr val="bg1"/>
                  </a:solidFill>
                  <a:effectLst/>
                  <a:latin typeface="Times New Roman" pitchFamily="18" charset="0"/>
                  <a:cs typeface="Times New Roman" pitchFamily="18" charset="0"/>
                </a:rPr>
                <a:t>и</a:t>
              </a:r>
              <a:r>
                <a:rPr kumimoji="0" lang="ru-RU" sz="24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ru-RU" sz="2400" b="1" i="1" u="none" strike="noStrike" cap="none" normalizeH="0" baseline="0" dirty="0" smtClean="0">
                  <a:ln>
                    <a:noFill/>
                  </a:ln>
                  <a:solidFill>
                    <a:schemeClr val="bg1"/>
                  </a:solidFill>
                  <a:effectLst/>
                  <a:latin typeface="Times New Roman" pitchFamily="18" charset="0"/>
                  <a:cs typeface="Times New Roman" pitchFamily="18" charset="0"/>
                </a:rPr>
                <a:t>ы</a:t>
              </a:r>
              <a:r>
                <a:rPr kumimoji="0" lang="ru-RU" sz="24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ru-RU" sz="2400" b="0" i="0" u="none" strike="noStrike" cap="none" normalizeH="0" baseline="0" dirty="0" smtClean="0">
                  <a:ln>
                    <a:noFill/>
                  </a:ln>
                  <a:solidFill>
                    <a:schemeClr val="bg1"/>
                  </a:solidFill>
                  <a:effectLst/>
                  <a:latin typeface="Times New Roman" pitchFamily="18" charset="0"/>
                  <a:cs typeface="Times New Roman" pitchFamily="18" charset="0"/>
                </a:rPr>
                <a:t>после</a:t>
              </a:r>
              <a:r>
                <a:rPr kumimoji="0" lang="ru-RU" sz="2400" b="1" i="0" u="none" strike="noStrike" cap="none" normalizeH="0" baseline="0" dirty="0" smtClean="0">
                  <a:ln>
                    <a:noFill/>
                  </a:ln>
                  <a:solidFill>
                    <a:schemeClr val="bg1"/>
                  </a:solidFill>
                  <a:effectLst/>
                  <a:latin typeface="Times New Roman" pitchFamily="18" charset="0"/>
                  <a:cs typeface="Times New Roman" pitchFamily="18" charset="0"/>
                </a:rPr>
                <a:t> </a:t>
              </a:r>
              <a:r>
                <a:rPr kumimoji="0" lang="ru-RU" sz="2400" b="1" i="1" u="none" strike="noStrike" cap="none" normalizeH="0" baseline="0" dirty="0" smtClean="0">
                  <a:ln>
                    <a:noFill/>
                  </a:ln>
                  <a:solidFill>
                    <a:schemeClr val="bg1"/>
                  </a:solidFill>
                  <a:effectLst/>
                  <a:latin typeface="Times New Roman" pitchFamily="18" charset="0"/>
                  <a:cs typeface="Times New Roman" pitchFamily="18" charset="0"/>
                </a:rPr>
                <a:t>ц</a:t>
              </a:r>
              <a:endParaRPr kumimoji="0" lang="ru-RU" sz="2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9" name="Rectangle 27"/>
            <p:cNvSpPr>
              <a:spLocks noChangeArrowheads="1"/>
            </p:cNvSpPr>
            <p:nvPr/>
          </p:nvSpPr>
          <p:spPr bwMode="auto">
            <a:xfrm>
              <a:off x="3634" y="4869"/>
              <a:ext cx="1033" cy="3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в корне</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8" name="Rectangle 26"/>
            <p:cNvSpPr>
              <a:spLocks noChangeArrowheads="1"/>
            </p:cNvSpPr>
            <p:nvPr/>
          </p:nvSpPr>
          <p:spPr bwMode="auto">
            <a:xfrm>
              <a:off x="5496" y="4869"/>
              <a:ext cx="3328" cy="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в окончании и суффиксе</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7" name="Rectangle 25"/>
            <p:cNvSpPr>
              <a:spLocks noChangeArrowheads="1"/>
            </p:cNvSpPr>
            <p:nvPr/>
          </p:nvSpPr>
          <p:spPr bwMode="auto">
            <a:xfrm>
              <a:off x="2858" y="6047"/>
              <a:ext cx="1293" cy="18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циновка,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цинга,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цирюльник,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цикада,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цимбалы,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цитадель,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нарцисс</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6" name="Rectangle 24"/>
            <p:cNvSpPr>
              <a:spLocks noChangeArrowheads="1"/>
            </p:cNvSpPr>
            <p:nvPr/>
          </p:nvSpPr>
          <p:spPr bwMode="auto">
            <a:xfrm>
              <a:off x="4280" y="6004"/>
              <a:ext cx="2586" cy="18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rPr>
                <a:t>в окончаниях мн.ч. имён существительных, в именах прилагательных и в словах на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-цын</a:t>
              </a:r>
              <a:r>
                <a:rPr kumimoji="0" lang="ru-RU" sz="1400" b="1" i="0" u="none" strike="noStrike" cap="none" normalizeH="0" baseline="0" dirty="0" smtClean="0">
                  <a:ln>
                    <a:noFill/>
                  </a:ln>
                  <a:solidFill>
                    <a:schemeClr val="tx1"/>
                  </a:solidFill>
                  <a:effectLst/>
                  <a:latin typeface="Arial" pitchFamily="34" charset="0"/>
                  <a:ea typeface="Times New Roman" pitchFamily="18" charset="0"/>
                </a:rPr>
                <a:t> : </a:t>
              </a:r>
            </a:p>
            <a:p>
              <a:pPr lvl="0" fontAlgn="base">
                <a:spcBef>
                  <a:spcPct val="0"/>
                </a:spcBef>
                <a:spcAft>
                  <a:spcPct val="0"/>
                </a:spcAft>
              </a:pPr>
              <a:r>
                <a:rPr lang="ru-RU" sz="1400" i="1" dirty="0" smtClean="0">
                  <a:latin typeface="Arial" pitchFamily="34" charset="0"/>
                  <a:ea typeface="Times New Roman" pitchFamily="18" charset="0"/>
                </a:rPr>
                <a:t>устрицы, птицы; </a:t>
              </a:r>
            </a:p>
            <a:p>
              <a:pPr lvl="0" fontAlgn="base">
                <a:spcBef>
                  <a:spcPct val="0"/>
                </a:spcBef>
                <a:spcAft>
                  <a:spcPct val="0"/>
                </a:spcAf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краснолицый, </a:t>
              </a:r>
            </a:p>
            <a:p>
              <a:pPr lvl="0" fontAlgn="base">
                <a:spcBef>
                  <a:spcPct val="0"/>
                </a:spcBef>
                <a:spcAft>
                  <a:spcPct val="0"/>
                </a:spcAf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курицын, синицыно перо; Спицын, Птицын</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5" name="Rectangle 23"/>
            <p:cNvSpPr>
              <a:spLocks noChangeArrowheads="1"/>
            </p:cNvSpPr>
            <p:nvPr/>
          </p:nvSpPr>
          <p:spPr bwMode="auto">
            <a:xfrm>
              <a:off x="6940" y="6004"/>
              <a:ext cx="2512" cy="1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u="none" strike="noStrike" cap="none" normalizeH="0" baseline="0" dirty="0" smtClean="0">
                  <a:ln>
                    <a:noFill/>
                  </a:ln>
                  <a:solidFill>
                    <a:schemeClr val="tx1"/>
                  </a:solidFill>
                  <a:effectLst/>
                  <a:latin typeface="Arial" pitchFamily="34" charset="0"/>
                  <a:ea typeface="Times New Roman" pitchFamily="18" charset="0"/>
                </a:rPr>
                <a:t>в словах на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(в начальной форме):</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на</a:t>
              </a:r>
              <a:r>
                <a:rPr kumimoji="0" lang="ru-RU" sz="1400" b="0" i="1" u="sng" strike="noStrike" cap="none" normalizeH="0" baseline="0" dirty="0" smtClean="0">
                  <a:ln>
                    <a:noFill/>
                  </a:ln>
                  <a:solidFill>
                    <a:schemeClr val="tx1"/>
                  </a:solidFill>
                  <a:effectLst/>
                  <a:latin typeface="Arial" pitchFamily="34" charset="0"/>
                  <a:ea typeface="Times New Roman" pitchFamily="18" charset="0"/>
                </a:rPr>
                <a:t>ция</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 национальный,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эмиграционный,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навига</a:t>
              </a:r>
              <a:r>
                <a:rPr kumimoji="0" lang="ru-RU" sz="1400" b="0" i="1" u="sng" strike="noStrike" cap="none" normalizeH="0" baseline="0" dirty="0" smtClean="0">
                  <a:ln>
                    <a:noFill/>
                  </a:ln>
                  <a:solidFill>
                    <a:schemeClr val="tx1"/>
                  </a:solidFill>
                  <a:effectLst/>
                  <a:latin typeface="Arial" pitchFamily="34" charset="0"/>
                  <a:ea typeface="Times New Roman" pitchFamily="18" charset="0"/>
                </a:rPr>
                <a:t>ция</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консерва</a:t>
              </a:r>
              <a:r>
                <a:rPr kumimoji="0" lang="ru-RU" sz="1400" b="0" i="1" u="sng" strike="noStrike" cap="none" normalizeH="0" baseline="0" dirty="0" smtClean="0">
                  <a:ln>
                    <a:noFill/>
                  </a:ln>
                  <a:solidFill>
                    <a:schemeClr val="tx1"/>
                  </a:solidFill>
                  <a:effectLst/>
                  <a:latin typeface="Arial" pitchFamily="34" charset="0"/>
                  <a:ea typeface="Times New Roman" pitchFamily="18" charset="0"/>
                </a:rPr>
                <a:t>ция</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обструк</a:t>
              </a:r>
              <a:r>
                <a:rPr kumimoji="0" lang="ru-RU" sz="1400" b="0" i="1" u="sng" strike="noStrike" cap="none" normalizeH="0" baseline="0" dirty="0" smtClean="0">
                  <a:ln>
                    <a:noFill/>
                  </a:ln>
                  <a:solidFill>
                    <a:schemeClr val="tx1"/>
                  </a:solidFill>
                  <a:effectLst/>
                  <a:latin typeface="Arial" pitchFamily="34" charset="0"/>
                  <a:ea typeface="Times New Roman" pitchFamily="18" charset="0"/>
                </a:rPr>
                <a:t>ция</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 обструкционизм</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4" name="Rectangle 22"/>
            <p:cNvSpPr>
              <a:spLocks noChangeArrowheads="1"/>
            </p:cNvSpPr>
            <p:nvPr/>
          </p:nvSpPr>
          <p:spPr bwMode="auto">
            <a:xfrm>
              <a:off x="3634" y="8010"/>
              <a:ext cx="4625" cy="34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Arial" pitchFamily="34" charset="0"/>
                  <a:ea typeface="Times New Roman" pitchFamily="18" charset="0"/>
                </a:rPr>
                <a:t>И с к л ю ч е н и я:</a:t>
              </a:r>
              <a:endParaRPr kumimoji="0" lang="ru-RU" sz="2000" b="0" i="0" u="none" strike="noStrike" cap="none" normalizeH="0" baseline="0" dirty="0" smtClean="0">
                <a:ln>
                  <a:noFill/>
                </a:ln>
                <a:solidFill>
                  <a:srgbClr val="C0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C00000"/>
                </a:solidFill>
                <a:effectLst/>
                <a:latin typeface="Arial" pitchFamily="34" charset="0"/>
              </a:endParaRPr>
            </a:p>
          </p:txBody>
        </p:sp>
        <p:sp>
          <p:nvSpPr>
            <p:cNvPr id="28693" name="Rectangle 21"/>
            <p:cNvSpPr>
              <a:spLocks noChangeArrowheads="1"/>
            </p:cNvSpPr>
            <p:nvPr/>
          </p:nvSpPr>
          <p:spPr bwMode="auto">
            <a:xfrm>
              <a:off x="2858" y="8534"/>
              <a:ext cx="2261" cy="101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Цыган</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на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цыпочках</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весь в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цыпках</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подошёл к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цыплёнку</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и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цыкнул</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ему: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Цыц</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2" name="Rectangle 20"/>
            <p:cNvSpPr>
              <a:spLocks noChangeArrowheads="1"/>
            </p:cNvSpPr>
            <p:nvPr/>
          </p:nvSpPr>
          <p:spPr bwMode="auto">
            <a:xfrm>
              <a:off x="5244" y="8534"/>
              <a:ext cx="2073" cy="87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в некоторых случаях в именах собственных: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1" i="1" u="none" strike="noStrike" cap="none" normalizeH="0" baseline="0" dirty="0" smtClean="0">
                  <a:ln>
                    <a:noFill/>
                  </a:ln>
                  <a:solidFill>
                    <a:schemeClr val="tx1"/>
                  </a:solidFill>
                  <a:effectLst/>
                  <a:latin typeface="Times New Roman" pitchFamily="18" charset="0"/>
                  <a:cs typeface="Times New Roman" pitchFamily="18" charset="0"/>
                </a:rPr>
                <a:t>Ельцин, Вицин</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1" name="Rectangle 19"/>
            <p:cNvSpPr>
              <a:spLocks noChangeArrowheads="1"/>
            </p:cNvSpPr>
            <p:nvPr/>
          </p:nvSpPr>
          <p:spPr bwMode="auto">
            <a:xfrm>
              <a:off x="7426" y="8534"/>
              <a:ext cx="1552" cy="61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Исключений нет!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90" name="Line 18"/>
            <p:cNvSpPr>
              <a:spLocks noChangeShapeType="1"/>
            </p:cNvSpPr>
            <p:nvPr/>
          </p:nvSpPr>
          <p:spPr bwMode="auto">
            <a:xfrm>
              <a:off x="4065" y="5305"/>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89" name="Line 17"/>
            <p:cNvSpPr>
              <a:spLocks noChangeShapeType="1"/>
            </p:cNvSpPr>
            <p:nvPr/>
          </p:nvSpPr>
          <p:spPr bwMode="auto">
            <a:xfrm>
              <a:off x="6133" y="5305"/>
              <a:ext cx="0"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88" name="Line 16"/>
            <p:cNvSpPr>
              <a:spLocks noChangeShapeType="1"/>
            </p:cNvSpPr>
            <p:nvPr/>
          </p:nvSpPr>
          <p:spPr bwMode="auto">
            <a:xfrm>
              <a:off x="7944" y="5306"/>
              <a:ext cx="1" cy="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87" name="Line 15"/>
            <p:cNvSpPr>
              <a:spLocks noChangeShapeType="1"/>
            </p:cNvSpPr>
            <p:nvPr/>
          </p:nvSpPr>
          <p:spPr bwMode="auto">
            <a:xfrm>
              <a:off x="6133" y="5742"/>
              <a:ext cx="0"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6" name="Line 14"/>
            <p:cNvSpPr>
              <a:spLocks noChangeShapeType="1"/>
            </p:cNvSpPr>
            <p:nvPr/>
          </p:nvSpPr>
          <p:spPr bwMode="auto">
            <a:xfrm>
              <a:off x="4065" y="5742"/>
              <a:ext cx="0"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5" name="Line 13"/>
            <p:cNvSpPr>
              <a:spLocks noChangeShapeType="1"/>
            </p:cNvSpPr>
            <p:nvPr/>
          </p:nvSpPr>
          <p:spPr bwMode="auto">
            <a:xfrm>
              <a:off x="7944" y="5742"/>
              <a:ext cx="1"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4" name="Line 12"/>
            <p:cNvSpPr>
              <a:spLocks noChangeShapeType="1"/>
            </p:cNvSpPr>
            <p:nvPr/>
          </p:nvSpPr>
          <p:spPr bwMode="auto">
            <a:xfrm>
              <a:off x="3979" y="8359"/>
              <a:ext cx="1" cy="1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3" name="Line 11"/>
            <p:cNvSpPr>
              <a:spLocks noChangeShapeType="1"/>
            </p:cNvSpPr>
            <p:nvPr/>
          </p:nvSpPr>
          <p:spPr bwMode="auto">
            <a:xfrm>
              <a:off x="6133" y="8359"/>
              <a:ext cx="2" cy="1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2" name="Line 10"/>
            <p:cNvSpPr>
              <a:spLocks noChangeShapeType="1"/>
            </p:cNvSpPr>
            <p:nvPr/>
          </p:nvSpPr>
          <p:spPr bwMode="auto">
            <a:xfrm>
              <a:off x="7944" y="8359"/>
              <a:ext cx="1" cy="1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81" name="Line 9"/>
            <p:cNvSpPr>
              <a:spLocks noChangeShapeType="1"/>
            </p:cNvSpPr>
            <p:nvPr/>
          </p:nvSpPr>
          <p:spPr bwMode="auto">
            <a:xfrm>
              <a:off x="3979" y="7836"/>
              <a:ext cx="0" cy="17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80" name="Line 8"/>
            <p:cNvSpPr>
              <a:spLocks noChangeShapeType="1"/>
            </p:cNvSpPr>
            <p:nvPr/>
          </p:nvSpPr>
          <p:spPr bwMode="auto">
            <a:xfrm>
              <a:off x="6133" y="7836"/>
              <a:ext cx="0" cy="17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79" name="Line 7"/>
            <p:cNvSpPr>
              <a:spLocks noChangeShapeType="1"/>
            </p:cNvSpPr>
            <p:nvPr/>
          </p:nvSpPr>
          <p:spPr bwMode="auto">
            <a:xfrm>
              <a:off x="7944" y="7836"/>
              <a:ext cx="0" cy="17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8678" name="Oval 6"/>
            <p:cNvSpPr>
              <a:spLocks noChangeArrowheads="1"/>
            </p:cNvSpPr>
            <p:nvPr/>
          </p:nvSpPr>
          <p:spPr bwMode="auto">
            <a:xfrm>
              <a:off x="3763" y="5393"/>
              <a:ext cx="647" cy="42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-и-</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77" name="Oval 5"/>
            <p:cNvSpPr>
              <a:spLocks noChangeArrowheads="1"/>
            </p:cNvSpPr>
            <p:nvPr/>
          </p:nvSpPr>
          <p:spPr bwMode="auto">
            <a:xfrm>
              <a:off x="5747" y="5375"/>
              <a:ext cx="794" cy="504"/>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-ы-</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76" name="Oval 4"/>
            <p:cNvSpPr>
              <a:spLocks noChangeArrowheads="1"/>
            </p:cNvSpPr>
            <p:nvPr/>
          </p:nvSpPr>
          <p:spPr bwMode="auto">
            <a:xfrm>
              <a:off x="7642" y="5393"/>
              <a:ext cx="648" cy="42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rPr>
                <a:t>-и-</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75" name="Line 3"/>
            <p:cNvSpPr>
              <a:spLocks noChangeShapeType="1"/>
            </p:cNvSpPr>
            <p:nvPr/>
          </p:nvSpPr>
          <p:spPr bwMode="auto">
            <a:xfrm>
              <a:off x="4280" y="4739"/>
              <a:ext cx="0" cy="13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8674" name="Line 2"/>
            <p:cNvSpPr>
              <a:spLocks noChangeShapeType="1"/>
            </p:cNvSpPr>
            <p:nvPr/>
          </p:nvSpPr>
          <p:spPr bwMode="auto">
            <a:xfrm>
              <a:off x="6478" y="4739"/>
              <a:ext cx="1" cy="12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grpSp>
      <p:sp>
        <p:nvSpPr>
          <p:cNvPr id="28716" name="Rectangle 44"/>
          <p:cNvSpPr>
            <a:spLocks noChangeArrowheads="1"/>
          </p:cNvSpPr>
          <p:nvPr/>
        </p:nvSpPr>
        <p:spPr bwMode="auto">
          <a:xfrm>
            <a:off x="0" y="510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691680" y="692696"/>
            <a:ext cx="5486400" cy="720080"/>
          </a:xfrm>
        </p:spPr>
        <p:style>
          <a:lnRef idx="0">
            <a:schemeClr val="accent1"/>
          </a:lnRef>
          <a:fillRef idx="3">
            <a:schemeClr val="accent1"/>
          </a:fillRef>
          <a:effectRef idx="3">
            <a:schemeClr val="accent1"/>
          </a:effectRef>
          <a:fontRef idx="minor">
            <a:schemeClr val="lt1"/>
          </a:fontRef>
        </p:style>
        <p:txBody>
          <a:bodyPr vert="horz">
            <a:noAutofit/>
          </a:bodyPr>
          <a:lstStyle/>
          <a:p>
            <a:r>
              <a:rPr lang="ru-RU" dirty="0" smtClean="0"/>
              <a:t/>
            </a:r>
            <a:br>
              <a:rPr lang="ru-RU" dirty="0" smtClean="0"/>
            </a:br>
            <a:r>
              <a:rPr lang="ru-RU" dirty="0" smtClean="0"/>
              <a:t>Правописание гласных </a:t>
            </a:r>
            <a:r>
              <a:rPr lang="ru-RU" i="1" dirty="0" smtClean="0"/>
              <a:t>о,</a:t>
            </a:r>
            <a:r>
              <a:rPr lang="ru-RU" dirty="0" smtClean="0"/>
              <a:t> </a:t>
            </a:r>
            <a:r>
              <a:rPr lang="ru-RU" i="1" dirty="0" smtClean="0"/>
              <a:t>е</a:t>
            </a:r>
            <a:r>
              <a:rPr lang="ru-RU" dirty="0" smtClean="0"/>
              <a:t> после </a:t>
            </a:r>
            <a:r>
              <a:rPr lang="ru-RU" i="1" dirty="0" smtClean="0"/>
              <a:t>ц</a:t>
            </a:r>
            <a:r>
              <a:rPr lang="ru-RU" dirty="0" smtClean="0"/>
              <a:t/>
            </a:r>
            <a:br>
              <a:rPr lang="ru-RU" dirty="0" smtClean="0"/>
            </a:br>
            <a:endParaRPr lang="ru-RU" dirty="0"/>
          </a:p>
        </p:txBody>
      </p:sp>
      <p:grpSp>
        <p:nvGrpSpPr>
          <p:cNvPr id="25601" name="Group 1"/>
          <p:cNvGrpSpPr>
            <a:grpSpLocks noChangeAspect="1"/>
          </p:cNvGrpSpPr>
          <p:nvPr/>
        </p:nvGrpSpPr>
        <p:grpSpPr bwMode="auto">
          <a:xfrm>
            <a:off x="755576" y="1556792"/>
            <a:ext cx="7704856" cy="4844253"/>
            <a:chOff x="2858" y="976"/>
            <a:chExt cx="6465" cy="5212"/>
          </a:xfrm>
        </p:grpSpPr>
        <p:sp>
          <p:nvSpPr>
            <p:cNvPr id="25622" name="AutoShape 22"/>
            <p:cNvSpPr>
              <a:spLocks noChangeAspect="1" noChangeArrowheads="1"/>
            </p:cNvSpPr>
            <p:nvPr/>
          </p:nvSpPr>
          <p:spPr bwMode="auto">
            <a:xfrm>
              <a:off x="2858" y="976"/>
              <a:ext cx="6465" cy="5106"/>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25621" name="Rectangle 21"/>
            <p:cNvSpPr>
              <a:spLocks noChangeArrowheads="1"/>
            </p:cNvSpPr>
            <p:nvPr/>
          </p:nvSpPr>
          <p:spPr bwMode="auto">
            <a:xfrm>
              <a:off x="2987" y="976"/>
              <a:ext cx="3965" cy="65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Независимо от морфемы (в корнях, суффиксах, окончаниях) после </a:t>
              </a:r>
              <a:r>
                <a:rPr kumimoji="0" lang="ru-RU" sz="1600" b="1" i="1" u="none" strike="noStrike" cap="none" normalizeH="0" baseline="0" dirty="0" smtClean="0">
                  <a:ln>
                    <a:noFill/>
                  </a:ln>
                  <a:solidFill>
                    <a:schemeClr val="tx1"/>
                  </a:solidFill>
                  <a:effectLst/>
                  <a:latin typeface="Arial" pitchFamily="34" charset="0"/>
                  <a:ea typeface="Times New Roman" pitchFamily="18" charset="0"/>
                </a:rPr>
                <a:t>ц</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пишется:</a:t>
              </a:r>
              <a:endParaRPr kumimoji="0" lang="ru-RU" sz="1600" b="0" i="0" u="none" strike="noStrike" cap="none" normalizeH="0" baseline="0" dirty="0" smtClean="0">
                <a:ln>
                  <a:noFill/>
                </a:ln>
                <a:solidFill>
                  <a:schemeClr val="tx1"/>
                </a:solidFill>
                <a:effectLst/>
                <a:latin typeface="Arial" pitchFamily="34" charset="0"/>
              </a:endParaRPr>
            </a:p>
          </p:txBody>
        </p:sp>
        <p:sp>
          <p:nvSpPr>
            <p:cNvPr id="25620" name="Rectangle 20"/>
            <p:cNvSpPr>
              <a:spLocks noChangeArrowheads="1"/>
            </p:cNvSpPr>
            <p:nvPr/>
          </p:nvSpPr>
          <p:spPr bwMode="auto">
            <a:xfrm>
              <a:off x="7168" y="976"/>
              <a:ext cx="1725" cy="85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Буква </a:t>
              </a:r>
              <a:r>
                <a:rPr kumimoji="0" lang="ru-RU" sz="1600" b="1" i="1" u="none" strike="noStrike" cap="none" normalizeH="0" baseline="0" dirty="0" smtClean="0">
                  <a:ln>
                    <a:noFill/>
                  </a:ln>
                  <a:solidFill>
                    <a:schemeClr val="tx1"/>
                  </a:solidFill>
                  <a:effectLst/>
                  <a:latin typeface="Arial" pitchFamily="34" charset="0"/>
                  <a:cs typeface="Arial" pitchFamily="34" charset="0"/>
                </a:rPr>
                <a:t>ё</a:t>
              </a:r>
              <a:r>
                <a:rPr kumimoji="0" lang="ru-RU" sz="16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после </a:t>
              </a:r>
              <a:r>
                <a:rPr kumimoji="0" lang="ru-RU"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не пишется</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9" name="Rectangle 19"/>
            <p:cNvSpPr>
              <a:spLocks noChangeArrowheads="1"/>
            </p:cNvSpPr>
            <p:nvPr/>
          </p:nvSpPr>
          <p:spPr bwMode="auto">
            <a:xfrm>
              <a:off x="2944" y="1892"/>
              <a:ext cx="1724" cy="55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ea typeface="Times New Roman" pitchFamily="18" charset="0"/>
                </a:rPr>
                <a:t>о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под ударением</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8" name="Rectangle 18"/>
            <p:cNvSpPr>
              <a:spLocks noChangeArrowheads="1"/>
            </p:cNvSpPr>
            <p:nvPr/>
          </p:nvSpPr>
          <p:spPr bwMode="auto">
            <a:xfrm>
              <a:off x="4769" y="1892"/>
              <a:ext cx="1654" cy="61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cs typeface="Arial" pitchFamily="34" charset="0"/>
                </a:rPr>
                <a:t>е</a:t>
              </a:r>
              <a:r>
                <a:rPr kumimoji="0" lang="ru-RU" sz="16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cs typeface="Arial" pitchFamily="34" charset="0"/>
                </a:rPr>
                <a:t>не под ударением </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ndParaRPr>
            </a:p>
          </p:txBody>
        </p:sp>
        <p:sp>
          <p:nvSpPr>
            <p:cNvPr id="25617" name="Rectangle 17"/>
            <p:cNvSpPr>
              <a:spLocks noChangeArrowheads="1"/>
            </p:cNvSpPr>
            <p:nvPr/>
          </p:nvSpPr>
          <p:spPr bwMode="auto">
            <a:xfrm>
              <a:off x="6483" y="1906"/>
              <a:ext cx="2356" cy="61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ea typeface="Times New Roman" pitchFamily="18" charset="0"/>
                </a:rPr>
                <a:t>э, ю, я</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 </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только</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в иноязычных словах</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6" name="Rectangle 16"/>
            <p:cNvSpPr>
              <a:spLocks noChangeArrowheads="1"/>
            </p:cNvSpPr>
            <p:nvPr/>
          </p:nvSpPr>
          <p:spPr bwMode="auto">
            <a:xfrm>
              <a:off x="3375" y="2678"/>
              <a:ext cx="4424" cy="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П р и м е р ы:</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5" name="Rectangle 15"/>
            <p:cNvSpPr>
              <a:spLocks noChangeArrowheads="1"/>
            </p:cNvSpPr>
            <p:nvPr/>
          </p:nvSpPr>
          <p:spPr bwMode="auto">
            <a:xfrm>
              <a:off x="2944" y="3202"/>
              <a:ext cx="1609" cy="18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лицó,</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танцóр, кольцóм,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зарубцóванный,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перцóвый, трусцóй,</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озерцó</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4" name="Rectangle 14"/>
            <p:cNvSpPr>
              <a:spLocks noChangeArrowheads="1"/>
            </p:cNvSpPr>
            <p:nvPr/>
          </p:nvSpPr>
          <p:spPr bwMode="auto">
            <a:xfrm>
              <a:off x="4668" y="3202"/>
              <a:ext cx="1897" cy="19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лицевой,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танцевать,</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кольцевой,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зарубцеваться,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ситцевый,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матрасцем,</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одеяльце</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3" name="Rectangle 13"/>
            <p:cNvSpPr>
              <a:spLocks noChangeArrowheads="1"/>
            </p:cNvSpPr>
            <p:nvPr/>
          </p:nvSpPr>
          <p:spPr bwMode="auto">
            <a:xfrm>
              <a:off x="6737" y="3289"/>
              <a:ext cx="2223" cy="132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именах собственных:</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Друцэ,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Цюрих,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Arial" pitchFamily="34" charset="0"/>
                  <a:ea typeface="Times New Roman" pitchFamily="18" charset="0"/>
                </a:rPr>
                <a:t>Цявловский</a:t>
              </a:r>
              <a:endParaRPr kumimoji="0" lang="ru-RU" sz="1600" b="0" i="0" u="none" strike="noStrike" cap="none" normalizeH="0" baseline="0" dirty="0" smtClean="0">
                <a:ln>
                  <a:noFill/>
                </a:ln>
                <a:solidFill>
                  <a:schemeClr val="tx1"/>
                </a:solidFill>
                <a:effectLst/>
                <a:latin typeface="Arial" pitchFamily="34" charset="0"/>
              </a:endParaRPr>
            </a:p>
          </p:txBody>
        </p:sp>
        <p:sp>
          <p:nvSpPr>
            <p:cNvPr id="25612" name="Rectangle 12"/>
            <p:cNvSpPr>
              <a:spLocks noChangeArrowheads="1"/>
            </p:cNvSpPr>
            <p:nvPr/>
          </p:nvSpPr>
          <p:spPr bwMode="auto">
            <a:xfrm>
              <a:off x="2858" y="5315"/>
              <a:ext cx="6465" cy="87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C00000"/>
                  </a:solidFill>
                  <a:effectLst/>
                  <a:latin typeface="Arial" pitchFamily="34" charset="0"/>
                  <a:ea typeface="Times New Roman" pitchFamily="18" charset="0"/>
                </a:rPr>
                <a:t>Исключения!</a:t>
              </a:r>
              <a:r>
                <a:rPr kumimoji="0" lang="ru-RU" sz="1600" b="1" i="1" u="none" strike="noStrike" cap="none" normalizeH="0" baseline="0" dirty="0" smtClean="0">
                  <a:ln>
                    <a:noFill/>
                  </a:ln>
                  <a:solidFill>
                    <a:srgbClr val="C00000"/>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не под ударением пишется</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1" i="1" u="none" strike="noStrike" cap="none" normalizeH="0" baseline="0" dirty="0" smtClean="0">
                  <a:ln>
                    <a:noFill/>
                  </a:ln>
                  <a:solidFill>
                    <a:srgbClr val="C00000"/>
                  </a:solidFill>
                  <a:effectLst/>
                  <a:latin typeface="Arial" pitchFamily="34" charset="0"/>
                  <a:ea typeface="Times New Roman" pitchFamily="18" charset="0"/>
                </a:rPr>
                <a:t>о</a:t>
              </a:r>
              <a:r>
                <a:rPr kumimoji="0" lang="ru-RU" sz="1600" b="0" i="0" u="none" strike="noStrike" cap="none" normalizeH="0" baseline="0" dirty="0" smtClean="0">
                  <a:ln>
                    <a:noFill/>
                  </a:ln>
                  <a:solidFill>
                    <a:srgbClr val="C00000"/>
                  </a:solidFill>
                  <a:effectLst/>
                  <a:latin typeface="Arial" pitchFamily="34" charset="0"/>
                  <a:ea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в русских словах: </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ц</a:t>
              </a:r>
              <a:r>
                <a:rPr kumimoji="0" lang="ru-RU" sz="1600" b="1" i="1" u="none" strike="noStrike" cap="none" normalizeH="0" baseline="0" dirty="0" smtClean="0">
                  <a:ln>
                    <a:noFill/>
                  </a:ln>
                  <a:solidFill>
                    <a:schemeClr val="tx1"/>
                  </a:solidFill>
                  <a:effectLst/>
                  <a:latin typeface="Arial" pitchFamily="34" charset="0"/>
                  <a:ea typeface="Times New Roman" pitchFamily="18" charset="0"/>
                </a:rPr>
                <a:t>о</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котуха</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(цóкот),</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спец</a:t>
              </a:r>
              <a:r>
                <a:rPr kumimoji="0" lang="ru-RU" sz="1600" b="1" i="1" u="none" strike="noStrike" cap="none" normalizeH="0" baseline="0" dirty="0" smtClean="0">
                  <a:ln>
                    <a:noFill/>
                  </a:ln>
                  <a:solidFill>
                    <a:schemeClr val="tx1"/>
                  </a:solidFill>
                  <a:effectLst/>
                  <a:latin typeface="Arial" pitchFamily="34" charset="0"/>
                  <a:ea typeface="Times New Roman" pitchFamily="18" charset="0"/>
                </a:rPr>
                <a:t>о</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вский</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(спец+ов+ск(ий);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в иноязычных словах – </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герц</a:t>
              </a:r>
              <a:r>
                <a:rPr kumimoji="0" lang="ru-RU" sz="1600" b="1" i="1" u="none" strike="noStrike" cap="none" normalizeH="0" baseline="0" dirty="0" smtClean="0">
                  <a:ln>
                    <a:noFill/>
                  </a:ln>
                  <a:solidFill>
                    <a:srgbClr val="FF0000"/>
                  </a:solidFill>
                  <a:effectLst/>
                  <a:latin typeface="Arial" pitchFamily="34" charset="0"/>
                  <a:ea typeface="Times New Roman" pitchFamily="18" charset="0"/>
                </a:rPr>
                <a:t>о</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г, палацц</a:t>
              </a:r>
              <a:r>
                <a:rPr kumimoji="0" lang="ru-RU" sz="1600" b="1" i="1" u="none" strike="noStrike" cap="none" normalizeH="0" baseline="0" dirty="0" smtClean="0">
                  <a:ln>
                    <a:noFill/>
                  </a:ln>
                  <a:solidFill>
                    <a:srgbClr val="FF0000"/>
                  </a:solidFill>
                  <a:effectLst/>
                  <a:latin typeface="Arial" pitchFamily="34" charset="0"/>
                  <a:ea typeface="Times New Roman" pitchFamily="18" charset="0"/>
                </a:rPr>
                <a:t>о</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скерц</a:t>
              </a:r>
              <a:r>
                <a:rPr kumimoji="0" lang="ru-RU" sz="1600" b="1" i="1" u="none" strike="noStrike" cap="none" normalizeH="0" baseline="0" dirty="0" smtClean="0">
                  <a:ln>
                    <a:noFill/>
                  </a:ln>
                  <a:solidFill>
                    <a:srgbClr val="FF0000"/>
                  </a:solidFill>
                  <a:effectLst/>
                  <a:latin typeface="Arial" pitchFamily="34" charset="0"/>
                  <a:ea typeface="Times New Roman" pitchFamily="18" charset="0"/>
                </a:rPr>
                <a:t>о</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мецц</a:t>
              </a:r>
              <a:r>
                <a:rPr kumimoji="0" lang="ru-RU" sz="1600" b="1" i="1" u="none" strike="noStrike" cap="none" normalizeH="0" baseline="0" dirty="0" smtClean="0">
                  <a:ln>
                    <a:noFill/>
                  </a:ln>
                  <a:solidFill>
                    <a:srgbClr val="FF0000"/>
                  </a:solidFill>
                  <a:effectLst/>
                  <a:latin typeface="Arial" pitchFamily="34" charset="0"/>
                  <a:ea typeface="Times New Roman" pitchFamily="18" charset="0"/>
                </a:rPr>
                <a:t>о</a:t>
              </a:r>
              <a:endParaRPr kumimoji="0" lang="ru-RU" sz="1600" b="0" i="0" u="none"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5611" name="Line 11"/>
            <p:cNvSpPr>
              <a:spLocks noChangeShapeType="1"/>
            </p:cNvSpPr>
            <p:nvPr/>
          </p:nvSpPr>
          <p:spPr bwMode="auto">
            <a:xfrm>
              <a:off x="5358" y="2503"/>
              <a:ext cx="0" cy="17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5610" name="Line 10"/>
            <p:cNvSpPr>
              <a:spLocks noChangeShapeType="1"/>
            </p:cNvSpPr>
            <p:nvPr/>
          </p:nvSpPr>
          <p:spPr bwMode="auto">
            <a:xfrm>
              <a:off x="7599" y="2503"/>
              <a:ext cx="0" cy="17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5609" name="Line 9"/>
            <p:cNvSpPr>
              <a:spLocks noChangeShapeType="1"/>
            </p:cNvSpPr>
            <p:nvPr/>
          </p:nvSpPr>
          <p:spPr bwMode="auto">
            <a:xfrm flipH="1">
              <a:off x="3806" y="2448"/>
              <a:ext cx="19" cy="22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5608" name="Line 8"/>
            <p:cNvSpPr>
              <a:spLocks noChangeShapeType="1"/>
            </p:cNvSpPr>
            <p:nvPr/>
          </p:nvSpPr>
          <p:spPr bwMode="auto">
            <a:xfrm>
              <a:off x="3806" y="3027"/>
              <a:ext cx="0" cy="1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7" name="Line 7"/>
            <p:cNvSpPr>
              <a:spLocks noChangeShapeType="1"/>
            </p:cNvSpPr>
            <p:nvPr/>
          </p:nvSpPr>
          <p:spPr bwMode="auto">
            <a:xfrm>
              <a:off x="5358" y="3027"/>
              <a:ext cx="0" cy="1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6" name="Line 6"/>
            <p:cNvSpPr>
              <a:spLocks noChangeShapeType="1"/>
            </p:cNvSpPr>
            <p:nvPr/>
          </p:nvSpPr>
          <p:spPr bwMode="auto">
            <a:xfrm>
              <a:off x="7599" y="3027"/>
              <a:ext cx="0" cy="26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5" name="Line 5"/>
            <p:cNvSpPr>
              <a:spLocks noChangeShapeType="1"/>
            </p:cNvSpPr>
            <p:nvPr/>
          </p:nvSpPr>
          <p:spPr bwMode="auto">
            <a:xfrm>
              <a:off x="5517" y="5160"/>
              <a:ext cx="0" cy="17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4" name="Line 4"/>
            <p:cNvSpPr>
              <a:spLocks noChangeShapeType="1"/>
            </p:cNvSpPr>
            <p:nvPr/>
          </p:nvSpPr>
          <p:spPr bwMode="auto">
            <a:xfrm>
              <a:off x="3763" y="1631"/>
              <a:ext cx="0"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3" name="Line 3"/>
            <p:cNvSpPr>
              <a:spLocks noChangeShapeType="1"/>
            </p:cNvSpPr>
            <p:nvPr/>
          </p:nvSpPr>
          <p:spPr bwMode="auto">
            <a:xfrm>
              <a:off x="5315" y="1631"/>
              <a:ext cx="0"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5602" name="Line 2"/>
            <p:cNvSpPr>
              <a:spLocks noChangeShapeType="1"/>
            </p:cNvSpPr>
            <p:nvPr/>
          </p:nvSpPr>
          <p:spPr bwMode="auto">
            <a:xfrm>
              <a:off x="6608" y="1631"/>
              <a:ext cx="0" cy="26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grpSp>
      <p:sp>
        <p:nvSpPr>
          <p:cNvPr id="25634" name="Rectangle 34"/>
          <p:cNvSpPr>
            <a:spLocks noChangeArrowheads="1"/>
          </p:cNvSpPr>
          <p:nvPr/>
        </p:nvSpPr>
        <p:spPr bwMode="auto">
          <a:xfrm>
            <a:off x="0" y="4914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764704"/>
            <a:ext cx="8229600" cy="720080"/>
          </a:xfrm>
        </p:spPr>
        <p:style>
          <a:lnRef idx="0">
            <a:schemeClr val="accent2"/>
          </a:lnRef>
          <a:fillRef idx="3">
            <a:schemeClr val="accent2"/>
          </a:fillRef>
          <a:effectRef idx="3">
            <a:schemeClr val="accent2"/>
          </a:effectRef>
          <a:fontRef idx="minor">
            <a:schemeClr val="lt1"/>
          </a:fontRef>
        </p:style>
        <p:txBody>
          <a:bodyPr>
            <a:normAutofit/>
          </a:bodyPr>
          <a:lstStyle/>
          <a:p>
            <a:r>
              <a:rPr lang="ru-RU" sz="2400" b="1" dirty="0" smtClean="0"/>
              <a:t>Проверь себя:</a:t>
            </a:r>
            <a:endParaRPr lang="ru-RU" sz="2400" b="1" dirty="0"/>
          </a:p>
        </p:txBody>
      </p:sp>
      <p:sp>
        <p:nvSpPr>
          <p:cNvPr id="6" name="Содержимое 5"/>
          <p:cNvSpPr>
            <a:spLocks noGrp="1"/>
          </p:cNvSpPr>
          <p:nvPr>
            <p:ph idx="1"/>
          </p:nvPr>
        </p:nvSpPr>
        <p:spPr>
          <a:xfrm>
            <a:off x="457200" y="1700808"/>
            <a:ext cx="8229600" cy="4873728"/>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endParaRPr lang="ru-RU" sz="3200" dirty="0" smtClean="0"/>
          </a:p>
          <a:p>
            <a:pPr algn="just"/>
            <a:r>
              <a:rPr lang="ru-RU" sz="3200" dirty="0" smtClean="0"/>
              <a:t>ц..рковая лошадь, арабские ц..фры, ц..ганский табор, стоит на ц..почках, громко ц..кнуть, ц..плячья ножка, заболел ц..нгой, черепаший панц..рь, нефтяная ц..стерна, написать иниц..алы, карта пац..ента, ц..ничный ответ, атлантический ц..клон, новые ц..новки, тёмный ц..ферблат, пахучий нарц..сс, ц..ркулярная пила, ц..клевать полы; </a:t>
            </a:r>
          </a:p>
          <a:p>
            <a:pPr algn="just"/>
            <a:r>
              <a:rPr lang="ru-RU" sz="3200" dirty="0" smtClean="0"/>
              <a:t>строительство гостиниц.., вязальные спиц.., бледнолиц..й брат, куц..й хвост; </a:t>
            </a:r>
          </a:p>
          <a:p>
            <a:pPr algn="just"/>
            <a:r>
              <a:rPr lang="ru-RU" sz="3200" dirty="0" smtClean="0"/>
              <a:t>куниц..</a:t>
            </a:r>
            <a:r>
              <a:rPr lang="ru-RU" sz="3200" dirty="0" err="1" smtClean="0"/>
              <a:t>н</a:t>
            </a:r>
            <a:r>
              <a:rPr lang="ru-RU" sz="3200" dirty="0" smtClean="0"/>
              <a:t> хвост, сестриц..н совет, синиц..н клюв, город Цариц..н; </a:t>
            </a:r>
          </a:p>
          <a:p>
            <a:pPr algn="just"/>
            <a:r>
              <a:rPr lang="ru-RU" sz="3200" dirty="0" smtClean="0"/>
              <a:t>произвести дезинфекц..ю, хорошая дикц..я, дорогие акц..и, выйти на демонстрац..ю;</a:t>
            </a:r>
          </a:p>
          <a:p>
            <a:pPr algn="just"/>
            <a:r>
              <a:rPr lang="ru-RU" sz="3200" dirty="0" smtClean="0"/>
              <a:t>ц..нтральный округ, удобное креслиц.., свежее маслиц.., жил у горц..в, любит танц..вать, итальянский герц..г, известное скерц..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773832"/>
          </a:xfrm>
        </p:spPr>
        <p:style>
          <a:lnRef idx="0">
            <a:schemeClr val="accent2"/>
          </a:lnRef>
          <a:fillRef idx="3">
            <a:schemeClr val="accent2"/>
          </a:fillRef>
          <a:effectRef idx="3">
            <a:schemeClr val="accent2"/>
          </a:effectRef>
          <a:fontRef idx="minor">
            <a:schemeClr val="lt1"/>
          </a:fontRef>
        </p:style>
        <p:txBody>
          <a:bodyPr>
            <a:normAutofit/>
          </a:bodyPr>
          <a:lstStyle/>
          <a:p>
            <a:r>
              <a:rPr lang="ru-RU" sz="2800" b="1" dirty="0" smtClean="0"/>
              <a:t>Ответы:</a:t>
            </a:r>
            <a:endParaRPr lang="ru-RU" sz="2800" dirty="0"/>
          </a:p>
        </p:txBody>
      </p:sp>
      <p:sp>
        <p:nvSpPr>
          <p:cNvPr id="3" name="Содержимое 2"/>
          <p:cNvSpPr>
            <a:spLocks noGrp="1"/>
          </p:cNvSpPr>
          <p:nvPr>
            <p:ph idx="1"/>
          </p:nvPr>
        </p:nvSpPr>
        <p:spPr>
          <a:xfrm>
            <a:off x="457200" y="1844824"/>
            <a:ext cx="8229600" cy="472971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r>
              <a:rPr lang="ru-RU" dirty="0" err="1" smtClean="0"/>
              <a:t>ц</a:t>
            </a:r>
            <a:r>
              <a:rPr lang="ru-RU" dirty="0" err="1" smtClean="0">
                <a:solidFill>
                  <a:srgbClr val="C00000"/>
                </a:solidFill>
              </a:rPr>
              <a:t>И</a:t>
            </a:r>
            <a:r>
              <a:rPr lang="ru-RU" dirty="0" err="1" smtClean="0"/>
              <a:t>рковая</a:t>
            </a:r>
            <a:r>
              <a:rPr lang="ru-RU" dirty="0" smtClean="0"/>
              <a:t> лошадь, арабские </a:t>
            </a:r>
            <a:r>
              <a:rPr lang="ru-RU" dirty="0" err="1" smtClean="0"/>
              <a:t>ц</a:t>
            </a:r>
            <a:r>
              <a:rPr lang="ru-RU" dirty="0" err="1" smtClean="0">
                <a:solidFill>
                  <a:srgbClr val="C00000"/>
                </a:solidFill>
              </a:rPr>
              <a:t>И</a:t>
            </a:r>
            <a:r>
              <a:rPr lang="ru-RU" dirty="0" err="1" smtClean="0"/>
              <a:t>фры</a:t>
            </a:r>
            <a:r>
              <a:rPr lang="ru-RU" dirty="0" smtClean="0"/>
              <a:t>, </a:t>
            </a:r>
            <a:r>
              <a:rPr lang="ru-RU" dirty="0" err="1" smtClean="0"/>
              <a:t>ц</a:t>
            </a:r>
            <a:r>
              <a:rPr lang="ru-RU" dirty="0" err="1" smtClean="0">
                <a:solidFill>
                  <a:srgbClr val="C00000"/>
                </a:solidFill>
              </a:rPr>
              <a:t>Ы</a:t>
            </a:r>
            <a:r>
              <a:rPr lang="ru-RU" dirty="0" err="1" smtClean="0"/>
              <a:t>ганский</a:t>
            </a:r>
            <a:r>
              <a:rPr lang="ru-RU" dirty="0" smtClean="0"/>
              <a:t> табор, стоит на </a:t>
            </a:r>
            <a:r>
              <a:rPr lang="ru-RU" dirty="0" err="1" smtClean="0"/>
              <a:t>ц</a:t>
            </a:r>
            <a:r>
              <a:rPr lang="ru-RU" dirty="0" err="1" smtClean="0">
                <a:solidFill>
                  <a:srgbClr val="C00000"/>
                </a:solidFill>
              </a:rPr>
              <a:t>Ы</a:t>
            </a:r>
            <a:r>
              <a:rPr lang="ru-RU" dirty="0" err="1" smtClean="0"/>
              <a:t>почках</a:t>
            </a:r>
            <a:r>
              <a:rPr lang="ru-RU" dirty="0" smtClean="0"/>
              <a:t>, громко </a:t>
            </a:r>
            <a:r>
              <a:rPr lang="ru-RU" dirty="0" err="1" smtClean="0"/>
              <a:t>ц</a:t>
            </a:r>
            <a:r>
              <a:rPr lang="ru-RU" dirty="0" err="1" smtClean="0">
                <a:solidFill>
                  <a:srgbClr val="C00000"/>
                </a:solidFill>
              </a:rPr>
              <a:t>Ы</a:t>
            </a:r>
            <a:r>
              <a:rPr lang="ru-RU" dirty="0" err="1" smtClean="0"/>
              <a:t>кнуть</a:t>
            </a:r>
            <a:r>
              <a:rPr lang="ru-RU" dirty="0" smtClean="0"/>
              <a:t>, </a:t>
            </a:r>
            <a:r>
              <a:rPr lang="ru-RU" dirty="0" err="1" smtClean="0"/>
              <a:t>ц</a:t>
            </a:r>
            <a:r>
              <a:rPr lang="ru-RU" dirty="0" err="1" smtClean="0">
                <a:solidFill>
                  <a:srgbClr val="C00000"/>
                </a:solidFill>
              </a:rPr>
              <a:t>Ы</a:t>
            </a:r>
            <a:r>
              <a:rPr lang="ru-RU" dirty="0" err="1" smtClean="0"/>
              <a:t>плячья</a:t>
            </a:r>
            <a:r>
              <a:rPr lang="ru-RU" dirty="0" smtClean="0"/>
              <a:t> ножка, заболел </a:t>
            </a:r>
            <a:r>
              <a:rPr lang="ru-RU" dirty="0" err="1" smtClean="0"/>
              <a:t>ц</a:t>
            </a:r>
            <a:r>
              <a:rPr lang="ru-RU" dirty="0" err="1" smtClean="0">
                <a:solidFill>
                  <a:srgbClr val="C00000"/>
                </a:solidFill>
              </a:rPr>
              <a:t>И</a:t>
            </a:r>
            <a:r>
              <a:rPr lang="ru-RU" dirty="0" err="1" smtClean="0"/>
              <a:t>нгой</a:t>
            </a:r>
            <a:r>
              <a:rPr lang="ru-RU" dirty="0" smtClean="0"/>
              <a:t>, черепаший </a:t>
            </a:r>
            <a:r>
              <a:rPr lang="ru-RU" dirty="0" err="1" smtClean="0"/>
              <a:t>панц</a:t>
            </a:r>
            <a:r>
              <a:rPr lang="ru-RU" dirty="0" err="1" smtClean="0">
                <a:solidFill>
                  <a:srgbClr val="C00000"/>
                </a:solidFill>
              </a:rPr>
              <a:t>И</a:t>
            </a:r>
            <a:r>
              <a:rPr lang="ru-RU" dirty="0" err="1" smtClean="0"/>
              <a:t>ь</a:t>
            </a:r>
            <a:r>
              <a:rPr lang="ru-RU" dirty="0" smtClean="0"/>
              <a:t>, нефтяная </a:t>
            </a:r>
            <a:r>
              <a:rPr lang="ru-RU" dirty="0" err="1" smtClean="0"/>
              <a:t>ц</a:t>
            </a:r>
            <a:r>
              <a:rPr lang="ru-RU" dirty="0" err="1" smtClean="0">
                <a:solidFill>
                  <a:srgbClr val="C00000"/>
                </a:solidFill>
              </a:rPr>
              <a:t>И</a:t>
            </a:r>
            <a:r>
              <a:rPr lang="ru-RU" dirty="0" err="1" smtClean="0"/>
              <a:t>стерна</a:t>
            </a:r>
            <a:r>
              <a:rPr lang="ru-RU" dirty="0" smtClean="0"/>
              <a:t>, написать </a:t>
            </a:r>
            <a:r>
              <a:rPr lang="ru-RU" dirty="0" err="1" smtClean="0"/>
              <a:t>иниц</a:t>
            </a:r>
            <a:r>
              <a:rPr lang="ru-RU" dirty="0" err="1" smtClean="0">
                <a:solidFill>
                  <a:srgbClr val="C00000"/>
                </a:solidFill>
              </a:rPr>
              <a:t>И</a:t>
            </a:r>
            <a:r>
              <a:rPr lang="ru-RU" dirty="0" err="1" smtClean="0"/>
              <a:t>алы</a:t>
            </a:r>
            <a:r>
              <a:rPr lang="ru-RU" dirty="0" smtClean="0"/>
              <a:t>, карта </a:t>
            </a:r>
            <a:r>
              <a:rPr lang="ru-RU" dirty="0" err="1" smtClean="0"/>
              <a:t>пац</a:t>
            </a:r>
            <a:r>
              <a:rPr lang="ru-RU" dirty="0" err="1" smtClean="0">
                <a:solidFill>
                  <a:srgbClr val="C00000"/>
                </a:solidFill>
              </a:rPr>
              <a:t>И</a:t>
            </a:r>
            <a:r>
              <a:rPr lang="ru-RU" dirty="0" err="1" smtClean="0"/>
              <a:t>ента</a:t>
            </a:r>
            <a:r>
              <a:rPr lang="ru-RU" dirty="0" smtClean="0"/>
              <a:t>, </a:t>
            </a:r>
            <a:r>
              <a:rPr lang="ru-RU" dirty="0" err="1" smtClean="0"/>
              <a:t>ц</a:t>
            </a:r>
            <a:r>
              <a:rPr lang="ru-RU" dirty="0" err="1" smtClean="0">
                <a:solidFill>
                  <a:srgbClr val="C00000"/>
                </a:solidFill>
              </a:rPr>
              <a:t>И</a:t>
            </a:r>
            <a:r>
              <a:rPr lang="ru-RU" dirty="0" err="1" smtClean="0"/>
              <a:t>ничный</a:t>
            </a:r>
            <a:r>
              <a:rPr lang="ru-RU" dirty="0" smtClean="0"/>
              <a:t> ответ, атлантический </a:t>
            </a:r>
            <a:r>
              <a:rPr lang="ru-RU" dirty="0" err="1" smtClean="0"/>
              <a:t>ц</a:t>
            </a:r>
            <a:r>
              <a:rPr lang="ru-RU" dirty="0" err="1" smtClean="0">
                <a:solidFill>
                  <a:srgbClr val="C00000"/>
                </a:solidFill>
              </a:rPr>
              <a:t>И</a:t>
            </a:r>
            <a:r>
              <a:rPr lang="ru-RU" dirty="0" err="1" smtClean="0"/>
              <a:t>клон</a:t>
            </a:r>
            <a:r>
              <a:rPr lang="ru-RU" dirty="0" smtClean="0"/>
              <a:t>, новые </a:t>
            </a:r>
            <a:r>
              <a:rPr lang="ru-RU" dirty="0" err="1" smtClean="0"/>
              <a:t>ц</a:t>
            </a:r>
            <a:r>
              <a:rPr lang="ru-RU" dirty="0" err="1" smtClean="0">
                <a:solidFill>
                  <a:srgbClr val="C00000"/>
                </a:solidFill>
              </a:rPr>
              <a:t>И</a:t>
            </a:r>
            <a:r>
              <a:rPr lang="ru-RU" dirty="0" err="1" smtClean="0"/>
              <a:t>новки</a:t>
            </a:r>
            <a:r>
              <a:rPr lang="ru-RU" dirty="0" smtClean="0"/>
              <a:t>, тёмный </a:t>
            </a:r>
            <a:r>
              <a:rPr lang="ru-RU" dirty="0" err="1" smtClean="0"/>
              <a:t>ц</a:t>
            </a:r>
            <a:r>
              <a:rPr lang="ru-RU" dirty="0" err="1" smtClean="0">
                <a:solidFill>
                  <a:srgbClr val="C00000"/>
                </a:solidFill>
              </a:rPr>
              <a:t>И</a:t>
            </a:r>
            <a:r>
              <a:rPr lang="ru-RU" dirty="0" err="1" smtClean="0"/>
              <a:t>ферблат</a:t>
            </a:r>
            <a:r>
              <a:rPr lang="ru-RU" dirty="0" smtClean="0"/>
              <a:t>, пахучий </a:t>
            </a:r>
            <a:r>
              <a:rPr lang="ru-RU" dirty="0" err="1" smtClean="0"/>
              <a:t>нарц</a:t>
            </a:r>
            <a:r>
              <a:rPr lang="ru-RU" dirty="0" err="1" smtClean="0">
                <a:solidFill>
                  <a:srgbClr val="C00000"/>
                </a:solidFill>
              </a:rPr>
              <a:t>И</a:t>
            </a:r>
            <a:r>
              <a:rPr lang="ru-RU" dirty="0" err="1" smtClean="0"/>
              <a:t>сс</a:t>
            </a:r>
            <a:r>
              <a:rPr lang="ru-RU" dirty="0" smtClean="0"/>
              <a:t>, </a:t>
            </a:r>
            <a:r>
              <a:rPr lang="ru-RU" dirty="0" err="1" smtClean="0"/>
              <a:t>ц</a:t>
            </a:r>
            <a:r>
              <a:rPr lang="ru-RU" dirty="0" err="1" smtClean="0">
                <a:solidFill>
                  <a:srgbClr val="C00000"/>
                </a:solidFill>
              </a:rPr>
              <a:t>И</a:t>
            </a:r>
            <a:r>
              <a:rPr lang="ru-RU" dirty="0" err="1" smtClean="0"/>
              <a:t>ркулярная</a:t>
            </a:r>
            <a:r>
              <a:rPr lang="ru-RU" dirty="0" smtClean="0"/>
              <a:t> пила, </a:t>
            </a:r>
            <a:r>
              <a:rPr lang="ru-RU" dirty="0" err="1" smtClean="0"/>
              <a:t>ц</a:t>
            </a:r>
            <a:r>
              <a:rPr lang="ru-RU" dirty="0" err="1" smtClean="0">
                <a:solidFill>
                  <a:srgbClr val="C00000"/>
                </a:solidFill>
              </a:rPr>
              <a:t>И</a:t>
            </a:r>
            <a:r>
              <a:rPr lang="ru-RU" dirty="0" err="1" smtClean="0"/>
              <a:t>клевать</a:t>
            </a:r>
            <a:r>
              <a:rPr lang="ru-RU" dirty="0" smtClean="0"/>
              <a:t> полы; </a:t>
            </a:r>
          </a:p>
          <a:p>
            <a:pPr algn="just"/>
            <a:r>
              <a:rPr lang="ru-RU" dirty="0" smtClean="0"/>
              <a:t>строительство </a:t>
            </a:r>
            <a:r>
              <a:rPr lang="ru-RU" dirty="0" err="1" smtClean="0"/>
              <a:t>гостиниц</a:t>
            </a:r>
            <a:r>
              <a:rPr lang="ru-RU" dirty="0" err="1" smtClean="0">
                <a:solidFill>
                  <a:srgbClr val="C00000"/>
                </a:solidFill>
              </a:rPr>
              <a:t>Ы</a:t>
            </a:r>
            <a:r>
              <a:rPr lang="ru-RU" dirty="0" smtClean="0"/>
              <a:t>, вязальные </a:t>
            </a:r>
            <a:r>
              <a:rPr lang="ru-RU" dirty="0" err="1" smtClean="0"/>
              <a:t>спиц</a:t>
            </a:r>
            <a:r>
              <a:rPr lang="ru-RU" dirty="0" err="1" smtClean="0">
                <a:solidFill>
                  <a:srgbClr val="C00000"/>
                </a:solidFill>
              </a:rPr>
              <a:t>Ы</a:t>
            </a:r>
            <a:r>
              <a:rPr lang="ru-RU" dirty="0" smtClean="0"/>
              <a:t>, </a:t>
            </a:r>
            <a:r>
              <a:rPr lang="ru-RU" dirty="0" err="1" smtClean="0"/>
              <a:t>бледнолиц</a:t>
            </a:r>
            <a:r>
              <a:rPr lang="ru-RU" dirty="0" err="1" smtClean="0">
                <a:solidFill>
                  <a:srgbClr val="C00000"/>
                </a:solidFill>
              </a:rPr>
              <a:t>Ы</a:t>
            </a:r>
            <a:r>
              <a:rPr lang="ru-RU" dirty="0" err="1" smtClean="0"/>
              <a:t>й</a:t>
            </a:r>
            <a:r>
              <a:rPr lang="ru-RU" dirty="0" smtClean="0"/>
              <a:t> брат, </a:t>
            </a:r>
            <a:r>
              <a:rPr lang="ru-RU" dirty="0" err="1" smtClean="0"/>
              <a:t>куц</a:t>
            </a:r>
            <a:r>
              <a:rPr lang="ru-RU" dirty="0" err="1" smtClean="0">
                <a:solidFill>
                  <a:srgbClr val="C00000"/>
                </a:solidFill>
              </a:rPr>
              <a:t>Ы</a:t>
            </a:r>
            <a:r>
              <a:rPr lang="ru-RU" dirty="0" err="1" smtClean="0"/>
              <a:t>й</a:t>
            </a:r>
            <a:r>
              <a:rPr lang="ru-RU" dirty="0" smtClean="0"/>
              <a:t> хвост; </a:t>
            </a:r>
          </a:p>
          <a:p>
            <a:pPr algn="just"/>
            <a:r>
              <a:rPr lang="ru-RU" dirty="0" err="1" smtClean="0"/>
              <a:t>куниц</a:t>
            </a:r>
            <a:r>
              <a:rPr lang="ru-RU" dirty="0" err="1" smtClean="0">
                <a:solidFill>
                  <a:srgbClr val="C00000"/>
                </a:solidFill>
              </a:rPr>
              <a:t>Ы</a:t>
            </a:r>
            <a:r>
              <a:rPr lang="ru-RU" dirty="0" err="1" smtClean="0"/>
              <a:t>н</a:t>
            </a:r>
            <a:r>
              <a:rPr lang="ru-RU" dirty="0" smtClean="0"/>
              <a:t> хвост, </a:t>
            </a:r>
            <a:r>
              <a:rPr lang="ru-RU" dirty="0" err="1" smtClean="0"/>
              <a:t>сестриц</a:t>
            </a:r>
            <a:r>
              <a:rPr lang="ru-RU" dirty="0" err="1" smtClean="0">
                <a:solidFill>
                  <a:srgbClr val="C00000"/>
                </a:solidFill>
              </a:rPr>
              <a:t>Ы</a:t>
            </a:r>
            <a:r>
              <a:rPr lang="ru-RU" dirty="0" err="1" smtClean="0"/>
              <a:t>н</a:t>
            </a:r>
            <a:r>
              <a:rPr lang="ru-RU" dirty="0" smtClean="0"/>
              <a:t> совет, </a:t>
            </a:r>
            <a:r>
              <a:rPr lang="ru-RU" dirty="0" err="1" smtClean="0"/>
              <a:t>синиц</a:t>
            </a:r>
            <a:r>
              <a:rPr lang="ru-RU" dirty="0" err="1" smtClean="0">
                <a:solidFill>
                  <a:srgbClr val="C00000"/>
                </a:solidFill>
              </a:rPr>
              <a:t>Ы</a:t>
            </a:r>
            <a:r>
              <a:rPr lang="ru-RU" dirty="0" err="1" smtClean="0"/>
              <a:t>н</a:t>
            </a:r>
            <a:r>
              <a:rPr lang="ru-RU" dirty="0" smtClean="0"/>
              <a:t> клюв, город </a:t>
            </a:r>
            <a:r>
              <a:rPr lang="ru-RU" dirty="0" err="1" smtClean="0"/>
              <a:t>Цариц</a:t>
            </a:r>
            <a:r>
              <a:rPr lang="ru-RU" dirty="0" err="1" smtClean="0">
                <a:solidFill>
                  <a:srgbClr val="C00000"/>
                </a:solidFill>
              </a:rPr>
              <a:t>Ы</a:t>
            </a:r>
            <a:r>
              <a:rPr lang="ru-RU" dirty="0" err="1" smtClean="0"/>
              <a:t>н</a:t>
            </a:r>
            <a:r>
              <a:rPr lang="ru-RU" dirty="0" smtClean="0"/>
              <a:t>; </a:t>
            </a:r>
          </a:p>
          <a:p>
            <a:pPr algn="just"/>
            <a:r>
              <a:rPr lang="ru-RU" dirty="0" smtClean="0"/>
              <a:t>произвести </a:t>
            </a:r>
            <a:r>
              <a:rPr lang="ru-RU" dirty="0" err="1" smtClean="0"/>
              <a:t>дезинфекц</a:t>
            </a:r>
            <a:r>
              <a:rPr lang="ru-RU" dirty="0" err="1" smtClean="0">
                <a:solidFill>
                  <a:srgbClr val="C00000"/>
                </a:solidFill>
              </a:rPr>
              <a:t>И</a:t>
            </a:r>
            <a:r>
              <a:rPr lang="ru-RU" dirty="0" err="1" smtClean="0"/>
              <a:t>ю</a:t>
            </a:r>
            <a:r>
              <a:rPr lang="ru-RU" dirty="0" smtClean="0"/>
              <a:t>, хорошая </a:t>
            </a:r>
            <a:r>
              <a:rPr lang="ru-RU" dirty="0" err="1" smtClean="0"/>
              <a:t>дикц</a:t>
            </a:r>
            <a:r>
              <a:rPr lang="ru-RU" dirty="0" err="1" smtClean="0">
                <a:solidFill>
                  <a:srgbClr val="C00000"/>
                </a:solidFill>
              </a:rPr>
              <a:t>И</a:t>
            </a:r>
            <a:r>
              <a:rPr lang="ru-RU" dirty="0" err="1" smtClean="0"/>
              <a:t>я</a:t>
            </a:r>
            <a:r>
              <a:rPr lang="ru-RU" dirty="0" smtClean="0"/>
              <a:t>, дорогие </a:t>
            </a:r>
            <a:r>
              <a:rPr lang="ru-RU" dirty="0" err="1" smtClean="0"/>
              <a:t>акц</a:t>
            </a:r>
            <a:r>
              <a:rPr lang="ru-RU" dirty="0" err="1" smtClean="0">
                <a:solidFill>
                  <a:srgbClr val="C00000"/>
                </a:solidFill>
              </a:rPr>
              <a:t>И</a:t>
            </a:r>
            <a:r>
              <a:rPr lang="ru-RU" dirty="0" err="1" smtClean="0"/>
              <a:t>и</a:t>
            </a:r>
            <a:r>
              <a:rPr lang="ru-RU" dirty="0" smtClean="0"/>
              <a:t>, выйти на </a:t>
            </a:r>
            <a:r>
              <a:rPr lang="ru-RU" dirty="0" err="1" smtClean="0"/>
              <a:t>демонстрац</a:t>
            </a:r>
            <a:r>
              <a:rPr lang="ru-RU" dirty="0" err="1" smtClean="0">
                <a:solidFill>
                  <a:srgbClr val="C00000"/>
                </a:solidFill>
              </a:rPr>
              <a:t>И</a:t>
            </a:r>
            <a:r>
              <a:rPr lang="ru-RU" dirty="0" err="1" smtClean="0"/>
              <a:t>ю</a:t>
            </a:r>
            <a:r>
              <a:rPr lang="ru-RU" dirty="0" smtClean="0"/>
              <a:t>;</a:t>
            </a:r>
          </a:p>
          <a:p>
            <a:pPr algn="just"/>
            <a:r>
              <a:rPr lang="ru-RU" dirty="0" err="1" smtClean="0"/>
              <a:t>ц</a:t>
            </a:r>
            <a:r>
              <a:rPr lang="ru-RU" dirty="0" err="1" smtClean="0">
                <a:solidFill>
                  <a:srgbClr val="C00000"/>
                </a:solidFill>
              </a:rPr>
              <a:t>Е</a:t>
            </a:r>
            <a:r>
              <a:rPr lang="ru-RU" dirty="0" err="1" smtClean="0"/>
              <a:t>нтральный</a:t>
            </a:r>
            <a:r>
              <a:rPr lang="ru-RU" dirty="0" smtClean="0"/>
              <a:t> округ, удобное </a:t>
            </a:r>
            <a:r>
              <a:rPr lang="ru-RU" dirty="0" err="1" smtClean="0"/>
              <a:t>креслиц</a:t>
            </a:r>
            <a:r>
              <a:rPr lang="ru-RU" dirty="0" err="1" smtClean="0">
                <a:solidFill>
                  <a:srgbClr val="C00000"/>
                </a:solidFill>
              </a:rPr>
              <a:t>Е</a:t>
            </a:r>
            <a:r>
              <a:rPr lang="ru-RU" dirty="0" smtClean="0"/>
              <a:t>, свежее </a:t>
            </a:r>
            <a:r>
              <a:rPr lang="ru-RU" dirty="0" err="1" smtClean="0"/>
              <a:t>маслиц</a:t>
            </a:r>
            <a:r>
              <a:rPr lang="ru-RU" dirty="0" err="1" smtClean="0">
                <a:solidFill>
                  <a:srgbClr val="C00000"/>
                </a:solidFill>
              </a:rPr>
              <a:t>Е</a:t>
            </a:r>
            <a:r>
              <a:rPr lang="ru-RU" dirty="0" smtClean="0"/>
              <a:t>, жил у </a:t>
            </a:r>
            <a:r>
              <a:rPr lang="ru-RU" dirty="0" err="1" smtClean="0"/>
              <a:t>горц</a:t>
            </a:r>
            <a:r>
              <a:rPr lang="ru-RU" dirty="0" err="1" smtClean="0">
                <a:solidFill>
                  <a:srgbClr val="C00000"/>
                </a:solidFill>
              </a:rPr>
              <a:t>Е</a:t>
            </a:r>
            <a:r>
              <a:rPr lang="ru-RU" dirty="0" err="1" smtClean="0"/>
              <a:t>в</a:t>
            </a:r>
            <a:r>
              <a:rPr lang="ru-RU" dirty="0" smtClean="0"/>
              <a:t>, любит </a:t>
            </a:r>
            <a:r>
              <a:rPr lang="ru-RU" dirty="0" err="1" smtClean="0"/>
              <a:t>танц</a:t>
            </a:r>
            <a:r>
              <a:rPr lang="ru-RU" dirty="0" err="1" smtClean="0">
                <a:solidFill>
                  <a:srgbClr val="C00000"/>
                </a:solidFill>
              </a:rPr>
              <a:t>Е</a:t>
            </a:r>
            <a:r>
              <a:rPr lang="ru-RU" dirty="0" err="1" smtClean="0"/>
              <a:t>вать</a:t>
            </a:r>
            <a:r>
              <a:rPr lang="ru-RU" dirty="0" smtClean="0"/>
              <a:t>, итальянский </a:t>
            </a:r>
            <a:r>
              <a:rPr lang="ru-RU" dirty="0" err="1" smtClean="0"/>
              <a:t>герц</a:t>
            </a:r>
            <a:r>
              <a:rPr lang="ru-RU" dirty="0" err="1" smtClean="0">
                <a:solidFill>
                  <a:srgbClr val="C00000"/>
                </a:solidFill>
              </a:rPr>
              <a:t>О</a:t>
            </a:r>
            <a:r>
              <a:rPr lang="ru-RU" dirty="0" err="1" smtClean="0"/>
              <a:t>г</a:t>
            </a:r>
            <a:r>
              <a:rPr lang="ru-RU" dirty="0" smtClean="0"/>
              <a:t>, известное </a:t>
            </a:r>
            <a:r>
              <a:rPr lang="ru-RU" dirty="0" err="1" smtClean="0"/>
              <a:t>скерц</a:t>
            </a:r>
            <a:r>
              <a:rPr lang="ru-RU" dirty="0" err="1" smtClean="0">
                <a:solidFill>
                  <a:srgbClr val="C00000"/>
                </a:solidFill>
              </a:rPr>
              <a:t>О</a:t>
            </a:r>
            <a:r>
              <a:rPr lang="ru-RU" dirty="0" smtClean="0"/>
              <a:t>. </a:t>
            </a:r>
          </a:p>
        </p:txBody>
      </p:sp>
    </p:spTree>
  </p:cSld>
  <p:clrMapOvr>
    <a:masterClrMapping/>
  </p:clrMapOvr>
  <p:transition advClick="0" advTm="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764704"/>
            <a:ext cx="5486400" cy="710754"/>
          </a:xfrm>
        </p:spPr>
        <p:style>
          <a:lnRef idx="0">
            <a:schemeClr val="accent1"/>
          </a:lnRef>
          <a:fillRef idx="3">
            <a:schemeClr val="accent1"/>
          </a:fillRef>
          <a:effectRef idx="3">
            <a:schemeClr val="accent1"/>
          </a:effectRef>
          <a:fontRef idx="minor">
            <a:schemeClr val="lt1"/>
          </a:fontRef>
        </p:style>
        <p:txBody>
          <a:bodyPr vert="horz">
            <a:normAutofit fontScale="90000"/>
          </a:bodyPr>
          <a:lstStyle/>
          <a:p>
            <a:pPr algn="ctr"/>
            <a:r>
              <a:rPr lang="ru-RU" dirty="0" smtClean="0">
                <a:latin typeface="Arial" pitchFamily="34" charset="0"/>
                <a:cs typeface="Arial" pitchFamily="34" charset="0"/>
              </a:rPr>
              <a:t/>
            </a:r>
            <a:br>
              <a:rPr lang="ru-RU" dirty="0" smtClean="0">
                <a:latin typeface="Arial" pitchFamily="34" charset="0"/>
                <a:cs typeface="Arial" pitchFamily="34" charset="0"/>
              </a:rPr>
            </a:br>
            <a:r>
              <a:rPr lang="ru-RU" sz="2700" dirty="0" smtClean="0">
                <a:latin typeface="Arial" pitchFamily="34" charset="0"/>
                <a:cs typeface="Arial" pitchFamily="34" charset="0"/>
              </a:rPr>
              <a:t>Правописание  букв </a:t>
            </a:r>
            <a:r>
              <a:rPr lang="ru-RU" sz="2700" i="1" dirty="0" smtClean="0">
                <a:latin typeface="Arial" pitchFamily="34" charset="0"/>
                <a:cs typeface="Arial" pitchFamily="34" charset="0"/>
              </a:rPr>
              <a:t>э, е</a:t>
            </a:r>
            <a:r>
              <a:rPr lang="ru-RU" sz="2700" u="sng" dirty="0" smtClean="0">
                <a:latin typeface="Arial" pitchFamily="34" charset="0"/>
                <a:cs typeface="Arial" pitchFamily="34" charset="0"/>
              </a:rPr>
              <a:t/>
            </a:r>
            <a:br>
              <a:rPr lang="ru-RU" sz="2700" u="sng" dirty="0" smtClean="0">
                <a:latin typeface="Arial" pitchFamily="34" charset="0"/>
                <a:cs typeface="Arial" pitchFamily="34" charset="0"/>
              </a:rPr>
            </a:br>
            <a:endParaRPr lang="ru-RU" sz="2700" dirty="0">
              <a:latin typeface="Arial" pitchFamily="34" charset="0"/>
              <a:cs typeface="Arial" pitchFamily="34" charset="0"/>
            </a:endParaRPr>
          </a:p>
        </p:txBody>
      </p:sp>
      <p:sp>
        <p:nvSpPr>
          <p:cNvPr id="29731"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grpSp>
        <p:nvGrpSpPr>
          <p:cNvPr id="29697" name="Group 1"/>
          <p:cNvGrpSpPr>
            <a:grpSpLocks noChangeAspect="1"/>
          </p:cNvGrpSpPr>
          <p:nvPr/>
        </p:nvGrpSpPr>
        <p:grpSpPr bwMode="auto">
          <a:xfrm>
            <a:off x="827584" y="1772816"/>
            <a:ext cx="7356973" cy="4672890"/>
            <a:chOff x="2858" y="-305"/>
            <a:chExt cx="6207" cy="3990"/>
          </a:xfrm>
        </p:grpSpPr>
        <p:sp>
          <p:nvSpPr>
            <p:cNvPr id="29729" name="Rectangle 33"/>
            <p:cNvSpPr>
              <a:spLocks noChangeArrowheads="1"/>
            </p:cNvSpPr>
            <p:nvPr/>
          </p:nvSpPr>
          <p:spPr bwMode="auto">
            <a:xfrm>
              <a:off x="4323" y="-305"/>
              <a:ext cx="4671" cy="43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В середине и в конце заимствованных слов</a:t>
              </a:r>
              <a:endParaRPr kumimoji="0" lang="ru-RU"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8" name="Rectangle 32"/>
            <p:cNvSpPr>
              <a:spLocks noChangeArrowheads="1"/>
            </p:cNvSpPr>
            <p:nvPr/>
          </p:nvSpPr>
          <p:spPr bwMode="auto">
            <a:xfrm>
              <a:off x="4668" y="393"/>
              <a:ext cx="1609" cy="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после гласной</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7" name="Rectangle 31"/>
            <p:cNvSpPr>
              <a:spLocks noChangeArrowheads="1"/>
            </p:cNvSpPr>
            <p:nvPr/>
          </p:nvSpPr>
          <p:spPr bwMode="auto">
            <a:xfrm>
              <a:off x="7182" y="393"/>
              <a:ext cx="1710" cy="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после согласной</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6" name="Rectangle 30"/>
            <p:cNvSpPr>
              <a:spLocks noChangeArrowheads="1"/>
            </p:cNvSpPr>
            <p:nvPr/>
          </p:nvSpPr>
          <p:spPr bwMode="auto">
            <a:xfrm>
              <a:off x="4065" y="1048"/>
              <a:ext cx="604" cy="3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а</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5" name="Rectangle 29"/>
            <p:cNvSpPr>
              <a:spLocks noChangeArrowheads="1"/>
            </p:cNvSpPr>
            <p:nvPr/>
          </p:nvSpPr>
          <p:spPr bwMode="auto">
            <a:xfrm>
              <a:off x="5171" y="1048"/>
              <a:ext cx="704" cy="3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 у</a:t>
              </a:r>
              <a:endParaRPr kumimoji="0" lang="ru-RU" sz="24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4" name="Rectangle 28"/>
            <p:cNvSpPr>
              <a:spLocks noChangeArrowheads="1"/>
            </p:cNvSpPr>
            <p:nvPr/>
          </p:nvSpPr>
          <p:spPr bwMode="auto">
            <a:xfrm>
              <a:off x="6378" y="1048"/>
              <a:ext cx="602" cy="3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3" name="Rectangle 27"/>
            <p:cNvSpPr>
              <a:spLocks noChangeArrowheads="1"/>
            </p:cNvSpPr>
            <p:nvPr/>
          </p:nvSpPr>
          <p:spPr bwMode="auto">
            <a:xfrm>
              <a:off x="3720" y="1615"/>
              <a:ext cx="5028" cy="34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п и ш е т с я</a:t>
              </a:r>
              <a:r>
                <a:rPr kumimoji="0" lang="ru-RU"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2" name="Rectangle 26"/>
            <p:cNvSpPr>
              <a:spLocks noChangeArrowheads="1"/>
            </p:cNvSpPr>
            <p:nvPr/>
          </p:nvSpPr>
          <p:spPr bwMode="auto">
            <a:xfrm>
              <a:off x="2858" y="2139"/>
              <a:ext cx="1034" cy="8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э</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м</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аэ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стро ф</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аэ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тон</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21" name="Rectangle 25"/>
            <p:cNvSpPr>
              <a:spLocks noChangeArrowheads="1"/>
            </p:cNvSpPr>
            <p:nvPr/>
          </p:nvSpPr>
          <p:spPr bwMode="auto">
            <a:xfrm>
              <a:off x="3979" y="2139"/>
              <a:ext cx="1292" cy="8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тр</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ае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ктория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пр</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ое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ктор</a:t>
              </a:r>
              <a:endParaRPr kumimoji="0" lang="ru-RU" sz="1600" b="0" i="0" u="none" strike="noStrike" cap="none" normalizeH="0" baseline="0" dirty="0" smtClean="0">
                <a:ln>
                  <a:noFill/>
                </a:ln>
                <a:solidFill>
                  <a:schemeClr val="tx1"/>
                </a:solidFill>
                <a:effectLst/>
                <a:latin typeface="Arial" pitchFamily="34" charset="0"/>
              </a:endParaRPr>
            </a:p>
          </p:txBody>
        </p:sp>
        <p:sp>
          <p:nvSpPr>
            <p:cNvPr id="29720" name="Rectangle 24"/>
            <p:cNvSpPr>
              <a:spLocks noChangeArrowheads="1"/>
            </p:cNvSpPr>
            <p:nvPr/>
          </p:nvSpPr>
          <p:spPr bwMode="auto">
            <a:xfrm>
              <a:off x="5358" y="2139"/>
              <a:ext cx="1107" cy="149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э</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ал</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оэ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орф</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оэ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пия, п</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оэ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ма,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п</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оэ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д</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уэ</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ль</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19" name="Rectangle 23"/>
            <p:cNvSpPr>
              <a:spLocks noChangeArrowheads="1"/>
            </p:cNvSpPr>
            <p:nvPr/>
          </p:nvSpPr>
          <p:spPr bwMode="auto">
            <a:xfrm>
              <a:off x="2858" y="3011"/>
              <a:ext cx="2414" cy="6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правописание таких слов определяется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по словарю!</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18" name="Rectangle 22"/>
            <p:cNvSpPr>
              <a:spLocks noChangeArrowheads="1"/>
            </p:cNvSpPr>
            <p:nvPr/>
          </p:nvSpPr>
          <p:spPr bwMode="auto">
            <a:xfrm>
              <a:off x="6565" y="2139"/>
              <a:ext cx="1207" cy="149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е</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пац</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ие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нт,  д</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ие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з,</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 ар</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ие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тта,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ауд</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ие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нция,  гиг</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ие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на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endParaRPr>
            </a:p>
          </p:txBody>
        </p:sp>
        <p:sp>
          <p:nvSpPr>
            <p:cNvPr id="29717" name="Line 21"/>
            <p:cNvSpPr>
              <a:spLocks noChangeShapeType="1"/>
            </p:cNvSpPr>
            <p:nvPr/>
          </p:nvSpPr>
          <p:spPr bwMode="auto">
            <a:xfrm>
              <a:off x="5573" y="262"/>
              <a:ext cx="2514"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6" name="Line 20"/>
            <p:cNvSpPr>
              <a:spLocks noChangeShapeType="1"/>
            </p:cNvSpPr>
            <p:nvPr/>
          </p:nvSpPr>
          <p:spPr bwMode="auto">
            <a:xfrm>
              <a:off x="5573" y="262"/>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5" name="Line 19"/>
            <p:cNvSpPr>
              <a:spLocks noChangeShapeType="1"/>
            </p:cNvSpPr>
            <p:nvPr/>
          </p:nvSpPr>
          <p:spPr bwMode="auto">
            <a:xfrm>
              <a:off x="8087" y="262"/>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4" name="Line 18"/>
            <p:cNvSpPr>
              <a:spLocks noChangeShapeType="1"/>
            </p:cNvSpPr>
            <p:nvPr/>
          </p:nvSpPr>
          <p:spPr bwMode="auto">
            <a:xfrm>
              <a:off x="6780" y="132"/>
              <a:ext cx="0" cy="130"/>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3" name="Line 17"/>
            <p:cNvSpPr>
              <a:spLocks noChangeShapeType="1"/>
            </p:cNvSpPr>
            <p:nvPr/>
          </p:nvSpPr>
          <p:spPr bwMode="auto">
            <a:xfrm>
              <a:off x="4366" y="917"/>
              <a:ext cx="2313"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2" name="Line 16"/>
            <p:cNvSpPr>
              <a:spLocks noChangeShapeType="1"/>
            </p:cNvSpPr>
            <p:nvPr/>
          </p:nvSpPr>
          <p:spPr bwMode="auto">
            <a:xfrm>
              <a:off x="5473" y="786"/>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1" name="Line 15"/>
            <p:cNvSpPr>
              <a:spLocks noChangeShapeType="1"/>
            </p:cNvSpPr>
            <p:nvPr/>
          </p:nvSpPr>
          <p:spPr bwMode="auto">
            <a:xfrm>
              <a:off x="4366" y="917"/>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10" name="Line 14"/>
            <p:cNvSpPr>
              <a:spLocks noChangeShapeType="1"/>
            </p:cNvSpPr>
            <p:nvPr/>
          </p:nvSpPr>
          <p:spPr bwMode="auto">
            <a:xfrm>
              <a:off x="6679" y="917"/>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9" name="Line 13"/>
            <p:cNvSpPr>
              <a:spLocks noChangeShapeType="1"/>
            </p:cNvSpPr>
            <p:nvPr/>
          </p:nvSpPr>
          <p:spPr bwMode="auto">
            <a:xfrm>
              <a:off x="5573" y="917"/>
              <a:ext cx="0" cy="131"/>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8" name="Line 12"/>
            <p:cNvSpPr>
              <a:spLocks noChangeShapeType="1"/>
            </p:cNvSpPr>
            <p:nvPr/>
          </p:nvSpPr>
          <p:spPr bwMode="auto">
            <a:xfrm flipH="1">
              <a:off x="4065" y="1441"/>
              <a:ext cx="258" cy="174"/>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7" name="Line 11"/>
            <p:cNvSpPr>
              <a:spLocks noChangeShapeType="1"/>
            </p:cNvSpPr>
            <p:nvPr/>
          </p:nvSpPr>
          <p:spPr bwMode="auto">
            <a:xfrm>
              <a:off x="4323" y="1441"/>
              <a:ext cx="0" cy="174"/>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6" name="Line 10"/>
            <p:cNvSpPr>
              <a:spLocks noChangeShapeType="1"/>
            </p:cNvSpPr>
            <p:nvPr/>
          </p:nvSpPr>
          <p:spPr bwMode="auto">
            <a:xfrm>
              <a:off x="5530" y="1441"/>
              <a:ext cx="0" cy="174"/>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5" name="Line 9"/>
            <p:cNvSpPr>
              <a:spLocks noChangeShapeType="1"/>
            </p:cNvSpPr>
            <p:nvPr/>
          </p:nvSpPr>
          <p:spPr bwMode="auto">
            <a:xfrm>
              <a:off x="6823" y="1441"/>
              <a:ext cx="0" cy="174"/>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4" name="Line 8"/>
            <p:cNvSpPr>
              <a:spLocks noChangeShapeType="1"/>
            </p:cNvSpPr>
            <p:nvPr/>
          </p:nvSpPr>
          <p:spPr bwMode="auto">
            <a:xfrm flipH="1">
              <a:off x="3548" y="1964"/>
              <a:ext cx="172" cy="175"/>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3" name="Rectangle 7"/>
            <p:cNvSpPr>
              <a:spLocks noChangeArrowheads="1"/>
            </p:cNvSpPr>
            <p:nvPr/>
          </p:nvSpPr>
          <p:spPr bwMode="auto">
            <a:xfrm>
              <a:off x="7883" y="2164"/>
              <a:ext cx="1182" cy="122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е</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д</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нди,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котт</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дж,  мод</a:t>
              </a:r>
              <a:r>
                <a:rPr kumimoji="0" lang="ru-RU" sz="1600" b="0" i="1" u="none" strike="noStrike" cap="none" normalizeH="0" baseline="0" dirty="0" smtClean="0">
                  <a:ln>
                    <a:noFill/>
                  </a:ln>
                  <a:solidFill>
                    <a:srgbClr val="FF0000"/>
                  </a:solidFill>
                  <a:effectLst/>
                  <a:latin typeface="Arial" pitchFamily="34" charset="0"/>
                  <a:ea typeface="Times New Roman" pitchFamily="18" charset="0"/>
                </a:rPr>
                <a:t>е</a:t>
              </a: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ль </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9702" name="Line 6"/>
            <p:cNvSpPr>
              <a:spLocks noChangeShapeType="1"/>
            </p:cNvSpPr>
            <p:nvPr/>
          </p:nvSpPr>
          <p:spPr bwMode="auto">
            <a:xfrm>
              <a:off x="4323" y="1964"/>
              <a:ext cx="0" cy="175"/>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1" name="Line 5"/>
            <p:cNvSpPr>
              <a:spLocks noChangeShapeType="1"/>
            </p:cNvSpPr>
            <p:nvPr/>
          </p:nvSpPr>
          <p:spPr bwMode="auto">
            <a:xfrm>
              <a:off x="5530" y="1964"/>
              <a:ext cx="0" cy="175"/>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700" name="Line 4"/>
            <p:cNvSpPr>
              <a:spLocks noChangeShapeType="1"/>
            </p:cNvSpPr>
            <p:nvPr/>
          </p:nvSpPr>
          <p:spPr bwMode="auto">
            <a:xfrm>
              <a:off x="6823" y="1964"/>
              <a:ext cx="0" cy="175"/>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699" name="Line 3"/>
            <p:cNvSpPr>
              <a:spLocks noChangeShapeType="1"/>
            </p:cNvSpPr>
            <p:nvPr/>
          </p:nvSpPr>
          <p:spPr bwMode="auto">
            <a:xfrm>
              <a:off x="8375" y="1964"/>
              <a:ext cx="0" cy="175"/>
            </a:xfrm>
            <a:prstGeom prst="line">
              <a:avLst/>
            </a:prstGeom>
            <a:ln>
              <a:headEnd/>
              <a:tailEnd type="triangl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sp>
          <p:nvSpPr>
            <p:cNvPr id="29698" name="Line 2"/>
            <p:cNvSpPr>
              <a:spLocks noChangeShapeType="1"/>
            </p:cNvSpPr>
            <p:nvPr/>
          </p:nvSpPr>
          <p:spPr bwMode="auto">
            <a:xfrm flipV="1">
              <a:off x="8375" y="743"/>
              <a:ext cx="0" cy="87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ru-RU" dirty="0"/>
            </a:p>
          </p:txBody>
        </p:sp>
      </p:grpSp>
      <p:sp>
        <p:nvSpPr>
          <p:cNvPr id="29745" name="Rectangle 49"/>
          <p:cNvSpPr>
            <a:spLocks noChangeArrowheads="1"/>
          </p:cNvSpPr>
          <p:nvPr/>
        </p:nvSpPr>
        <p:spPr bwMode="auto">
          <a:xfrm>
            <a:off x="0" y="411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67544" y="980728"/>
            <a:ext cx="8229600" cy="850106"/>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sz="2400" b="1" i="1" dirty="0" smtClean="0">
                <a:latin typeface="Arial" pitchFamily="34" charset="0"/>
                <a:cs typeface="Arial" pitchFamily="34" charset="0"/>
              </a:rPr>
              <a:t/>
            </a:r>
            <a:br>
              <a:rPr lang="ru-RU" sz="2400" b="1" i="1" dirty="0" smtClean="0">
                <a:latin typeface="Arial" pitchFamily="34" charset="0"/>
                <a:cs typeface="Arial" pitchFamily="34" charset="0"/>
              </a:rPr>
            </a:br>
            <a:r>
              <a:rPr lang="ru-RU" sz="2400" b="1" i="1" dirty="0" smtClean="0">
                <a:latin typeface="Arial" pitchFamily="34" charset="0"/>
                <a:cs typeface="Arial" pitchFamily="34" charset="0"/>
              </a:rPr>
              <a:t>Вопросы для самоконтроля</a:t>
            </a:r>
            <a:r>
              <a:rPr lang="ru-RU" sz="2400" b="1" dirty="0" smtClean="0">
                <a:latin typeface="Arial" pitchFamily="34" charset="0"/>
                <a:cs typeface="Arial" pitchFamily="34" charset="0"/>
              </a:rPr>
              <a:t/>
            </a:r>
            <a:br>
              <a:rPr lang="ru-RU" sz="2400" b="1" dirty="0" smtClean="0">
                <a:latin typeface="Arial" pitchFamily="34" charset="0"/>
                <a:cs typeface="Arial" pitchFamily="34" charset="0"/>
              </a:rPr>
            </a:br>
            <a:endParaRPr lang="ru-RU" sz="2400" b="1" dirty="0">
              <a:latin typeface="Arial" pitchFamily="34" charset="0"/>
              <a:cs typeface="Arial" pitchFamily="34" charset="0"/>
            </a:endParaRPr>
          </a:p>
        </p:txBody>
      </p:sp>
      <p:sp>
        <p:nvSpPr>
          <p:cNvPr id="6" name="Содержимое 5"/>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None/>
            </a:pPr>
            <a:r>
              <a:rPr lang="ru-RU" b="1" dirty="0" smtClean="0"/>
              <a:t> </a:t>
            </a:r>
            <a:endParaRPr lang="ru-RU" sz="2800" dirty="0" smtClean="0">
              <a:latin typeface="Arial" pitchFamily="34" charset="0"/>
              <a:cs typeface="Arial" pitchFamily="34" charset="0"/>
            </a:endParaRPr>
          </a:p>
          <a:p>
            <a:pPr>
              <a:buNone/>
            </a:pPr>
            <a:r>
              <a:rPr lang="ru-RU" sz="2800" dirty="0" smtClean="0">
                <a:latin typeface="Arial" pitchFamily="34" charset="0"/>
                <a:cs typeface="Arial" pitchFamily="34" charset="0"/>
              </a:rPr>
              <a:t>1 </a:t>
            </a:r>
            <a:r>
              <a:rPr lang="ru-RU" sz="2600" dirty="0" smtClean="0">
                <a:latin typeface="Arial" pitchFamily="34" charset="0"/>
                <a:cs typeface="Arial" pitchFamily="34" charset="0"/>
              </a:rPr>
              <a:t>Какой принцип является основным при написании гласных в корнях русских слов?</a:t>
            </a:r>
          </a:p>
          <a:p>
            <a:pPr>
              <a:buNone/>
            </a:pPr>
            <a:endParaRPr lang="ru-RU" sz="2600" dirty="0" smtClean="0">
              <a:latin typeface="Arial" pitchFamily="34" charset="0"/>
              <a:cs typeface="Arial" pitchFamily="34" charset="0"/>
            </a:endParaRPr>
          </a:p>
          <a:p>
            <a:pPr>
              <a:buNone/>
            </a:pPr>
            <a:r>
              <a:rPr lang="ru-RU" sz="2600" dirty="0" smtClean="0">
                <a:latin typeface="Arial" pitchFamily="34" charset="0"/>
                <a:cs typeface="Arial" pitchFamily="34" charset="0"/>
              </a:rPr>
              <a:t>2 На какие группы можно разделить безударные гласные в корне?</a:t>
            </a:r>
          </a:p>
          <a:p>
            <a:pPr>
              <a:buNone/>
            </a:pPr>
            <a:endParaRPr lang="ru-RU" sz="2600" dirty="0" smtClean="0">
              <a:latin typeface="Arial" pitchFamily="34" charset="0"/>
              <a:cs typeface="Arial" pitchFamily="34" charset="0"/>
            </a:endParaRPr>
          </a:p>
          <a:p>
            <a:pPr>
              <a:buNone/>
            </a:pPr>
            <a:r>
              <a:rPr lang="ru-RU" sz="2600" dirty="0" smtClean="0">
                <a:latin typeface="Arial" pitchFamily="34" charset="0"/>
                <a:cs typeface="Arial" pitchFamily="34" charset="0"/>
              </a:rPr>
              <a:t>3 Перечислите корни с чередующимися гласными. Приведите примеры. Перечислите исключения.</a:t>
            </a:r>
          </a:p>
          <a:p>
            <a:pPr>
              <a:buNone/>
            </a:pPr>
            <a:endParaRPr lang="ru-RU" sz="2600" dirty="0" smtClean="0">
              <a:latin typeface="Arial" pitchFamily="34" charset="0"/>
              <a:cs typeface="Arial" pitchFamily="34" charset="0"/>
            </a:endParaRPr>
          </a:p>
          <a:p>
            <a:pPr>
              <a:buNone/>
            </a:pPr>
            <a:r>
              <a:rPr lang="ru-RU" sz="2600" dirty="0" smtClean="0">
                <a:latin typeface="Arial" pitchFamily="34" charset="0"/>
                <a:cs typeface="Arial" pitchFamily="34" charset="0"/>
              </a:rPr>
              <a:t>4 В суффиксах каких частей речи после шипящих под ударением пишется </a:t>
            </a:r>
            <a:r>
              <a:rPr lang="ru-RU" sz="2600" b="1" i="1" dirty="0" smtClean="0">
                <a:latin typeface="Arial" pitchFamily="34" charset="0"/>
                <a:cs typeface="Arial" pitchFamily="34" charset="0"/>
              </a:rPr>
              <a:t>ё</a:t>
            </a:r>
            <a:r>
              <a:rPr lang="ru-RU" sz="2600" dirty="0" smtClean="0">
                <a:latin typeface="Arial" pitchFamily="34" charset="0"/>
                <a:cs typeface="Arial" pitchFamily="34" charset="0"/>
              </a:rPr>
              <a:t>?</a:t>
            </a:r>
          </a:p>
          <a:p>
            <a:pPr>
              <a:buNone/>
            </a:pPr>
            <a:r>
              <a:rPr lang="ru-RU" sz="2600" b="1" i="1" dirty="0" smtClean="0">
                <a:latin typeface="Arial" pitchFamily="34" charset="0"/>
                <a:cs typeface="Arial" pitchFamily="34" charset="0"/>
              </a:rPr>
              <a:t> </a:t>
            </a:r>
            <a:endParaRPr lang="ru-RU"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49424"/>
            <a:ext cx="8229600" cy="2979776"/>
          </a:xfrm>
        </p:spPr>
        <p:style>
          <a:lnRef idx="0">
            <a:schemeClr val="accent2"/>
          </a:lnRef>
          <a:fillRef idx="3">
            <a:schemeClr val="accent2"/>
          </a:fillRef>
          <a:effectRef idx="3">
            <a:schemeClr val="accent2"/>
          </a:effectRef>
          <a:fontRef idx="minor">
            <a:schemeClr val="lt1"/>
          </a:fontRef>
        </p:style>
        <p:txBody>
          <a:bodyPr>
            <a:normAutofit/>
          </a:bodyPr>
          <a:lstStyle/>
          <a:p>
            <a:pPr algn="ctr">
              <a:buNone/>
            </a:pPr>
            <a:r>
              <a:rPr lang="ru-RU" sz="4400" dirty="0" smtClean="0"/>
              <a:t>Следующая тема:</a:t>
            </a:r>
          </a:p>
          <a:p>
            <a:pPr algn="ctr">
              <a:buNone/>
            </a:pPr>
            <a:endParaRPr lang="ru-RU" sz="4400" dirty="0" smtClean="0"/>
          </a:p>
          <a:p>
            <a:pPr algn="ctr">
              <a:buNone/>
            </a:pPr>
            <a:r>
              <a:rPr lang="ru-RU" sz="4400" dirty="0" smtClean="0"/>
              <a:t>«Правописание согласных»</a:t>
            </a:r>
            <a:endParaRPr lang="ru-RU" sz="4400" dirty="0"/>
          </a:p>
        </p:txBody>
      </p:sp>
    </p:spTree>
  </p:cSld>
  <p:clrMapOvr>
    <a:masterClrMapping/>
  </p:clrMapOvr>
  <p:transition advTm="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339752" y="3284984"/>
            <a:ext cx="6804248" cy="2952328"/>
          </a:xfrm>
          <a:gradFill flip="none"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2700000" scaled="1"/>
            <a:tileRect/>
          </a:gradFill>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lnSpc>
                <a:spcPct val="80000"/>
              </a:lnSpc>
              <a:defRPr/>
            </a:pP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3600" dirty="0" smtClean="0"/>
              <a:t>Раздел «Орфография» </a:t>
            </a:r>
            <a:br>
              <a:rPr lang="ru-RU" sz="3600" dirty="0" smtClean="0"/>
            </a:br>
            <a:r>
              <a:rPr lang="ru-RU" sz="3600" dirty="0" smtClean="0"/>
              <a:t/>
            </a:r>
            <a:br>
              <a:rPr lang="ru-RU" sz="3600" dirty="0" smtClean="0"/>
            </a:br>
            <a:r>
              <a:rPr lang="ru-RU" sz="2700" dirty="0" smtClean="0"/>
              <a:t>Правописание гласных после шипящих и </a:t>
            </a:r>
            <a:r>
              <a:rPr lang="ru-RU" sz="2700" i="1" dirty="0" smtClean="0"/>
              <a:t>Ц</a:t>
            </a:r>
            <a:r>
              <a:rPr lang="ru-RU" sz="3600" dirty="0" smtClean="0"/>
              <a:t/>
            </a:r>
            <a:br>
              <a:rPr lang="ru-RU" sz="36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2700" dirty="0" smtClean="0">
                <a:solidFill>
                  <a:srgbClr val="002060"/>
                </a:solidFill>
              </a:rPr>
              <a:t>Т.В. Авдонина </a:t>
            </a:r>
            <a:br>
              <a:rPr lang="ru-RU" sz="2700" dirty="0" smtClean="0">
                <a:solidFill>
                  <a:srgbClr val="002060"/>
                </a:solidFill>
              </a:rPr>
            </a:br>
            <a:r>
              <a:rPr lang="ru-RU" sz="2700" dirty="0" smtClean="0">
                <a:solidFill>
                  <a:srgbClr val="002060"/>
                </a:solidFill>
              </a:rPr>
              <a:t/>
            </a:r>
            <a:br>
              <a:rPr lang="ru-RU" sz="2700" dirty="0" smtClean="0">
                <a:solidFill>
                  <a:srgbClr val="002060"/>
                </a:solidFill>
              </a:rPr>
            </a:br>
            <a:r>
              <a:rPr lang="ru-RU" sz="2700" dirty="0" smtClean="0">
                <a:solidFill>
                  <a:srgbClr val="002060"/>
                </a:solidFill>
              </a:rPr>
              <a:t>кафедра довузовской подготовки и профориентации </a:t>
            </a:r>
            <a:br>
              <a:rPr lang="ru-RU" sz="2700" dirty="0" smtClean="0">
                <a:solidFill>
                  <a:srgbClr val="002060"/>
                </a:solidFill>
              </a:rPr>
            </a:br>
            <a:r>
              <a:rPr lang="ru-RU" sz="2700" dirty="0" smtClean="0">
                <a:solidFill>
                  <a:srgbClr val="002060"/>
                </a:solidFill>
              </a:rPr>
              <a:t>УО «ГГУ имени Франциска Скорины»</a:t>
            </a:r>
            <a:br>
              <a:rPr lang="ru-RU" sz="2700" dirty="0" smtClean="0">
                <a:solidFill>
                  <a:srgbClr val="002060"/>
                </a:solidFill>
              </a:rPr>
            </a:br>
            <a:r>
              <a:rPr lang="ru-RU" sz="2700" dirty="0" smtClean="0">
                <a:solidFill>
                  <a:srgbClr val="002060"/>
                </a:solidFill>
              </a:rPr>
              <a:t/>
            </a:r>
            <a:br>
              <a:rPr lang="ru-RU" sz="2700" dirty="0" smtClean="0">
                <a:solidFill>
                  <a:srgbClr val="002060"/>
                </a:solidFill>
              </a:rPr>
            </a:br>
            <a:r>
              <a:rPr lang="ru-RU" sz="2000" dirty="0" smtClean="0">
                <a:solidFill>
                  <a:srgbClr val="002060"/>
                </a:solidFill>
              </a:rPr>
              <a:t>Гомель, </a:t>
            </a:r>
            <a:r>
              <a:rPr lang="ru-RU" sz="2000" dirty="0" smtClean="0">
                <a:solidFill>
                  <a:srgbClr val="002060"/>
                </a:solidFill>
              </a:rPr>
              <a:t>201</a:t>
            </a:r>
            <a:r>
              <a:rPr lang="en-US" sz="2000" dirty="0" smtClean="0">
                <a:solidFill>
                  <a:srgbClr val="002060"/>
                </a:solidFill>
              </a:rPr>
              <a:t>4</a:t>
            </a:r>
            <a:r>
              <a:rPr lang="ru-RU" sz="2700" dirty="0" smtClean="0">
                <a:solidFill>
                  <a:srgbClr val="002060"/>
                </a:solidFill>
              </a:rPr>
              <a:t/>
            </a:r>
            <a:br>
              <a:rPr lang="ru-RU" sz="2700" dirty="0" smtClean="0">
                <a:solidFill>
                  <a:srgbClr val="002060"/>
                </a:solidFill>
              </a:rPr>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ru-RU" sz="2400" b="1" dirty="0" smtClean="0"/>
              <a:t>Правописание гласных после шипящих и </a:t>
            </a:r>
            <a:r>
              <a:rPr lang="ru-RU" sz="2400" b="1" i="1" dirty="0" smtClean="0"/>
              <a:t>Ц.</a:t>
            </a:r>
            <a:br>
              <a:rPr lang="ru-RU" sz="2400" b="1" i="1" dirty="0" smtClean="0"/>
            </a:br>
            <a:r>
              <a:rPr lang="ru-RU" sz="2400" dirty="0" smtClean="0"/>
              <a:t>                </a:t>
            </a:r>
            <a:r>
              <a:rPr lang="ru-RU" sz="2400" b="1" dirty="0" smtClean="0"/>
              <a:t>Правописание букв </a:t>
            </a:r>
            <a:r>
              <a:rPr lang="ru-RU" sz="2400" b="1" i="1" dirty="0" smtClean="0"/>
              <a:t>Э, Е</a:t>
            </a:r>
            <a:endParaRPr lang="ru-RU" sz="2400" b="1" dirty="0"/>
          </a:p>
        </p:txBody>
      </p:sp>
      <p:sp>
        <p:nvSpPr>
          <p:cNvPr id="3" name="Подзаголовок 2"/>
          <p:cNvSpPr>
            <a:spLocks noGrp="1"/>
          </p:cNvSpPr>
          <p:nvPr>
            <p:ph idx="1"/>
          </p:nvPr>
        </p:nvSpPr>
        <p:spPr>
          <a:xfrm>
            <a:off x="457200" y="2708920"/>
            <a:ext cx="8229600" cy="302433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0070C0"/>
            </a:solidFill>
          </a:ln>
        </p:spPr>
        <p:txBody>
          <a:bodyPr>
            <a:normAutofit/>
          </a:bodyPr>
          <a:lstStyle/>
          <a:p>
            <a:pPr>
              <a:buNone/>
            </a:pPr>
            <a:r>
              <a:rPr lang="ru-RU" b="1" i="1" dirty="0" smtClean="0"/>
              <a:t> </a:t>
            </a:r>
            <a:endParaRPr lang="ru-RU" sz="24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
          <p:cNvGrpSpPr>
            <a:grpSpLocks noChangeAspect="1"/>
          </p:cNvGrpSpPr>
          <p:nvPr/>
        </p:nvGrpSpPr>
        <p:grpSpPr bwMode="auto">
          <a:xfrm>
            <a:off x="683568" y="908720"/>
            <a:ext cx="7632848" cy="5328444"/>
            <a:chOff x="2204" y="2889"/>
            <a:chExt cx="7200" cy="6713"/>
          </a:xfrm>
        </p:grpSpPr>
        <p:sp>
          <p:nvSpPr>
            <p:cNvPr id="27685" name="Text Box 37"/>
            <p:cNvSpPr txBox="1">
              <a:spLocks noChangeArrowheads="1"/>
            </p:cNvSpPr>
            <p:nvPr/>
          </p:nvSpPr>
          <p:spPr bwMode="auto">
            <a:xfrm>
              <a:off x="3223" y="2889"/>
              <a:ext cx="5366" cy="52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Arial" pitchFamily="34" charset="0"/>
                  <a:ea typeface="Times New Roman" pitchFamily="18" charset="0"/>
                </a:rPr>
                <a:t>После шипящих под ударением пишется</a:t>
              </a:r>
              <a:endParaRPr kumimoji="0" lang="ru-RU" sz="2000" b="0" i="0" u="none" strike="noStrike" cap="none" normalizeH="0" baseline="0" dirty="0" smtClean="0">
                <a:ln>
                  <a:noFill/>
                </a:ln>
                <a:solidFill>
                  <a:schemeClr val="bg1"/>
                </a:solidFill>
                <a:effectLst/>
                <a:latin typeface="Arial" pitchFamily="34" charset="0"/>
              </a:endParaRPr>
            </a:p>
          </p:txBody>
        </p:sp>
        <p:sp>
          <p:nvSpPr>
            <p:cNvPr id="27684" name="Text Box 36"/>
            <p:cNvSpPr txBox="1">
              <a:spLocks noChangeArrowheads="1"/>
            </p:cNvSpPr>
            <p:nvPr/>
          </p:nvSpPr>
          <p:spPr bwMode="auto">
            <a:xfrm>
              <a:off x="3068" y="3556"/>
              <a:ext cx="1152" cy="4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в корнях</a:t>
              </a:r>
              <a:endParaRPr kumimoji="0" lang="ru-RU" b="1" i="0" u="none" strike="noStrike" cap="none" normalizeH="0" baseline="0" dirty="0" smtClean="0">
                <a:ln>
                  <a:noFill/>
                </a:ln>
                <a:solidFill>
                  <a:schemeClr val="tx1"/>
                </a:solidFill>
                <a:effectLst/>
                <a:latin typeface="Arial" pitchFamily="34" charset="0"/>
              </a:endParaRPr>
            </a:p>
          </p:txBody>
        </p:sp>
        <p:sp>
          <p:nvSpPr>
            <p:cNvPr id="27683" name="Text Box 35"/>
            <p:cNvSpPr txBox="1">
              <a:spLocks noChangeArrowheads="1"/>
            </p:cNvSpPr>
            <p:nvPr/>
          </p:nvSpPr>
          <p:spPr bwMode="auto">
            <a:xfrm>
              <a:off x="4940" y="3556"/>
              <a:ext cx="1584" cy="4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в суффиксах</a:t>
              </a:r>
              <a:endParaRPr kumimoji="0" lang="ru-RU" b="1" i="0" u="none" strike="noStrike" cap="none" normalizeH="0" baseline="0" dirty="0" smtClean="0">
                <a:ln>
                  <a:noFill/>
                </a:ln>
                <a:solidFill>
                  <a:schemeClr val="tx1"/>
                </a:solidFill>
                <a:effectLst/>
                <a:latin typeface="Arial" pitchFamily="34" charset="0"/>
              </a:endParaRPr>
            </a:p>
          </p:txBody>
        </p:sp>
        <p:sp>
          <p:nvSpPr>
            <p:cNvPr id="27682" name="Text Box 34"/>
            <p:cNvSpPr txBox="1">
              <a:spLocks noChangeArrowheads="1"/>
            </p:cNvSpPr>
            <p:nvPr/>
          </p:nvSpPr>
          <p:spPr bwMode="auto">
            <a:xfrm>
              <a:off x="6812" y="3556"/>
              <a:ext cx="1728" cy="4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rPr>
                <a:t>в окончаниях</a:t>
              </a:r>
              <a:endParaRPr kumimoji="0" lang="ru-RU" b="1" i="0" u="none" strike="noStrike" cap="none" normalizeH="0" baseline="0" dirty="0" smtClean="0">
                <a:ln>
                  <a:noFill/>
                </a:ln>
                <a:solidFill>
                  <a:schemeClr val="tx1"/>
                </a:solidFill>
                <a:effectLst/>
                <a:latin typeface="Arial" pitchFamily="34" charset="0"/>
              </a:endParaRPr>
            </a:p>
          </p:txBody>
        </p:sp>
        <p:sp>
          <p:nvSpPr>
            <p:cNvPr id="27681" name="Oval 33"/>
            <p:cNvSpPr>
              <a:spLocks noChangeArrowheads="1"/>
            </p:cNvSpPr>
            <p:nvPr/>
          </p:nvSpPr>
          <p:spPr bwMode="auto">
            <a:xfrm>
              <a:off x="2636" y="4132"/>
              <a:ext cx="720" cy="43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О</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80" name="Oval 32"/>
            <p:cNvSpPr>
              <a:spLocks noChangeArrowheads="1"/>
            </p:cNvSpPr>
            <p:nvPr/>
          </p:nvSpPr>
          <p:spPr bwMode="auto">
            <a:xfrm>
              <a:off x="3788" y="4132"/>
              <a:ext cx="720" cy="43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Ё</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9" name="Oval 31"/>
            <p:cNvSpPr>
              <a:spLocks noChangeArrowheads="1"/>
            </p:cNvSpPr>
            <p:nvPr/>
          </p:nvSpPr>
          <p:spPr bwMode="auto">
            <a:xfrm>
              <a:off x="4940" y="4132"/>
              <a:ext cx="720" cy="432"/>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О</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8" name="Oval 30"/>
            <p:cNvSpPr>
              <a:spLocks noChangeArrowheads="1"/>
            </p:cNvSpPr>
            <p:nvPr/>
          </p:nvSpPr>
          <p:spPr bwMode="auto">
            <a:xfrm>
              <a:off x="5804" y="4132"/>
              <a:ext cx="720" cy="432"/>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Ё</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7" name="Oval 29"/>
            <p:cNvSpPr>
              <a:spLocks noChangeArrowheads="1"/>
            </p:cNvSpPr>
            <p:nvPr/>
          </p:nvSpPr>
          <p:spPr bwMode="auto">
            <a:xfrm>
              <a:off x="6812" y="4132"/>
              <a:ext cx="720" cy="432"/>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О</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6" name="Oval 28"/>
            <p:cNvSpPr>
              <a:spLocks noChangeArrowheads="1"/>
            </p:cNvSpPr>
            <p:nvPr/>
          </p:nvSpPr>
          <p:spPr bwMode="auto">
            <a:xfrm>
              <a:off x="7774" y="4068"/>
              <a:ext cx="720" cy="432"/>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Е</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5" name="Text Box 27"/>
            <p:cNvSpPr txBox="1">
              <a:spLocks noChangeArrowheads="1"/>
            </p:cNvSpPr>
            <p:nvPr/>
          </p:nvSpPr>
          <p:spPr bwMode="auto">
            <a:xfrm>
              <a:off x="2204" y="4708"/>
              <a:ext cx="1440" cy="298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а) если ударение постоянное:</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шорох, жолкнуть;</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б) в</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иноязычных словах: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шорты, анчоусы, жокей, шоссе</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7674" name="Text Box 26"/>
            <p:cNvSpPr txBox="1">
              <a:spLocks noChangeArrowheads="1"/>
            </p:cNvSpPr>
            <p:nvPr/>
          </p:nvSpPr>
          <p:spPr bwMode="auto">
            <a:xfrm>
              <a:off x="3788" y="4708"/>
              <a:ext cx="1728" cy="3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если при изменении слóва ударение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а) переносится: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жёлтый – желтеть</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б)</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не переносится, но есть чередование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е//ё</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в корне: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щёлка – щель</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7673" name="Text Box 25"/>
            <p:cNvSpPr txBox="1">
              <a:spLocks noChangeArrowheads="1"/>
            </p:cNvSpPr>
            <p:nvPr/>
          </p:nvSpPr>
          <p:spPr bwMode="auto">
            <a:xfrm>
              <a:off x="5804" y="4704"/>
              <a:ext cx="1698" cy="235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существительных, прилагательных: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тягачом, большой</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но без ударения пишется </a:t>
              </a: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е</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хорошему, тягучего</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7672" name="Text Box 24"/>
            <p:cNvSpPr txBox="1">
              <a:spLocks noChangeArrowheads="1"/>
            </p:cNvSpPr>
            <p:nvPr/>
          </p:nvSpPr>
          <p:spPr bwMode="auto">
            <a:xfrm>
              <a:off x="7570" y="4708"/>
              <a:ext cx="1834" cy="298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а) в личных окончаниях глаголов: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бережёт, жжёшь, печёте;</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9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б) в формах местоимения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«что»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r>
                <a:rPr lang="ru-RU" sz="1400" i="1" dirty="0" smtClean="0">
                  <a:latin typeface="Arial" pitchFamily="34" charset="0"/>
                  <a:ea typeface="Times New Roman" pitchFamily="18" charset="0"/>
                </a:rPr>
                <a:t>никчёмный, </a:t>
              </a:r>
              <a:endParaRPr kumimoji="0" lang="ru-RU" sz="14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о чём, нипочём,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ни при чём</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71" name="Text Box 23"/>
            <p:cNvSpPr txBox="1">
              <a:spLocks noChangeArrowheads="1"/>
            </p:cNvSpPr>
            <p:nvPr/>
          </p:nvSpPr>
          <p:spPr bwMode="auto">
            <a:xfrm>
              <a:off x="2204" y="8241"/>
              <a:ext cx="2649" cy="136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отымённых существительных, прилагательных, на конце наречий (искл.: </a:t>
              </a:r>
              <a:r>
                <a:rPr kumimoji="0" lang="ru-RU" sz="1400" b="1" i="0" u="none" strike="noStrike" cap="none" normalizeH="0" baseline="0" dirty="0" smtClean="0">
                  <a:ln>
                    <a:noFill/>
                  </a:ln>
                  <a:solidFill>
                    <a:schemeClr val="tx1"/>
                  </a:solidFill>
                  <a:effectLst/>
                  <a:latin typeface="Arial" pitchFamily="34" charset="0"/>
                  <a:ea typeface="Times New Roman" pitchFamily="18" charset="0"/>
                </a:rPr>
                <a:t>ещё</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баржонка, стосвечовый, хорошо</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7670" name="Arc 22"/>
            <p:cNvSpPr>
              <a:spLocks/>
            </p:cNvSpPr>
            <p:nvPr/>
          </p:nvSpPr>
          <p:spPr bwMode="auto">
            <a:xfrm rot="2156721" flipV="1">
              <a:off x="5372" y="4276"/>
              <a:ext cx="600" cy="533"/>
            </a:xfrm>
            <a:custGeom>
              <a:avLst/>
              <a:gdLst>
                <a:gd name="G0" fmla="+- 0 0 0"/>
                <a:gd name="G1" fmla="+- 21600 0 0"/>
                <a:gd name="G2" fmla="+- 21600 0 0"/>
                <a:gd name="T0" fmla="*/ 0 w 21507"/>
                <a:gd name="T1" fmla="*/ 0 h 21600"/>
                <a:gd name="T2" fmla="*/ 21507 w 21507"/>
                <a:gd name="T3" fmla="*/ 19597 h 21600"/>
                <a:gd name="T4" fmla="*/ 0 w 21507"/>
                <a:gd name="T5" fmla="*/ 21600 h 21600"/>
              </a:gdLst>
              <a:ahLst/>
              <a:cxnLst>
                <a:cxn ang="0">
                  <a:pos x="T0" y="T1"/>
                </a:cxn>
                <a:cxn ang="0">
                  <a:pos x="T2" y="T3"/>
                </a:cxn>
                <a:cxn ang="0">
                  <a:pos x="T4" y="T5"/>
                </a:cxn>
              </a:cxnLst>
              <a:rect l="0" t="0" r="r" b="b"/>
              <a:pathLst>
                <a:path w="21507" h="21600" fill="none" extrusionOk="0">
                  <a:moveTo>
                    <a:pt x="-1" y="0"/>
                  </a:moveTo>
                  <a:cubicBezTo>
                    <a:pt x="11153" y="0"/>
                    <a:pt x="20472" y="8491"/>
                    <a:pt x="21506" y="19597"/>
                  </a:cubicBezTo>
                </a:path>
                <a:path w="21507" h="21600" stroke="0" extrusionOk="0">
                  <a:moveTo>
                    <a:pt x="-1" y="0"/>
                  </a:moveTo>
                  <a:cubicBezTo>
                    <a:pt x="11153" y="0"/>
                    <a:pt x="20472" y="8491"/>
                    <a:pt x="21506" y="1959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7669" name="Arc 21"/>
            <p:cNvSpPr>
              <a:spLocks/>
            </p:cNvSpPr>
            <p:nvPr/>
          </p:nvSpPr>
          <p:spPr bwMode="auto">
            <a:xfrm rot="21415428">
              <a:off x="4929" y="7839"/>
              <a:ext cx="1438" cy="431"/>
            </a:xfrm>
            <a:custGeom>
              <a:avLst/>
              <a:gdLst>
                <a:gd name="G0" fmla="+- 18312 0 0"/>
                <a:gd name="G1" fmla="+- 21600 0 0"/>
                <a:gd name="G2" fmla="+- 21600 0 0"/>
                <a:gd name="T0" fmla="*/ 0 w 38857"/>
                <a:gd name="T1" fmla="*/ 10144 h 21600"/>
                <a:gd name="T2" fmla="*/ 38857 w 38857"/>
                <a:gd name="T3" fmla="*/ 14931 h 21600"/>
                <a:gd name="T4" fmla="*/ 18312 w 38857"/>
                <a:gd name="T5" fmla="*/ 21600 h 21600"/>
              </a:gdLst>
              <a:ahLst/>
              <a:cxnLst>
                <a:cxn ang="0">
                  <a:pos x="T0" y="T1"/>
                </a:cxn>
                <a:cxn ang="0">
                  <a:pos x="T2" y="T3"/>
                </a:cxn>
                <a:cxn ang="0">
                  <a:pos x="T4" y="T5"/>
                </a:cxn>
              </a:cxnLst>
              <a:rect l="0" t="0" r="r" b="b"/>
              <a:pathLst>
                <a:path w="38857" h="21600" fill="none" extrusionOk="0">
                  <a:moveTo>
                    <a:pt x="0" y="10144"/>
                  </a:moveTo>
                  <a:cubicBezTo>
                    <a:pt x="3948" y="3833"/>
                    <a:pt x="10867" y="-1"/>
                    <a:pt x="18312" y="0"/>
                  </a:cubicBezTo>
                  <a:cubicBezTo>
                    <a:pt x="27671" y="0"/>
                    <a:pt x="35966" y="6028"/>
                    <a:pt x="38856" y="14931"/>
                  </a:cubicBezTo>
                </a:path>
                <a:path w="38857" h="21600" stroke="0" extrusionOk="0">
                  <a:moveTo>
                    <a:pt x="0" y="10144"/>
                  </a:moveTo>
                  <a:cubicBezTo>
                    <a:pt x="3948" y="3833"/>
                    <a:pt x="10867" y="-1"/>
                    <a:pt x="18312" y="0"/>
                  </a:cubicBezTo>
                  <a:cubicBezTo>
                    <a:pt x="27671" y="0"/>
                    <a:pt x="35966" y="6028"/>
                    <a:pt x="38856" y="14931"/>
                  </a:cubicBezTo>
                  <a:lnTo>
                    <a:pt x="18312"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27668" name="Line 20"/>
            <p:cNvSpPr>
              <a:spLocks noChangeShapeType="1"/>
            </p:cNvSpPr>
            <p:nvPr/>
          </p:nvSpPr>
          <p:spPr bwMode="auto">
            <a:xfrm>
              <a:off x="5660" y="4708"/>
              <a:ext cx="8" cy="3171"/>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ru-RU" dirty="0"/>
            </a:p>
          </p:txBody>
        </p:sp>
        <p:sp>
          <p:nvSpPr>
            <p:cNvPr id="27667" name="Line 19"/>
            <p:cNvSpPr>
              <a:spLocks noChangeShapeType="1"/>
            </p:cNvSpPr>
            <p:nvPr/>
          </p:nvSpPr>
          <p:spPr bwMode="auto">
            <a:xfrm>
              <a:off x="4940" y="8308"/>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6" name="Line 18"/>
            <p:cNvSpPr>
              <a:spLocks noChangeShapeType="1"/>
            </p:cNvSpPr>
            <p:nvPr/>
          </p:nvSpPr>
          <p:spPr bwMode="auto">
            <a:xfrm>
              <a:off x="4940" y="8308"/>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5" name="Line 17"/>
            <p:cNvSpPr>
              <a:spLocks noChangeShapeType="1"/>
            </p:cNvSpPr>
            <p:nvPr/>
          </p:nvSpPr>
          <p:spPr bwMode="auto">
            <a:xfrm>
              <a:off x="6236" y="8308"/>
              <a:ext cx="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4" name="Line 16"/>
            <p:cNvSpPr>
              <a:spLocks noChangeShapeType="1"/>
            </p:cNvSpPr>
            <p:nvPr/>
          </p:nvSpPr>
          <p:spPr bwMode="auto">
            <a:xfrm>
              <a:off x="5660" y="3412"/>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3" name="Line 15"/>
            <p:cNvSpPr>
              <a:spLocks noChangeShapeType="1"/>
            </p:cNvSpPr>
            <p:nvPr/>
          </p:nvSpPr>
          <p:spPr bwMode="auto">
            <a:xfrm>
              <a:off x="7532" y="3412"/>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2" name="Line 14"/>
            <p:cNvSpPr>
              <a:spLocks noChangeShapeType="1"/>
            </p:cNvSpPr>
            <p:nvPr/>
          </p:nvSpPr>
          <p:spPr bwMode="auto">
            <a:xfrm>
              <a:off x="3932" y="3412"/>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1" name="Line 13"/>
            <p:cNvSpPr>
              <a:spLocks noChangeShapeType="1"/>
            </p:cNvSpPr>
            <p:nvPr/>
          </p:nvSpPr>
          <p:spPr bwMode="auto">
            <a:xfrm flipH="1">
              <a:off x="3068" y="3988"/>
              <a:ext cx="576"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60" name="Line 12"/>
            <p:cNvSpPr>
              <a:spLocks noChangeShapeType="1"/>
            </p:cNvSpPr>
            <p:nvPr/>
          </p:nvSpPr>
          <p:spPr bwMode="auto">
            <a:xfrm>
              <a:off x="3644" y="3988"/>
              <a:ext cx="432"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9" name="Line 11"/>
            <p:cNvSpPr>
              <a:spLocks noChangeShapeType="1"/>
            </p:cNvSpPr>
            <p:nvPr/>
          </p:nvSpPr>
          <p:spPr bwMode="auto">
            <a:xfrm flipH="1">
              <a:off x="5228" y="3988"/>
              <a:ext cx="432" cy="144"/>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ru-RU" dirty="0"/>
            </a:p>
          </p:txBody>
        </p:sp>
        <p:sp>
          <p:nvSpPr>
            <p:cNvPr id="27658" name="Line 10"/>
            <p:cNvSpPr>
              <a:spLocks noChangeShapeType="1"/>
            </p:cNvSpPr>
            <p:nvPr/>
          </p:nvSpPr>
          <p:spPr bwMode="auto">
            <a:xfrm>
              <a:off x="5660" y="3988"/>
              <a:ext cx="432" cy="144"/>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ru-RU" dirty="0"/>
            </a:p>
          </p:txBody>
        </p:sp>
        <p:sp>
          <p:nvSpPr>
            <p:cNvPr id="27657" name="Line 9"/>
            <p:cNvSpPr>
              <a:spLocks noChangeShapeType="1"/>
            </p:cNvSpPr>
            <p:nvPr/>
          </p:nvSpPr>
          <p:spPr bwMode="auto">
            <a:xfrm flipH="1">
              <a:off x="7100" y="3988"/>
              <a:ext cx="576"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6" name="Line 8"/>
            <p:cNvSpPr>
              <a:spLocks noChangeShapeType="1"/>
            </p:cNvSpPr>
            <p:nvPr/>
          </p:nvSpPr>
          <p:spPr bwMode="auto">
            <a:xfrm>
              <a:off x="7676" y="3988"/>
              <a:ext cx="432"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5" name="Line 7"/>
            <p:cNvSpPr>
              <a:spLocks noChangeShapeType="1"/>
            </p:cNvSpPr>
            <p:nvPr/>
          </p:nvSpPr>
          <p:spPr bwMode="auto">
            <a:xfrm>
              <a:off x="2924" y="4564"/>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4" name="Line 6"/>
            <p:cNvSpPr>
              <a:spLocks noChangeShapeType="1"/>
            </p:cNvSpPr>
            <p:nvPr/>
          </p:nvSpPr>
          <p:spPr bwMode="auto">
            <a:xfrm>
              <a:off x="4220" y="4564"/>
              <a:ext cx="1"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3" name="Line 5"/>
            <p:cNvSpPr>
              <a:spLocks noChangeShapeType="1"/>
            </p:cNvSpPr>
            <p:nvPr/>
          </p:nvSpPr>
          <p:spPr bwMode="auto">
            <a:xfrm>
              <a:off x="7100" y="4564"/>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2" name="Line 4"/>
            <p:cNvSpPr>
              <a:spLocks noChangeShapeType="1"/>
            </p:cNvSpPr>
            <p:nvPr/>
          </p:nvSpPr>
          <p:spPr bwMode="auto">
            <a:xfrm>
              <a:off x="8252" y="4564"/>
              <a:ext cx="0" cy="14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dirty="0"/>
            </a:p>
          </p:txBody>
        </p:sp>
        <p:sp>
          <p:nvSpPr>
            <p:cNvPr id="27651" name="Line 3"/>
            <p:cNvSpPr>
              <a:spLocks noChangeShapeType="1"/>
            </p:cNvSpPr>
            <p:nvPr/>
          </p:nvSpPr>
          <p:spPr bwMode="auto">
            <a:xfrm>
              <a:off x="6347" y="8060"/>
              <a:ext cx="144" cy="144"/>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ru-RU" dirty="0"/>
            </a:p>
          </p:txBody>
        </p:sp>
        <p:sp>
          <p:nvSpPr>
            <p:cNvPr id="27650" name="Line 2"/>
            <p:cNvSpPr>
              <a:spLocks noChangeShapeType="1"/>
            </p:cNvSpPr>
            <p:nvPr/>
          </p:nvSpPr>
          <p:spPr bwMode="auto">
            <a:xfrm flipH="1">
              <a:off x="4785" y="8060"/>
              <a:ext cx="144" cy="144"/>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ru-RU" dirty="0"/>
            </a:p>
          </p:txBody>
        </p:sp>
      </p:grpSp>
      <p:sp>
        <p:nvSpPr>
          <p:cNvPr id="27687" name="Text Box 39"/>
          <p:cNvSpPr txBox="1">
            <a:spLocks noChangeArrowheads="1"/>
          </p:cNvSpPr>
          <p:nvPr/>
        </p:nvSpPr>
        <p:spPr bwMode="auto">
          <a:xfrm>
            <a:off x="3851920" y="5157192"/>
            <a:ext cx="4536504" cy="122413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а) глаголов и глагольных форм; отглагольных прилагательных, причастий, существительных: </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копчёный, ночёвка, затушёвывать;</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б) заимствованных слов на </a:t>
            </a:r>
            <a:r>
              <a:rPr kumimoji="0" lang="ru-RU" sz="1400" b="1" i="0" u="none" strike="noStrike" cap="none" normalizeH="0" baseline="0" dirty="0" smtClean="0">
                <a:ln>
                  <a:noFill/>
                </a:ln>
                <a:solidFill>
                  <a:schemeClr val="tx1"/>
                </a:solidFill>
                <a:effectLst/>
                <a:latin typeface="Arial" pitchFamily="34" charset="0"/>
                <a:ea typeface="Times New Roman" pitchFamily="18" charset="0"/>
              </a:rPr>
              <a:t>-ёр-</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тренажёр, ретушёр, дирижёр, </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русск.</a:t>
            </a:r>
            <a:r>
              <a:rPr kumimoji="0" lang="ru-RU" sz="1400" b="0" i="1" u="none" strike="noStrike" cap="none" normalizeH="0" baseline="0" dirty="0" smtClean="0">
                <a:ln>
                  <a:noFill/>
                </a:ln>
                <a:solidFill>
                  <a:schemeClr val="tx1"/>
                </a:solidFill>
                <a:effectLst/>
                <a:latin typeface="Arial" pitchFamily="34" charset="0"/>
                <a:ea typeface="Times New Roman" pitchFamily="18" charset="0"/>
              </a:rPr>
              <a:t> ухажёр</a:t>
            </a:r>
            <a:endParaRPr kumimoji="0" lang="ru-RU" sz="1800" b="0" i="0" u="none" strike="noStrike" cap="none" normalizeH="0" baseline="0" dirty="0" smtClean="0">
              <a:ln>
                <a:noFill/>
              </a:ln>
              <a:solidFill>
                <a:schemeClr val="tx1"/>
              </a:solidFill>
              <a:effectLst/>
              <a:latin typeface="Arial" pitchFamily="34" charset="0"/>
            </a:endParaRPr>
          </a:p>
        </p:txBody>
      </p:sp>
      <p:sp>
        <p:nvSpPr>
          <p:cNvPr id="27688"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27689" name="Rectangle 41"/>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27705" name="Rectangle 57"/>
          <p:cNvSpPr>
            <a:spLocks noChangeArrowheads="1"/>
          </p:cNvSpPr>
          <p:nvPr/>
        </p:nvSpPr>
        <p:spPr bwMode="auto">
          <a:xfrm>
            <a:off x="0" y="6629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39552" y="1196752"/>
            <a:ext cx="8085584" cy="99412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ru-RU" sz="2400" b="1" i="1" dirty="0" smtClean="0"/>
              <a:t/>
            </a:r>
            <a:br>
              <a:rPr lang="ru-RU" sz="2400" b="1" i="1" dirty="0" smtClean="0"/>
            </a:br>
            <a:r>
              <a:rPr lang="ru-RU" sz="2400" b="1" dirty="0" smtClean="0"/>
              <a:t>Запомните общее правило написания </a:t>
            </a:r>
            <a:br>
              <a:rPr lang="ru-RU" sz="2400" b="1" dirty="0" smtClean="0"/>
            </a:br>
            <a:r>
              <a:rPr lang="ru-RU" sz="3100" b="1" dirty="0" smtClean="0"/>
              <a:t>о//ё </a:t>
            </a:r>
            <a:r>
              <a:rPr lang="ru-RU" sz="2400" b="1" dirty="0" smtClean="0"/>
              <a:t>в суффиксах:</a:t>
            </a:r>
            <a:br>
              <a:rPr lang="ru-RU" sz="2400" b="1" dirty="0" smtClean="0"/>
            </a:br>
            <a:endParaRPr lang="ru-RU" sz="2400" b="1" dirty="0"/>
          </a:p>
        </p:txBody>
      </p:sp>
      <p:sp>
        <p:nvSpPr>
          <p:cNvPr id="6" name="Содержимое 5"/>
          <p:cNvSpPr>
            <a:spLocks noGrp="1"/>
          </p:cNvSpPr>
          <p:nvPr>
            <p:ph sz="half" idx="1"/>
          </p:nvPr>
        </p:nvSpPr>
        <p:spPr>
          <a:xfrm>
            <a:off x="539552" y="2492896"/>
            <a:ext cx="4330824" cy="2908919"/>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ru-RU" smtClean="0"/>
              <a:t> </a:t>
            </a:r>
          </a:p>
          <a:p>
            <a:pPr>
              <a:buNone/>
            </a:pPr>
            <a:r>
              <a:rPr lang="ru-RU" b="1" i="1" smtClean="0"/>
              <a:t>В именных </a:t>
            </a:r>
            <a:r>
              <a:rPr lang="ru-RU" i="1" smtClean="0"/>
              <a:t>за корнем </a:t>
            </a:r>
            <a:r>
              <a:rPr lang="ru-RU" b="1" i="1" smtClean="0"/>
              <a:t>-о- –</a:t>
            </a:r>
            <a:endParaRPr lang="ru-RU" i="1" smtClean="0"/>
          </a:p>
          <a:p>
            <a:pPr>
              <a:buNone/>
            </a:pPr>
            <a:r>
              <a:rPr lang="ru-RU" i="1" smtClean="0"/>
              <a:t>Это знаем мы давно,</a:t>
            </a:r>
          </a:p>
          <a:p>
            <a:pPr>
              <a:buNone/>
            </a:pPr>
            <a:r>
              <a:rPr lang="ru-RU" i="1" smtClean="0"/>
              <a:t>А за корнем </a:t>
            </a:r>
            <a:r>
              <a:rPr lang="ru-RU" b="1" i="1" smtClean="0"/>
              <a:t>у глагольных</a:t>
            </a:r>
            <a:endParaRPr lang="ru-RU" i="1" smtClean="0"/>
          </a:p>
          <a:p>
            <a:pPr>
              <a:buNone/>
            </a:pPr>
            <a:r>
              <a:rPr lang="ru-RU" i="1" smtClean="0"/>
              <a:t>Букву </a:t>
            </a:r>
            <a:r>
              <a:rPr lang="ru-RU" b="1" i="1" smtClean="0"/>
              <a:t>-ё- </a:t>
            </a:r>
            <a:r>
              <a:rPr lang="ru-RU" i="1" smtClean="0"/>
              <a:t>пиши спокойно!</a:t>
            </a:r>
          </a:p>
          <a:p>
            <a:pPr>
              <a:buNone/>
            </a:pPr>
            <a:r>
              <a:rPr lang="ru-RU" i="1" smtClean="0"/>
              <a:t> </a:t>
            </a:r>
          </a:p>
          <a:p>
            <a:pPr>
              <a:buNone/>
            </a:pPr>
            <a:r>
              <a:rPr lang="ru-RU" i="1" smtClean="0"/>
              <a:t> </a:t>
            </a:r>
          </a:p>
          <a:p>
            <a:endParaRPr lang="ru-RU" dirty="0"/>
          </a:p>
        </p:txBody>
      </p:sp>
      <p:sp>
        <p:nvSpPr>
          <p:cNvPr id="7" name="Содержимое 6"/>
          <p:cNvSpPr>
            <a:spLocks noGrp="1"/>
          </p:cNvSpPr>
          <p:nvPr>
            <p:ph sz="half" idx="2"/>
          </p:nvPr>
        </p:nvSpPr>
        <p:spPr>
          <a:xfrm>
            <a:off x="4860032" y="2492896"/>
            <a:ext cx="3826768" cy="290892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ru-RU" b="1" i="1" smtClean="0">
                <a:solidFill>
                  <a:srgbClr val="C00000"/>
                </a:solidFill>
              </a:rPr>
              <a:t>Запомните:</a:t>
            </a:r>
            <a:endParaRPr lang="ru-RU" i="1" smtClean="0">
              <a:solidFill>
                <a:srgbClr val="C00000"/>
              </a:solidFill>
            </a:endParaRPr>
          </a:p>
          <a:p>
            <a:pPr algn="ctr">
              <a:buNone/>
            </a:pPr>
            <a:endParaRPr lang="ru-RU" i="1" smtClean="0"/>
          </a:p>
          <a:p>
            <a:pPr algn="ctr">
              <a:buNone/>
            </a:pPr>
            <a:r>
              <a:rPr lang="ru-RU" i="1" smtClean="0"/>
              <a:t>трущ</a:t>
            </a:r>
            <a:r>
              <a:rPr lang="ru-RU" b="1" i="1" smtClean="0"/>
              <a:t>о</a:t>
            </a:r>
            <a:r>
              <a:rPr lang="ru-RU" i="1" smtClean="0"/>
              <a:t>ба</a:t>
            </a:r>
          </a:p>
          <a:p>
            <a:pPr algn="ctr">
              <a:buNone/>
            </a:pPr>
            <a:r>
              <a:rPr lang="ru-RU" i="1" smtClean="0"/>
              <a:t>хрущ</a:t>
            </a:r>
            <a:r>
              <a:rPr lang="ru-RU" b="1" i="1" smtClean="0"/>
              <a:t>о</a:t>
            </a:r>
            <a:r>
              <a:rPr lang="ru-RU" i="1" smtClean="0"/>
              <a:t>ба</a:t>
            </a:r>
          </a:p>
          <a:p>
            <a:pPr algn="ctr">
              <a:buNone/>
            </a:pPr>
            <a:r>
              <a:rPr lang="ru-RU" i="1" smtClean="0"/>
              <a:t>чащ</a:t>
            </a:r>
            <a:r>
              <a:rPr lang="ru-RU" b="1" i="1" smtClean="0"/>
              <a:t>о</a:t>
            </a:r>
            <a:r>
              <a:rPr lang="ru-RU" i="1" smtClean="0"/>
              <a:t>ба</a:t>
            </a:r>
          </a:p>
          <a:p>
            <a:pPr algn="ctr">
              <a:buNone/>
            </a:pPr>
            <a:r>
              <a:rPr lang="ru-RU" i="1" smtClean="0"/>
              <a:t>трещ</a:t>
            </a:r>
            <a:r>
              <a:rPr lang="ru-RU" b="1" i="1" smtClean="0"/>
              <a:t>о</a:t>
            </a:r>
            <a:r>
              <a:rPr lang="ru-RU" i="1" smtClean="0"/>
              <a:t>тка</a:t>
            </a:r>
          </a:p>
          <a:p>
            <a:pPr algn="ctr">
              <a:buNone/>
            </a:pPr>
            <a:r>
              <a:rPr lang="ru-RU" i="1" smtClean="0"/>
              <a:t>распаш</a:t>
            </a:r>
            <a:r>
              <a:rPr lang="ru-RU" b="1" i="1" smtClean="0"/>
              <a:t>о</a:t>
            </a:r>
            <a:r>
              <a:rPr lang="ru-RU" i="1" smtClean="0"/>
              <a:t>нка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1143000"/>
            <a:ext cx="8229600" cy="845840"/>
          </a:xfrm>
        </p:spPr>
        <p:style>
          <a:lnRef idx="0">
            <a:schemeClr val="accent2"/>
          </a:lnRef>
          <a:fillRef idx="3">
            <a:schemeClr val="accent2"/>
          </a:fillRef>
          <a:effectRef idx="3">
            <a:schemeClr val="accent2"/>
          </a:effectRef>
          <a:fontRef idx="minor">
            <a:schemeClr val="lt1"/>
          </a:fontRef>
        </p:style>
        <p:txBody>
          <a:bodyPr>
            <a:normAutofit/>
          </a:bodyPr>
          <a:lstStyle/>
          <a:p>
            <a:r>
              <a:rPr lang="ru-RU" sz="2400" b="1" dirty="0" smtClean="0"/>
              <a:t>Проверь себя:</a:t>
            </a:r>
            <a:endParaRPr lang="ru-RU" sz="2400" b="1" dirty="0"/>
          </a:p>
        </p:txBody>
      </p:sp>
      <p:sp>
        <p:nvSpPr>
          <p:cNvPr id="6" name="Содержимое 5"/>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dirty="0" smtClean="0"/>
              <a:t>деш..вый, ч..рствый, ч..порный, ж..луди, пощ..чина, сверч..к, ш..рохи, бесш..вный, реш..тка, сч..тчик; друж..к, прыж..к, старич..к, внуч..нок, бельч..нок, мальч..нка, раскрепощ..н, огорч..н, обнаж..нный, сраж..н, сожж..нные, напряж..нные, перемещ..нные; с плащ..м, над плеч..м, под плющ..м и кирпич..м, шалаш..м,  саранч..й, за меж..й, обожж..т, зажж..тся, увлеч..т, стереж..те, сбереж..м, он приш..л с врач..м</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1066800"/>
          </a:xfrm>
        </p:spPr>
        <p:style>
          <a:lnRef idx="0">
            <a:schemeClr val="accent2"/>
          </a:lnRef>
          <a:fillRef idx="3">
            <a:schemeClr val="accent2"/>
          </a:fillRef>
          <a:effectRef idx="3">
            <a:schemeClr val="accent2"/>
          </a:effectRef>
          <a:fontRef idx="minor">
            <a:schemeClr val="lt1"/>
          </a:fontRef>
        </p:style>
        <p:txBody>
          <a:bodyPr>
            <a:normAutofit/>
          </a:bodyPr>
          <a:lstStyle/>
          <a:p>
            <a:r>
              <a:rPr lang="ru-RU" sz="2800" b="1" dirty="0" smtClean="0"/>
              <a:t>Ответы:</a:t>
            </a:r>
            <a:endParaRPr lang="ru-RU" sz="2800" dirty="0"/>
          </a:p>
        </p:txBody>
      </p:sp>
      <p:sp>
        <p:nvSpPr>
          <p:cNvPr id="3" name="Содержимое 2"/>
          <p:cNvSpPr>
            <a:spLocks noGrp="1"/>
          </p:cNvSpPr>
          <p:nvPr>
            <p:ph idx="1"/>
          </p:nvPr>
        </p:nvSpPr>
        <p:spPr>
          <a:xfrm>
            <a:off x="457200" y="2420888"/>
            <a:ext cx="8229600" cy="4153648"/>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dirty="0" err="1" smtClean="0"/>
              <a:t>деш</a:t>
            </a:r>
            <a:r>
              <a:rPr lang="ru-RU" dirty="0" err="1" smtClean="0">
                <a:solidFill>
                  <a:srgbClr val="FF0000"/>
                </a:solidFill>
              </a:rPr>
              <a:t>Ё</a:t>
            </a:r>
            <a:r>
              <a:rPr lang="ru-RU" dirty="0" err="1" smtClean="0"/>
              <a:t>вый</a:t>
            </a:r>
            <a:r>
              <a:rPr lang="ru-RU" dirty="0" smtClean="0"/>
              <a:t>, </a:t>
            </a:r>
            <a:r>
              <a:rPr lang="ru-RU" dirty="0" err="1" smtClean="0"/>
              <a:t>ч</a:t>
            </a:r>
            <a:r>
              <a:rPr lang="ru-RU" dirty="0" err="1" smtClean="0">
                <a:solidFill>
                  <a:srgbClr val="FF0000"/>
                </a:solidFill>
              </a:rPr>
              <a:t>Ё</a:t>
            </a:r>
            <a:r>
              <a:rPr lang="ru-RU" dirty="0" err="1" smtClean="0"/>
              <a:t>рствый</a:t>
            </a:r>
            <a:r>
              <a:rPr lang="ru-RU" dirty="0" smtClean="0"/>
              <a:t>, </a:t>
            </a:r>
            <a:r>
              <a:rPr lang="ru-RU" dirty="0" err="1" smtClean="0"/>
              <a:t>ч</a:t>
            </a:r>
            <a:r>
              <a:rPr lang="ru-RU" dirty="0" err="1" smtClean="0">
                <a:solidFill>
                  <a:srgbClr val="FF0000"/>
                </a:solidFill>
              </a:rPr>
              <a:t>О</a:t>
            </a:r>
            <a:r>
              <a:rPr lang="ru-RU" dirty="0" err="1" smtClean="0"/>
              <a:t>порный</a:t>
            </a:r>
            <a:r>
              <a:rPr lang="ru-RU" dirty="0" smtClean="0"/>
              <a:t>, </a:t>
            </a:r>
            <a:r>
              <a:rPr lang="ru-RU" dirty="0" err="1" smtClean="0"/>
              <a:t>ж</a:t>
            </a:r>
            <a:r>
              <a:rPr lang="ru-RU" dirty="0" err="1" smtClean="0">
                <a:solidFill>
                  <a:srgbClr val="FF0000"/>
                </a:solidFill>
              </a:rPr>
              <a:t>Ё</a:t>
            </a:r>
            <a:r>
              <a:rPr lang="ru-RU" dirty="0" err="1" smtClean="0"/>
              <a:t>луди</a:t>
            </a:r>
            <a:r>
              <a:rPr lang="ru-RU" dirty="0" smtClean="0"/>
              <a:t>, </a:t>
            </a:r>
            <a:r>
              <a:rPr lang="ru-RU" dirty="0" err="1" smtClean="0"/>
              <a:t>пощ</a:t>
            </a:r>
            <a:r>
              <a:rPr lang="ru-RU" dirty="0" err="1" smtClean="0">
                <a:solidFill>
                  <a:srgbClr val="FF0000"/>
                </a:solidFill>
              </a:rPr>
              <a:t>Ё</a:t>
            </a:r>
            <a:r>
              <a:rPr lang="ru-RU" dirty="0" err="1" smtClean="0"/>
              <a:t>чина</a:t>
            </a:r>
            <a:r>
              <a:rPr lang="ru-RU" dirty="0" smtClean="0"/>
              <a:t>, </a:t>
            </a:r>
            <a:r>
              <a:rPr lang="ru-RU" dirty="0" err="1" smtClean="0"/>
              <a:t>сверч</a:t>
            </a:r>
            <a:r>
              <a:rPr lang="ru-RU" dirty="0" err="1" smtClean="0">
                <a:solidFill>
                  <a:srgbClr val="FF0000"/>
                </a:solidFill>
              </a:rPr>
              <a:t>О</a:t>
            </a:r>
            <a:r>
              <a:rPr lang="ru-RU" dirty="0" err="1" smtClean="0"/>
              <a:t>к</a:t>
            </a:r>
            <a:r>
              <a:rPr lang="ru-RU" dirty="0" smtClean="0"/>
              <a:t>, </a:t>
            </a:r>
            <a:r>
              <a:rPr lang="ru-RU" dirty="0" err="1" smtClean="0"/>
              <a:t>ш</a:t>
            </a:r>
            <a:r>
              <a:rPr lang="ru-RU" dirty="0" err="1" smtClean="0">
                <a:solidFill>
                  <a:srgbClr val="FF0000"/>
                </a:solidFill>
              </a:rPr>
              <a:t>О</a:t>
            </a:r>
            <a:r>
              <a:rPr lang="ru-RU" dirty="0" err="1" smtClean="0"/>
              <a:t>рохи</a:t>
            </a:r>
            <a:r>
              <a:rPr lang="ru-RU" dirty="0" smtClean="0"/>
              <a:t>, </a:t>
            </a:r>
            <a:r>
              <a:rPr lang="ru-RU" dirty="0" err="1" smtClean="0"/>
              <a:t>бесш</a:t>
            </a:r>
            <a:r>
              <a:rPr lang="ru-RU" dirty="0" err="1" smtClean="0">
                <a:solidFill>
                  <a:srgbClr val="FF0000"/>
                </a:solidFill>
              </a:rPr>
              <a:t>О</a:t>
            </a:r>
            <a:r>
              <a:rPr lang="ru-RU" dirty="0" err="1" smtClean="0"/>
              <a:t>вный</a:t>
            </a:r>
            <a:r>
              <a:rPr lang="ru-RU" dirty="0" smtClean="0"/>
              <a:t>, </a:t>
            </a:r>
            <a:r>
              <a:rPr lang="ru-RU" dirty="0" err="1" smtClean="0"/>
              <a:t>реш</a:t>
            </a:r>
            <a:r>
              <a:rPr lang="ru-RU" dirty="0" err="1" smtClean="0">
                <a:solidFill>
                  <a:srgbClr val="FF0000"/>
                </a:solidFill>
              </a:rPr>
              <a:t>Ё</a:t>
            </a:r>
            <a:r>
              <a:rPr lang="ru-RU" dirty="0" err="1" smtClean="0"/>
              <a:t>тка</a:t>
            </a:r>
            <a:r>
              <a:rPr lang="ru-RU" dirty="0" smtClean="0"/>
              <a:t>, </a:t>
            </a:r>
            <a:r>
              <a:rPr lang="ru-RU" dirty="0" err="1" smtClean="0"/>
              <a:t>сч</a:t>
            </a:r>
            <a:r>
              <a:rPr lang="ru-RU" dirty="0" err="1" smtClean="0">
                <a:solidFill>
                  <a:srgbClr val="FF0000"/>
                </a:solidFill>
              </a:rPr>
              <a:t>Ё</a:t>
            </a:r>
            <a:r>
              <a:rPr lang="ru-RU" dirty="0" err="1" smtClean="0"/>
              <a:t>тчик</a:t>
            </a:r>
            <a:r>
              <a:rPr lang="ru-RU" dirty="0" smtClean="0"/>
              <a:t>, </a:t>
            </a:r>
            <a:r>
              <a:rPr lang="ru-RU" dirty="0" err="1" smtClean="0"/>
              <a:t>друж</a:t>
            </a:r>
            <a:r>
              <a:rPr lang="ru-RU" dirty="0" err="1" smtClean="0">
                <a:solidFill>
                  <a:srgbClr val="FF0000"/>
                </a:solidFill>
              </a:rPr>
              <a:t>О</a:t>
            </a:r>
            <a:r>
              <a:rPr lang="ru-RU" dirty="0" err="1" smtClean="0"/>
              <a:t>к</a:t>
            </a:r>
            <a:r>
              <a:rPr lang="ru-RU" dirty="0" smtClean="0"/>
              <a:t>, </a:t>
            </a:r>
            <a:r>
              <a:rPr lang="ru-RU" dirty="0" err="1" smtClean="0"/>
              <a:t>прыж</a:t>
            </a:r>
            <a:r>
              <a:rPr lang="ru-RU" dirty="0" err="1" smtClean="0">
                <a:solidFill>
                  <a:srgbClr val="FF0000"/>
                </a:solidFill>
              </a:rPr>
              <a:t>О</a:t>
            </a:r>
            <a:r>
              <a:rPr lang="ru-RU" dirty="0" err="1" smtClean="0"/>
              <a:t>к</a:t>
            </a:r>
            <a:r>
              <a:rPr lang="ru-RU" dirty="0" smtClean="0"/>
              <a:t>, </a:t>
            </a:r>
            <a:r>
              <a:rPr lang="ru-RU" dirty="0" err="1" smtClean="0"/>
              <a:t>старич</a:t>
            </a:r>
            <a:r>
              <a:rPr lang="ru-RU" dirty="0" err="1" smtClean="0">
                <a:solidFill>
                  <a:srgbClr val="FF0000"/>
                </a:solidFill>
              </a:rPr>
              <a:t>О</a:t>
            </a:r>
            <a:r>
              <a:rPr lang="ru-RU" dirty="0" err="1" smtClean="0"/>
              <a:t>к</a:t>
            </a:r>
            <a:r>
              <a:rPr lang="ru-RU" dirty="0" smtClean="0"/>
              <a:t>, </a:t>
            </a:r>
            <a:r>
              <a:rPr lang="ru-RU" dirty="0" err="1" smtClean="0"/>
              <a:t>внуч</a:t>
            </a:r>
            <a:r>
              <a:rPr lang="ru-RU" dirty="0" err="1" smtClean="0">
                <a:solidFill>
                  <a:srgbClr val="FF0000"/>
                </a:solidFill>
              </a:rPr>
              <a:t>О</a:t>
            </a:r>
            <a:r>
              <a:rPr lang="ru-RU" dirty="0" err="1" smtClean="0"/>
              <a:t>нок</a:t>
            </a:r>
            <a:r>
              <a:rPr lang="ru-RU" dirty="0" smtClean="0"/>
              <a:t>, </a:t>
            </a:r>
            <a:r>
              <a:rPr lang="ru-RU" dirty="0" err="1" smtClean="0"/>
              <a:t>бельч</a:t>
            </a:r>
            <a:r>
              <a:rPr lang="ru-RU" dirty="0" err="1" smtClean="0">
                <a:solidFill>
                  <a:srgbClr val="FF0000"/>
                </a:solidFill>
              </a:rPr>
              <a:t>О</a:t>
            </a:r>
            <a:r>
              <a:rPr lang="ru-RU" dirty="0" err="1" smtClean="0"/>
              <a:t>нок</a:t>
            </a:r>
            <a:r>
              <a:rPr lang="ru-RU" dirty="0" smtClean="0"/>
              <a:t>, </a:t>
            </a:r>
            <a:r>
              <a:rPr lang="ru-RU" dirty="0" err="1" smtClean="0"/>
              <a:t>мальч</a:t>
            </a:r>
            <a:r>
              <a:rPr lang="ru-RU" dirty="0" err="1" smtClean="0">
                <a:solidFill>
                  <a:srgbClr val="FF0000"/>
                </a:solidFill>
              </a:rPr>
              <a:t>О</a:t>
            </a:r>
            <a:r>
              <a:rPr lang="ru-RU" dirty="0" err="1" smtClean="0"/>
              <a:t>нка</a:t>
            </a:r>
            <a:r>
              <a:rPr lang="ru-RU" dirty="0" smtClean="0"/>
              <a:t>, </a:t>
            </a:r>
            <a:r>
              <a:rPr lang="ru-RU" dirty="0" err="1" smtClean="0"/>
              <a:t>раскрепощ</a:t>
            </a:r>
            <a:r>
              <a:rPr lang="ru-RU" dirty="0" err="1" smtClean="0">
                <a:solidFill>
                  <a:srgbClr val="FF0000"/>
                </a:solidFill>
              </a:rPr>
              <a:t>Ё</a:t>
            </a:r>
            <a:r>
              <a:rPr lang="ru-RU" dirty="0" err="1" smtClean="0"/>
              <a:t>н</a:t>
            </a:r>
            <a:r>
              <a:rPr lang="ru-RU" dirty="0" smtClean="0"/>
              <a:t>, </a:t>
            </a:r>
            <a:r>
              <a:rPr lang="ru-RU" dirty="0" err="1" smtClean="0"/>
              <a:t>огорч</a:t>
            </a:r>
            <a:r>
              <a:rPr lang="ru-RU" dirty="0" err="1" smtClean="0">
                <a:solidFill>
                  <a:srgbClr val="FF0000"/>
                </a:solidFill>
              </a:rPr>
              <a:t>Ё</a:t>
            </a:r>
            <a:r>
              <a:rPr lang="ru-RU" dirty="0" err="1" smtClean="0"/>
              <a:t>н</a:t>
            </a:r>
            <a:r>
              <a:rPr lang="ru-RU" dirty="0" smtClean="0"/>
              <a:t>, </a:t>
            </a:r>
            <a:r>
              <a:rPr lang="ru-RU" dirty="0" err="1" smtClean="0"/>
              <a:t>обнаж</a:t>
            </a:r>
            <a:r>
              <a:rPr lang="ru-RU" dirty="0" err="1" smtClean="0">
                <a:solidFill>
                  <a:srgbClr val="FF0000"/>
                </a:solidFill>
              </a:rPr>
              <a:t>Ё</a:t>
            </a:r>
            <a:r>
              <a:rPr lang="ru-RU" dirty="0" err="1" smtClean="0"/>
              <a:t>нный</a:t>
            </a:r>
            <a:r>
              <a:rPr lang="ru-RU" dirty="0" smtClean="0"/>
              <a:t>, </a:t>
            </a:r>
            <a:r>
              <a:rPr lang="ru-RU" dirty="0" err="1" smtClean="0"/>
              <a:t>сраж</a:t>
            </a:r>
            <a:r>
              <a:rPr lang="ru-RU" dirty="0" err="1" smtClean="0">
                <a:solidFill>
                  <a:srgbClr val="FF0000"/>
                </a:solidFill>
              </a:rPr>
              <a:t>Ё</a:t>
            </a:r>
            <a:r>
              <a:rPr lang="ru-RU" dirty="0" err="1" smtClean="0"/>
              <a:t>н</a:t>
            </a:r>
            <a:r>
              <a:rPr lang="ru-RU" dirty="0" smtClean="0"/>
              <a:t>, </a:t>
            </a:r>
            <a:r>
              <a:rPr lang="ru-RU" dirty="0" err="1" smtClean="0"/>
              <a:t>сожж</a:t>
            </a:r>
            <a:r>
              <a:rPr lang="ru-RU" dirty="0" err="1" smtClean="0">
                <a:solidFill>
                  <a:srgbClr val="FF0000"/>
                </a:solidFill>
              </a:rPr>
              <a:t>Ё</a:t>
            </a:r>
            <a:r>
              <a:rPr lang="ru-RU" dirty="0" err="1" smtClean="0"/>
              <a:t>нные</a:t>
            </a:r>
            <a:r>
              <a:rPr lang="ru-RU" dirty="0" smtClean="0"/>
              <a:t>, </a:t>
            </a:r>
            <a:r>
              <a:rPr lang="ru-RU" dirty="0" err="1" smtClean="0"/>
              <a:t>напряж</a:t>
            </a:r>
            <a:r>
              <a:rPr lang="ru-RU" dirty="0" err="1" smtClean="0">
                <a:solidFill>
                  <a:srgbClr val="FF0000"/>
                </a:solidFill>
              </a:rPr>
              <a:t>Ё</a:t>
            </a:r>
            <a:r>
              <a:rPr lang="ru-RU" dirty="0" err="1" smtClean="0"/>
              <a:t>нные</a:t>
            </a:r>
            <a:r>
              <a:rPr lang="ru-RU" dirty="0" smtClean="0"/>
              <a:t>, </a:t>
            </a:r>
            <a:r>
              <a:rPr lang="ru-RU" dirty="0" err="1" smtClean="0"/>
              <a:t>перемещ</a:t>
            </a:r>
            <a:r>
              <a:rPr lang="ru-RU" dirty="0" err="1" smtClean="0">
                <a:solidFill>
                  <a:srgbClr val="FF0000"/>
                </a:solidFill>
              </a:rPr>
              <a:t>Ё</a:t>
            </a:r>
            <a:r>
              <a:rPr lang="ru-RU" dirty="0" err="1" smtClean="0"/>
              <a:t>нные</a:t>
            </a:r>
            <a:r>
              <a:rPr lang="ru-RU" dirty="0" smtClean="0"/>
              <a:t>, с </a:t>
            </a:r>
            <a:r>
              <a:rPr lang="ru-RU" dirty="0" err="1" smtClean="0"/>
              <a:t>плащ</a:t>
            </a:r>
            <a:r>
              <a:rPr lang="ru-RU" dirty="0" err="1" smtClean="0">
                <a:solidFill>
                  <a:srgbClr val="FF0000"/>
                </a:solidFill>
              </a:rPr>
              <a:t>О</a:t>
            </a:r>
            <a:r>
              <a:rPr lang="ru-RU" dirty="0" err="1" smtClean="0"/>
              <a:t>м</a:t>
            </a:r>
            <a:r>
              <a:rPr lang="ru-RU" dirty="0" smtClean="0"/>
              <a:t>, над </a:t>
            </a:r>
            <a:r>
              <a:rPr lang="ru-RU" dirty="0" err="1" smtClean="0"/>
              <a:t>плеч</a:t>
            </a:r>
            <a:r>
              <a:rPr lang="ru-RU" dirty="0" err="1" smtClean="0">
                <a:solidFill>
                  <a:srgbClr val="FF0000"/>
                </a:solidFill>
              </a:rPr>
              <a:t>О</a:t>
            </a:r>
            <a:r>
              <a:rPr lang="ru-RU" dirty="0" err="1" smtClean="0"/>
              <a:t>м</a:t>
            </a:r>
            <a:r>
              <a:rPr lang="ru-RU" dirty="0" smtClean="0"/>
              <a:t>, под </a:t>
            </a:r>
            <a:r>
              <a:rPr lang="ru-RU" dirty="0" err="1" smtClean="0"/>
              <a:t>плющ</a:t>
            </a:r>
            <a:r>
              <a:rPr lang="ru-RU" dirty="0" err="1" smtClean="0">
                <a:solidFill>
                  <a:srgbClr val="FF0000"/>
                </a:solidFill>
              </a:rPr>
              <a:t>О</a:t>
            </a:r>
            <a:r>
              <a:rPr lang="ru-RU" dirty="0" err="1" smtClean="0"/>
              <a:t>м</a:t>
            </a:r>
            <a:r>
              <a:rPr lang="ru-RU" dirty="0" smtClean="0"/>
              <a:t> и </a:t>
            </a:r>
            <a:r>
              <a:rPr lang="ru-RU" dirty="0" err="1" smtClean="0"/>
              <a:t>кирпич</a:t>
            </a:r>
            <a:r>
              <a:rPr lang="ru-RU" dirty="0" err="1" smtClean="0">
                <a:solidFill>
                  <a:srgbClr val="FF0000"/>
                </a:solidFill>
              </a:rPr>
              <a:t>О</a:t>
            </a:r>
            <a:r>
              <a:rPr lang="ru-RU" dirty="0" err="1" smtClean="0"/>
              <a:t>м</a:t>
            </a:r>
            <a:r>
              <a:rPr lang="ru-RU" dirty="0" smtClean="0"/>
              <a:t>, </a:t>
            </a:r>
            <a:r>
              <a:rPr lang="ru-RU" dirty="0" err="1" smtClean="0"/>
              <a:t>шалаш</a:t>
            </a:r>
            <a:r>
              <a:rPr lang="ru-RU" dirty="0" err="1" smtClean="0">
                <a:solidFill>
                  <a:srgbClr val="FF0000"/>
                </a:solidFill>
              </a:rPr>
              <a:t>О</a:t>
            </a:r>
            <a:r>
              <a:rPr lang="ru-RU" dirty="0" err="1" smtClean="0"/>
              <a:t>м</a:t>
            </a:r>
            <a:r>
              <a:rPr lang="ru-RU" dirty="0" smtClean="0"/>
              <a:t>,  </a:t>
            </a:r>
            <a:r>
              <a:rPr lang="ru-RU" dirty="0" err="1" smtClean="0"/>
              <a:t>саранч</a:t>
            </a:r>
            <a:r>
              <a:rPr lang="ru-RU" dirty="0" err="1" smtClean="0">
                <a:solidFill>
                  <a:srgbClr val="FF0000"/>
                </a:solidFill>
              </a:rPr>
              <a:t>О</a:t>
            </a:r>
            <a:r>
              <a:rPr lang="ru-RU" dirty="0" err="1" smtClean="0"/>
              <a:t>й</a:t>
            </a:r>
            <a:r>
              <a:rPr lang="ru-RU" dirty="0" smtClean="0"/>
              <a:t>, за </a:t>
            </a:r>
            <a:r>
              <a:rPr lang="ru-RU" dirty="0" err="1" smtClean="0"/>
              <a:t>меж</a:t>
            </a:r>
            <a:r>
              <a:rPr lang="ru-RU" dirty="0" err="1" smtClean="0">
                <a:solidFill>
                  <a:srgbClr val="FF0000"/>
                </a:solidFill>
              </a:rPr>
              <a:t>О</a:t>
            </a:r>
            <a:r>
              <a:rPr lang="ru-RU" dirty="0" err="1" smtClean="0"/>
              <a:t>й</a:t>
            </a:r>
            <a:r>
              <a:rPr lang="ru-RU" dirty="0" smtClean="0"/>
              <a:t>, </a:t>
            </a:r>
            <a:r>
              <a:rPr lang="ru-RU" dirty="0" err="1" smtClean="0"/>
              <a:t>обожж</a:t>
            </a:r>
            <a:r>
              <a:rPr lang="ru-RU" dirty="0" err="1" smtClean="0">
                <a:solidFill>
                  <a:srgbClr val="FF0000"/>
                </a:solidFill>
              </a:rPr>
              <a:t>Ё</a:t>
            </a:r>
            <a:r>
              <a:rPr lang="ru-RU" dirty="0" err="1" smtClean="0"/>
              <a:t>т</a:t>
            </a:r>
            <a:r>
              <a:rPr lang="ru-RU" dirty="0" smtClean="0"/>
              <a:t>, </a:t>
            </a:r>
            <a:r>
              <a:rPr lang="ru-RU" dirty="0" err="1" smtClean="0"/>
              <a:t>зажж</a:t>
            </a:r>
            <a:r>
              <a:rPr lang="ru-RU" dirty="0" err="1" smtClean="0">
                <a:solidFill>
                  <a:srgbClr val="FF0000"/>
                </a:solidFill>
              </a:rPr>
              <a:t>Ё</a:t>
            </a:r>
            <a:r>
              <a:rPr lang="ru-RU" dirty="0" err="1" smtClean="0"/>
              <a:t>тся</a:t>
            </a:r>
            <a:r>
              <a:rPr lang="ru-RU" dirty="0" smtClean="0"/>
              <a:t>, </a:t>
            </a:r>
            <a:r>
              <a:rPr lang="ru-RU" dirty="0" err="1" smtClean="0"/>
              <a:t>увлеч</a:t>
            </a:r>
            <a:r>
              <a:rPr lang="ru-RU" dirty="0" err="1" smtClean="0">
                <a:solidFill>
                  <a:srgbClr val="FF0000"/>
                </a:solidFill>
              </a:rPr>
              <a:t>Ё</a:t>
            </a:r>
            <a:r>
              <a:rPr lang="ru-RU" dirty="0" err="1" smtClean="0"/>
              <a:t>т</a:t>
            </a:r>
            <a:r>
              <a:rPr lang="ru-RU" dirty="0" smtClean="0"/>
              <a:t>, </a:t>
            </a:r>
            <a:r>
              <a:rPr lang="ru-RU" dirty="0" err="1" smtClean="0"/>
              <a:t>стереж</a:t>
            </a:r>
            <a:r>
              <a:rPr lang="ru-RU" dirty="0" err="1" smtClean="0">
                <a:solidFill>
                  <a:srgbClr val="FF0000"/>
                </a:solidFill>
              </a:rPr>
              <a:t>Ё</a:t>
            </a:r>
            <a:r>
              <a:rPr lang="ru-RU" dirty="0" err="1" smtClean="0"/>
              <a:t>те</a:t>
            </a:r>
            <a:r>
              <a:rPr lang="ru-RU" dirty="0" smtClean="0"/>
              <a:t>, </a:t>
            </a:r>
            <a:r>
              <a:rPr lang="ru-RU" dirty="0" err="1" smtClean="0"/>
              <a:t>сбереж</a:t>
            </a:r>
            <a:r>
              <a:rPr lang="ru-RU" dirty="0" err="1" smtClean="0">
                <a:solidFill>
                  <a:srgbClr val="FF0000"/>
                </a:solidFill>
              </a:rPr>
              <a:t>Ё</a:t>
            </a:r>
            <a:r>
              <a:rPr lang="ru-RU" dirty="0" err="1" smtClean="0"/>
              <a:t>м</a:t>
            </a:r>
            <a:r>
              <a:rPr lang="ru-RU" dirty="0" smtClean="0"/>
              <a:t>, он </a:t>
            </a:r>
            <a:r>
              <a:rPr lang="ru-RU" dirty="0" err="1" smtClean="0"/>
              <a:t>приш</a:t>
            </a:r>
            <a:r>
              <a:rPr lang="ru-RU" dirty="0" err="1" smtClean="0">
                <a:solidFill>
                  <a:srgbClr val="FF0000"/>
                </a:solidFill>
              </a:rPr>
              <a:t>Ё</a:t>
            </a:r>
            <a:r>
              <a:rPr lang="ru-RU" dirty="0" err="1" smtClean="0"/>
              <a:t>л</a:t>
            </a:r>
            <a:r>
              <a:rPr lang="ru-RU" dirty="0" smtClean="0"/>
              <a:t> с </a:t>
            </a:r>
            <a:r>
              <a:rPr lang="ru-RU" dirty="0" err="1" smtClean="0"/>
              <a:t>врач</a:t>
            </a:r>
            <a:r>
              <a:rPr lang="ru-RU" dirty="0" err="1" smtClean="0">
                <a:solidFill>
                  <a:srgbClr val="FF0000"/>
                </a:solidFill>
              </a:rPr>
              <a:t>О</a:t>
            </a:r>
            <a:r>
              <a:rPr lang="ru-RU" dirty="0" err="1" smtClean="0"/>
              <a:t>м</a:t>
            </a:r>
            <a:endParaRPr lang="ru-RU" dirty="0"/>
          </a:p>
        </p:txBody>
      </p:sp>
    </p:spTree>
  </p:cSld>
  <p:clrMapOvr>
    <a:masterClrMapping/>
  </p:clrMapOvr>
  <p:transition advTm="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467544" y="1052736"/>
            <a:ext cx="8229600" cy="99412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ru-RU" sz="2400" b="1" dirty="0" smtClean="0"/>
              <a:t/>
            </a:r>
            <a:br>
              <a:rPr lang="ru-RU" sz="2400" b="1" dirty="0" smtClean="0"/>
            </a:br>
            <a:r>
              <a:rPr lang="ru-RU" sz="2700" b="1" dirty="0" smtClean="0"/>
              <a:t>Внимание!</a:t>
            </a:r>
            <a:r>
              <a:rPr lang="ru-RU" sz="2700" dirty="0" smtClean="0"/>
              <a:t> Разное написание введено </a:t>
            </a:r>
            <a:br>
              <a:rPr lang="ru-RU" sz="2700" dirty="0" smtClean="0"/>
            </a:br>
            <a:r>
              <a:rPr lang="ru-RU" sz="2700" dirty="0" smtClean="0"/>
              <a:t>для одинаково звучащих образований от глагола </a:t>
            </a:r>
            <a:r>
              <a:rPr lang="ru-RU" sz="2700" b="1" dirty="0" smtClean="0"/>
              <a:t>жечь:</a:t>
            </a:r>
            <a:r>
              <a:rPr lang="ru-RU" sz="2400" b="1" dirty="0" smtClean="0"/>
              <a:t/>
            </a:r>
            <a:br>
              <a:rPr lang="ru-RU" sz="2400" b="1" dirty="0" smtClean="0"/>
            </a:br>
            <a:endParaRPr lang="ru-RU" sz="2400" dirty="0"/>
          </a:p>
        </p:txBody>
      </p:sp>
      <p:sp>
        <p:nvSpPr>
          <p:cNvPr id="15" name="Содержимое 14"/>
          <p:cNvSpPr>
            <a:spLocks noGrp="1"/>
          </p:cNvSpPr>
          <p:nvPr>
            <p:ph sz="half" idx="1"/>
          </p:nvPr>
        </p:nvSpPr>
        <p:spPr>
          <a:xfrm>
            <a:off x="395536" y="2348880"/>
            <a:ext cx="4618856" cy="3845024"/>
          </a:xfrm>
        </p:spPr>
        <p:style>
          <a:lnRef idx="1">
            <a:schemeClr val="accent1"/>
          </a:lnRef>
          <a:fillRef idx="2">
            <a:schemeClr val="accent1"/>
          </a:fillRef>
          <a:effectRef idx="1">
            <a:schemeClr val="accent1"/>
          </a:effectRef>
          <a:fontRef idx="minor">
            <a:schemeClr val="dk1"/>
          </a:fontRef>
        </p:style>
        <p:txBody>
          <a:bodyPr>
            <a:normAutofit/>
          </a:bodyPr>
          <a:lstStyle/>
          <a:p>
            <a:r>
              <a:rPr lang="ru-RU" b="1" dirty="0" smtClean="0"/>
              <a:t>в существительных пишется </a:t>
            </a:r>
            <a:r>
              <a:rPr lang="ru-RU" b="1" i="1" dirty="0" smtClean="0"/>
              <a:t>о</a:t>
            </a:r>
            <a:r>
              <a:rPr lang="ru-RU" b="1" dirty="0" smtClean="0"/>
              <a:t>: </a:t>
            </a:r>
            <a:r>
              <a:rPr lang="ru-RU" dirty="0" smtClean="0"/>
              <a:t>сильный </a:t>
            </a:r>
            <a:r>
              <a:rPr lang="ru-RU" i="1" dirty="0" smtClean="0"/>
              <a:t>ожог; </a:t>
            </a:r>
            <a:r>
              <a:rPr lang="ru-RU" dirty="0" smtClean="0"/>
              <a:t>допустить </a:t>
            </a:r>
            <a:r>
              <a:rPr lang="ru-RU" i="1" dirty="0" smtClean="0"/>
              <a:t>пережог</a:t>
            </a:r>
            <a:r>
              <a:rPr lang="ru-RU" dirty="0" smtClean="0"/>
              <a:t> горючего; обвинение в </a:t>
            </a:r>
            <a:r>
              <a:rPr lang="ru-RU" i="1" dirty="0" smtClean="0"/>
              <a:t>поджоге; недожог</a:t>
            </a:r>
            <a:r>
              <a:rPr lang="ru-RU" dirty="0" smtClean="0"/>
              <a:t> кирпича; </a:t>
            </a:r>
            <a:r>
              <a:rPr lang="ru-RU" i="1" dirty="0" smtClean="0"/>
              <a:t>изжога, углежог, газожог; ожоговое</a:t>
            </a:r>
            <a:r>
              <a:rPr lang="ru-RU" dirty="0" smtClean="0"/>
              <a:t> отделение; </a:t>
            </a:r>
            <a:r>
              <a:rPr lang="ru-RU" i="1" dirty="0" smtClean="0"/>
              <a:t>ожоговая </a:t>
            </a:r>
            <a:r>
              <a:rPr lang="ru-RU" dirty="0" smtClean="0"/>
              <a:t>болезнь; </a:t>
            </a:r>
            <a:r>
              <a:rPr lang="ru-RU" i="1" dirty="0" smtClean="0"/>
              <a:t>Прожогин</a:t>
            </a:r>
            <a:r>
              <a:rPr lang="ru-RU" dirty="0" smtClean="0"/>
              <a:t> (фамилия);</a:t>
            </a:r>
          </a:p>
          <a:p>
            <a:r>
              <a:rPr lang="ru-RU" b="1" dirty="0" smtClean="0"/>
              <a:t>в глаголах пишется </a:t>
            </a:r>
            <a:r>
              <a:rPr lang="ru-RU" b="1" i="1" dirty="0" smtClean="0"/>
              <a:t>ё</a:t>
            </a:r>
            <a:r>
              <a:rPr lang="ru-RU" b="1" dirty="0" smtClean="0"/>
              <a:t>: </a:t>
            </a:r>
          </a:p>
          <a:p>
            <a:pPr>
              <a:buNone/>
            </a:pPr>
            <a:r>
              <a:rPr lang="ru-RU" i="1" dirty="0" smtClean="0"/>
              <a:t>     ожёг</a:t>
            </a:r>
            <a:r>
              <a:rPr lang="ru-RU" dirty="0" smtClean="0"/>
              <a:t> лицо; </a:t>
            </a:r>
            <a:r>
              <a:rPr lang="ru-RU" i="1" dirty="0" smtClean="0"/>
              <a:t>пережёг</a:t>
            </a:r>
            <a:r>
              <a:rPr lang="ru-RU" dirty="0" smtClean="0"/>
              <a:t> горючее; </a:t>
            </a:r>
            <a:r>
              <a:rPr lang="ru-RU" i="1" dirty="0" smtClean="0"/>
              <a:t>поджёг</a:t>
            </a:r>
            <a:r>
              <a:rPr lang="ru-RU" dirty="0" smtClean="0"/>
              <a:t> сарай; </a:t>
            </a:r>
            <a:r>
              <a:rPr lang="ru-RU" i="1" dirty="0" smtClean="0"/>
              <a:t>не дожёг</a:t>
            </a:r>
            <a:r>
              <a:rPr lang="ru-RU" dirty="0" smtClean="0"/>
              <a:t> много топлива; </a:t>
            </a:r>
            <a:r>
              <a:rPr lang="ru-RU" i="1" dirty="0" smtClean="0"/>
              <a:t>прожёг</a:t>
            </a:r>
            <a:r>
              <a:rPr lang="ru-RU" dirty="0" smtClean="0"/>
              <a:t> куртку</a:t>
            </a:r>
          </a:p>
          <a:p>
            <a:endParaRPr lang="ru-RU" dirty="0"/>
          </a:p>
        </p:txBody>
      </p:sp>
      <p:sp>
        <p:nvSpPr>
          <p:cNvPr id="16" name="Содержимое 15"/>
          <p:cNvSpPr>
            <a:spLocks noGrp="1"/>
          </p:cNvSpPr>
          <p:nvPr>
            <p:ph sz="half" idx="2"/>
          </p:nvPr>
        </p:nvSpPr>
        <p:spPr>
          <a:xfrm>
            <a:off x="5148064" y="2348880"/>
            <a:ext cx="3538736" cy="3845024"/>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ru-RU" b="1" dirty="0" smtClean="0">
                <a:solidFill>
                  <a:srgbClr val="C00000"/>
                </a:solidFill>
              </a:rPr>
              <a:t>Запомните:</a:t>
            </a:r>
            <a:r>
              <a:rPr lang="ru-RU" i="1" dirty="0" smtClean="0">
                <a:solidFill>
                  <a:srgbClr val="C00000"/>
                </a:solidFill>
              </a:rPr>
              <a:t> </a:t>
            </a:r>
          </a:p>
          <a:p>
            <a:pPr>
              <a:buNone/>
            </a:pPr>
            <a:endParaRPr lang="ru-RU" i="1" dirty="0" smtClean="0"/>
          </a:p>
          <a:p>
            <a:pPr>
              <a:buNone/>
            </a:pPr>
            <a:r>
              <a:rPr lang="ru-RU" i="1" dirty="0" smtClean="0"/>
              <a:t>веч</a:t>
            </a:r>
            <a:r>
              <a:rPr lang="ru-RU" i="1" dirty="0" smtClean="0">
                <a:solidFill>
                  <a:srgbClr val="C00000"/>
                </a:solidFill>
              </a:rPr>
              <a:t>ó</a:t>
            </a:r>
            <a:r>
              <a:rPr lang="ru-RU" i="1" dirty="0" smtClean="0"/>
              <a:t>р </a:t>
            </a:r>
            <a:r>
              <a:rPr lang="ru-RU" dirty="0" smtClean="0"/>
              <a:t>(устар. ‘накануне‘); </a:t>
            </a:r>
          </a:p>
          <a:p>
            <a:pPr>
              <a:buNone/>
            </a:pPr>
            <a:r>
              <a:rPr lang="ru-RU" i="1" dirty="0" smtClean="0"/>
              <a:t>веч</a:t>
            </a:r>
            <a:r>
              <a:rPr lang="ru-RU" i="1" dirty="0" smtClean="0">
                <a:solidFill>
                  <a:srgbClr val="C00000"/>
                </a:solidFill>
              </a:rPr>
              <a:t>ё</a:t>
            </a:r>
            <a:r>
              <a:rPr lang="ru-RU" i="1" dirty="0" smtClean="0"/>
              <a:t>рка</a:t>
            </a:r>
            <a:r>
              <a:rPr lang="ru-RU" dirty="0" smtClean="0"/>
              <a:t> (вечерняя газета); </a:t>
            </a:r>
          </a:p>
          <a:p>
            <a:pPr>
              <a:buNone/>
            </a:pPr>
            <a:r>
              <a:rPr lang="ru-RU" i="1" dirty="0" smtClean="0"/>
              <a:t>ж</a:t>
            </a:r>
            <a:r>
              <a:rPr lang="ru-RU" i="1" dirty="0" smtClean="0">
                <a:solidFill>
                  <a:srgbClr val="C00000"/>
                </a:solidFill>
              </a:rPr>
              <a:t>о</a:t>
            </a:r>
            <a:r>
              <a:rPr lang="ru-RU" i="1" dirty="0" smtClean="0"/>
              <a:t>р, заж</a:t>
            </a:r>
            <a:r>
              <a:rPr lang="ru-RU" i="1" dirty="0" smtClean="0">
                <a:solidFill>
                  <a:srgbClr val="C00000"/>
                </a:solidFill>
              </a:rPr>
              <a:t>о</a:t>
            </a:r>
            <a:r>
              <a:rPr lang="ru-RU" i="1" dirty="0" smtClean="0"/>
              <a:t>р, обж</a:t>
            </a:r>
            <a:r>
              <a:rPr lang="ru-RU" i="1" dirty="0" smtClean="0">
                <a:solidFill>
                  <a:srgbClr val="C00000"/>
                </a:solidFill>
              </a:rPr>
              <a:t>о</a:t>
            </a:r>
            <a:r>
              <a:rPr lang="ru-RU" i="1" dirty="0" smtClean="0"/>
              <a:t>ра, </a:t>
            </a:r>
          </a:p>
          <a:p>
            <a:pPr>
              <a:buNone/>
            </a:pPr>
            <a:r>
              <a:rPr lang="ru-RU" i="1" dirty="0" smtClean="0"/>
              <a:t>прож</a:t>
            </a:r>
            <a:r>
              <a:rPr lang="ru-RU" i="1" dirty="0" smtClean="0">
                <a:solidFill>
                  <a:srgbClr val="FF0000"/>
                </a:solidFill>
              </a:rPr>
              <a:t>о</a:t>
            </a:r>
            <a:r>
              <a:rPr lang="ru-RU" i="1" dirty="0" smtClean="0"/>
              <a:t>рливый. </a:t>
            </a:r>
          </a:p>
          <a:p>
            <a:pPr>
              <a:buNone/>
            </a:pPr>
            <a:r>
              <a:rPr lang="ru-RU" dirty="0" smtClean="0"/>
              <a:t>Но: обж</a:t>
            </a:r>
            <a:r>
              <a:rPr lang="ru-RU" dirty="0" smtClean="0">
                <a:solidFill>
                  <a:srgbClr val="C00000"/>
                </a:solidFill>
              </a:rPr>
              <a:t>и</a:t>
            </a:r>
            <a:r>
              <a:rPr lang="ru-RU" dirty="0" smtClean="0"/>
              <a:t>раться,    </a:t>
            </a:r>
          </a:p>
          <a:p>
            <a:pPr>
              <a:buNone/>
            </a:pPr>
            <a:r>
              <a:rPr lang="ru-RU" dirty="0" smtClean="0"/>
              <a:t>       прож</a:t>
            </a:r>
            <a:r>
              <a:rPr lang="ru-RU" dirty="0" smtClean="0">
                <a:solidFill>
                  <a:srgbClr val="C00000"/>
                </a:solidFill>
              </a:rPr>
              <a:t>и</a:t>
            </a:r>
            <a:r>
              <a:rPr lang="ru-RU" dirty="0" smtClean="0"/>
              <a:t>рать, </a:t>
            </a:r>
          </a:p>
          <a:p>
            <a:pPr>
              <a:buNone/>
            </a:pPr>
            <a:r>
              <a:rPr lang="ru-RU" dirty="0" smtClean="0"/>
              <a:t>       наж</a:t>
            </a:r>
            <a:r>
              <a:rPr lang="ru-RU" dirty="0" smtClean="0">
                <a:solidFill>
                  <a:srgbClr val="C00000"/>
                </a:solidFill>
              </a:rPr>
              <a:t>и</a:t>
            </a:r>
            <a:r>
              <a:rPr lang="ru-RU" dirty="0" smtClean="0"/>
              <a:t>раться</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864096"/>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ru-RU" sz="2800" b="1" dirty="0" smtClean="0"/>
              <a:t>Проверь себя:</a:t>
            </a:r>
            <a:br>
              <a:rPr lang="ru-RU" sz="2800" b="1" dirty="0" smtClean="0"/>
            </a:br>
            <a:r>
              <a:rPr lang="ru-RU" sz="2800" b="1" dirty="0" smtClean="0"/>
              <a:t>Правописание гласных О/Ё после шипящих </a:t>
            </a:r>
            <a:endParaRPr lang="ru-RU" sz="2800" dirty="0"/>
          </a:p>
        </p:txBody>
      </p:sp>
      <p:sp>
        <p:nvSpPr>
          <p:cNvPr id="3" name="Содержимое 2"/>
          <p:cNvSpPr>
            <a:spLocks noGrp="1"/>
          </p:cNvSpPr>
          <p:nvPr>
            <p:ph sz="half" idx="1"/>
          </p:nvPr>
        </p:nvSpPr>
        <p:spPr>
          <a:xfrm>
            <a:off x="467544" y="1916832"/>
            <a:ext cx="8219256" cy="4714539"/>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ru-RU" sz="2400" dirty="0" smtClean="0"/>
              <a:t>ч..</a:t>
            </a:r>
            <a:r>
              <a:rPr lang="ru-RU" sz="2400" dirty="0" err="1" smtClean="0"/>
              <a:t>рствый</a:t>
            </a:r>
            <a:r>
              <a:rPr lang="ru-RU" sz="2400" dirty="0" smtClean="0"/>
              <a:t>, </a:t>
            </a:r>
            <a:r>
              <a:rPr lang="ru-RU" sz="2400" dirty="0" err="1" smtClean="0"/>
              <a:t>деш</a:t>
            </a:r>
            <a:r>
              <a:rPr lang="ru-RU" sz="2400" dirty="0" smtClean="0"/>
              <a:t>..вый, ж..луди, </a:t>
            </a:r>
            <a:r>
              <a:rPr lang="ru-RU" sz="2400" dirty="0" err="1" smtClean="0"/>
              <a:t>реш</a:t>
            </a:r>
            <a:r>
              <a:rPr lang="ru-RU" sz="2400" dirty="0" smtClean="0"/>
              <a:t>..</a:t>
            </a:r>
            <a:r>
              <a:rPr lang="ru-RU" sz="2400" dirty="0" err="1" smtClean="0"/>
              <a:t>тка</a:t>
            </a:r>
            <a:r>
              <a:rPr lang="ru-RU" sz="2400" dirty="0" smtClean="0"/>
              <a:t>, </a:t>
            </a:r>
            <a:r>
              <a:rPr lang="ru-RU" sz="2400" dirty="0" err="1" smtClean="0"/>
              <a:t>пощ</a:t>
            </a:r>
            <a:r>
              <a:rPr lang="ru-RU" sz="2400" dirty="0" smtClean="0"/>
              <a:t>..чина, </a:t>
            </a:r>
            <a:r>
              <a:rPr lang="ru-RU" sz="2400" dirty="0" err="1" smtClean="0"/>
              <a:t>сч</a:t>
            </a:r>
            <a:r>
              <a:rPr lang="ru-RU" sz="2400" dirty="0" smtClean="0"/>
              <a:t>..</a:t>
            </a:r>
            <a:r>
              <a:rPr lang="ru-RU" sz="2400" dirty="0" err="1" smtClean="0"/>
              <a:t>тчик</a:t>
            </a:r>
            <a:r>
              <a:rPr lang="ru-RU" sz="2400" dirty="0" smtClean="0"/>
              <a:t>, </a:t>
            </a:r>
            <a:r>
              <a:rPr lang="ru-RU" sz="2400" dirty="0" err="1" smtClean="0"/>
              <a:t>ш</a:t>
            </a:r>
            <a:r>
              <a:rPr lang="ru-RU" sz="2400" dirty="0" smtClean="0"/>
              <a:t>..пот, </a:t>
            </a:r>
            <a:r>
              <a:rPr lang="ru-RU" sz="2400" dirty="0" err="1" smtClean="0"/>
              <a:t>ш</a:t>
            </a:r>
            <a:r>
              <a:rPr lang="ru-RU" sz="2400" dirty="0" smtClean="0"/>
              <a:t>..</a:t>
            </a:r>
            <a:r>
              <a:rPr lang="ru-RU" sz="2400" dirty="0" err="1" smtClean="0"/>
              <a:t>рохи</a:t>
            </a:r>
            <a:r>
              <a:rPr lang="ru-RU" sz="2400" dirty="0" smtClean="0"/>
              <a:t>, </a:t>
            </a:r>
            <a:r>
              <a:rPr lang="ru-RU" sz="2400" dirty="0" err="1" smtClean="0"/>
              <a:t>бесш</a:t>
            </a:r>
            <a:r>
              <a:rPr lang="ru-RU" sz="2400" dirty="0" smtClean="0"/>
              <a:t>..</a:t>
            </a:r>
            <a:r>
              <a:rPr lang="ru-RU" sz="2400" dirty="0" err="1" smtClean="0"/>
              <a:t>вный</a:t>
            </a:r>
            <a:r>
              <a:rPr lang="ru-RU" sz="2400" dirty="0" smtClean="0"/>
              <a:t>, ч..</a:t>
            </a:r>
            <a:r>
              <a:rPr lang="ru-RU" sz="2400" dirty="0" err="1" smtClean="0"/>
              <a:t>порный</a:t>
            </a:r>
            <a:r>
              <a:rPr lang="ru-RU" sz="2400" dirty="0" smtClean="0"/>
              <a:t>, ч..</a:t>
            </a:r>
            <a:r>
              <a:rPr lang="ru-RU" sz="2400" dirty="0" err="1" smtClean="0"/>
              <a:t>нгури</a:t>
            </a:r>
            <a:r>
              <a:rPr lang="ru-RU" sz="2400" dirty="0" smtClean="0"/>
              <a:t> (груз. муз. инструмент), </a:t>
            </a:r>
            <a:r>
              <a:rPr lang="ru-RU" sz="2400" dirty="0" err="1" smtClean="0"/>
              <a:t>мелоч</a:t>
            </a:r>
            <a:r>
              <a:rPr lang="ru-RU" sz="2400" dirty="0" smtClean="0"/>
              <a:t>..</a:t>
            </a:r>
            <a:r>
              <a:rPr lang="ru-RU" sz="2400" dirty="0" err="1" smtClean="0"/>
              <a:t>вка</a:t>
            </a:r>
            <a:r>
              <a:rPr lang="ru-RU" sz="2400" dirty="0" smtClean="0"/>
              <a:t>, </a:t>
            </a:r>
          </a:p>
          <a:p>
            <a:r>
              <a:rPr lang="ru-RU" sz="2400" dirty="0" err="1" smtClean="0"/>
              <a:t>старич</a:t>
            </a:r>
            <a:r>
              <a:rPr lang="ru-RU" sz="2400" dirty="0" smtClean="0"/>
              <a:t>..к, </a:t>
            </a:r>
            <a:r>
              <a:rPr lang="ru-RU" sz="2400" dirty="0" err="1" smtClean="0"/>
              <a:t>сверч</a:t>
            </a:r>
            <a:r>
              <a:rPr lang="ru-RU" sz="2400" dirty="0" smtClean="0"/>
              <a:t>..к, </a:t>
            </a:r>
            <a:r>
              <a:rPr lang="ru-RU" sz="2400" dirty="0" err="1" smtClean="0"/>
              <a:t>мальч</a:t>
            </a:r>
            <a:r>
              <a:rPr lang="ru-RU" sz="2400" dirty="0" smtClean="0"/>
              <a:t>..</a:t>
            </a:r>
            <a:r>
              <a:rPr lang="ru-RU" sz="2400" dirty="0" err="1" smtClean="0"/>
              <a:t>нка</a:t>
            </a:r>
            <a:r>
              <a:rPr lang="ru-RU" sz="2400" dirty="0" smtClean="0"/>
              <a:t>, </a:t>
            </a:r>
            <a:r>
              <a:rPr lang="ru-RU" sz="2400" dirty="0" err="1" smtClean="0"/>
              <a:t>внуч</a:t>
            </a:r>
            <a:r>
              <a:rPr lang="ru-RU" sz="2400" dirty="0" smtClean="0"/>
              <a:t>..нок, </a:t>
            </a:r>
            <a:r>
              <a:rPr lang="ru-RU" sz="2400" dirty="0" err="1" smtClean="0"/>
              <a:t>друж</a:t>
            </a:r>
            <a:r>
              <a:rPr lang="ru-RU" sz="2400" dirty="0" smtClean="0"/>
              <a:t>..к, </a:t>
            </a:r>
            <a:r>
              <a:rPr lang="ru-RU" sz="2400" dirty="0" err="1" smtClean="0"/>
              <a:t>прыж</a:t>
            </a:r>
            <a:r>
              <a:rPr lang="ru-RU" sz="2400" dirty="0" smtClean="0"/>
              <a:t>..к, </a:t>
            </a:r>
            <a:r>
              <a:rPr lang="ru-RU" sz="2400" dirty="0" err="1" smtClean="0"/>
              <a:t>кабарж</a:t>
            </a:r>
            <a:r>
              <a:rPr lang="ru-RU" sz="2400" dirty="0" smtClean="0"/>
              <a:t>..нок, утлая </a:t>
            </a:r>
            <a:r>
              <a:rPr lang="ru-RU" sz="2400" dirty="0" err="1" smtClean="0"/>
              <a:t>лодч</a:t>
            </a:r>
            <a:r>
              <a:rPr lang="ru-RU" sz="2400" dirty="0" smtClean="0"/>
              <a:t>..</a:t>
            </a:r>
            <a:r>
              <a:rPr lang="ru-RU" sz="2400" dirty="0" err="1" smtClean="0"/>
              <a:t>нка</a:t>
            </a:r>
            <a:r>
              <a:rPr lang="ru-RU" sz="2400" dirty="0" smtClean="0"/>
              <a:t>,</a:t>
            </a:r>
          </a:p>
          <a:p>
            <a:r>
              <a:rPr lang="ru-RU" sz="2400" dirty="0" smtClean="0"/>
              <a:t>суш..</a:t>
            </a:r>
            <a:r>
              <a:rPr lang="ru-RU" sz="2400" dirty="0" err="1" smtClean="0"/>
              <a:t>ная</a:t>
            </a:r>
            <a:r>
              <a:rPr lang="ru-RU" sz="2400" dirty="0" smtClean="0"/>
              <a:t> и </a:t>
            </a:r>
            <a:r>
              <a:rPr lang="ru-RU" sz="2400" dirty="0" err="1" smtClean="0"/>
              <a:t>копч</a:t>
            </a:r>
            <a:r>
              <a:rPr lang="ru-RU" sz="2400" dirty="0" smtClean="0"/>
              <a:t>..</a:t>
            </a:r>
            <a:r>
              <a:rPr lang="ru-RU" sz="2400" dirty="0" err="1" smtClean="0"/>
              <a:t>ная</a:t>
            </a:r>
            <a:r>
              <a:rPr lang="ru-RU" sz="2400" dirty="0" smtClean="0"/>
              <a:t> рыба, туш..</a:t>
            </a:r>
            <a:r>
              <a:rPr lang="ru-RU" sz="2400" dirty="0" err="1" smtClean="0"/>
              <a:t>ные</a:t>
            </a:r>
            <a:r>
              <a:rPr lang="ru-RU" sz="2400" dirty="0" smtClean="0"/>
              <a:t> баклажаны, </a:t>
            </a:r>
            <a:r>
              <a:rPr lang="ru-RU" sz="2400" dirty="0" err="1" smtClean="0"/>
              <a:t>сгущ</a:t>
            </a:r>
            <a:r>
              <a:rPr lang="ru-RU" sz="2400" dirty="0" smtClean="0"/>
              <a:t>..</a:t>
            </a:r>
            <a:r>
              <a:rPr lang="ru-RU" sz="2400" dirty="0" err="1" smtClean="0"/>
              <a:t>нное</a:t>
            </a:r>
            <a:r>
              <a:rPr lang="ru-RU" sz="2400" dirty="0" smtClean="0"/>
              <a:t> молоко, туш..</a:t>
            </a:r>
            <a:r>
              <a:rPr lang="ru-RU" sz="2400" dirty="0" err="1" smtClean="0"/>
              <a:t>нка</a:t>
            </a:r>
            <a:r>
              <a:rPr lang="ru-RU" sz="2400" dirty="0" smtClean="0"/>
              <a:t> тощего </a:t>
            </a:r>
            <a:r>
              <a:rPr lang="ru-RU" sz="2400" dirty="0" err="1" smtClean="0"/>
              <a:t>зайч</a:t>
            </a:r>
            <a:r>
              <a:rPr lang="ru-RU" sz="2400" dirty="0" smtClean="0"/>
              <a:t>..</a:t>
            </a:r>
            <a:r>
              <a:rPr lang="ru-RU" sz="2400" dirty="0" err="1" smtClean="0"/>
              <a:t>нка</a:t>
            </a:r>
            <a:r>
              <a:rPr lang="ru-RU" sz="2400" dirty="0" smtClean="0"/>
              <a:t>, </a:t>
            </a:r>
            <a:r>
              <a:rPr lang="ru-RU" sz="2400" dirty="0" err="1" smtClean="0"/>
              <a:t>огорч</a:t>
            </a:r>
            <a:r>
              <a:rPr lang="ru-RU" sz="2400" dirty="0" smtClean="0"/>
              <a:t>..</a:t>
            </a:r>
            <a:r>
              <a:rPr lang="ru-RU" sz="2400" dirty="0" err="1" smtClean="0"/>
              <a:t>нный</a:t>
            </a:r>
            <a:r>
              <a:rPr lang="ru-RU" sz="2400" dirty="0" smtClean="0"/>
              <a:t>, </a:t>
            </a:r>
            <a:r>
              <a:rPr lang="ru-RU" sz="2400" dirty="0" err="1" smtClean="0"/>
              <a:t>раскрепощ</a:t>
            </a:r>
            <a:r>
              <a:rPr lang="ru-RU" sz="2400" dirty="0" smtClean="0"/>
              <a:t>..</a:t>
            </a:r>
            <a:r>
              <a:rPr lang="ru-RU" sz="2400" dirty="0" err="1" smtClean="0"/>
              <a:t>н</a:t>
            </a:r>
            <a:r>
              <a:rPr lang="ru-RU" sz="2400" dirty="0" smtClean="0"/>
              <a:t>, </a:t>
            </a:r>
            <a:r>
              <a:rPr lang="ru-RU" sz="2400" dirty="0" err="1" smtClean="0"/>
              <a:t>напряж</a:t>
            </a:r>
            <a:r>
              <a:rPr lang="ru-RU" sz="2400" dirty="0" smtClean="0"/>
              <a:t>..</a:t>
            </a:r>
            <a:r>
              <a:rPr lang="ru-RU" sz="2400" dirty="0" err="1" smtClean="0"/>
              <a:t>нный</a:t>
            </a:r>
            <a:r>
              <a:rPr lang="ru-RU" sz="2400" dirty="0" smtClean="0"/>
              <a:t>, он </a:t>
            </a:r>
            <a:r>
              <a:rPr lang="ru-RU" sz="2400" dirty="0" err="1" smtClean="0"/>
              <a:t>приш</a:t>
            </a:r>
            <a:r>
              <a:rPr lang="ru-RU" sz="2400" dirty="0" smtClean="0"/>
              <a:t>..л, </a:t>
            </a:r>
            <a:r>
              <a:rPr lang="ru-RU" sz="2400" dirty="0" err="1" smtClean="0"/>
              <a:t>перемещ</a:t>
            </a:r>
            <a:r>
              <a:rPr lang="ru-RU" sz="2400" dirty="0" smtClean="0"/>
              <a:t>..</a:t>
            </a:r>
            <a:r>
              <a:rPr lang="ru-RU" sz="2400" dirty="0" err="1" smtClean="0"/>
              <a:t>нный</a:t>
            </a:r>
            <a:r>
              <a:rPr lang="ru-RU" sz="2400" dirty="0" smtClean="0"/>
              <a:t>, </a:t>
            </a:r>
            <a:r>
              <a:rPr lang="ru-RU" sz="2400" dirty="0" err="1" smtClean="0"/>
              <a:t>упрощ</a:t>
            </a:r>
            <a:r>
              <a:rPr lang="ru-RU" sz="2400" dirty="0" smtClean="0"/>
              <a:t>..</a:t>
            </a:r>
            <a:r>
              <a:rPr lang="ru-RU" sz="2400" dirty="0" err="1" smtClean="0"/>
              <a:t>н</a:t>
            </a:r>
            <a:r>
              <a:rPr lang="ru-RU" sz="2400" dirty="0" smtClean="0"/>
              <a:t>, </a:t>
            </a:r>
            <a:r>
              <a:rPr lang="ru-RU" sz="2400" dirty="0" err="1" smtClean="0"/>
              <a:t>сраж</a:t>
            </a:r>
            <a:r>
              <a:rPr lang="ru-RU" sz="2400" dirty="0" smtClean="0"/>
              <a:t>..</a:t>
            </a:r>
            <a:r>
              <a:rPr lang="ru-RU" sz="2400" dirty="0" err="1" smtClean="0"/>
              <a:t>н</a:t>
            </a:r>
            <a:r>
              <a:rPr lang="ru-RU" sz="2400" dirty="0" smtClean="0"/>
              <a:t>, </a:t>
            </a:r>
            <a:r>
              <a:rPr lang="ru-RU" sz="2400" dirty="0" err="1" smtClean="0"/>
              <a:t>запрещ</a:t>
            </a:r>
            <a:r>
              <a:rPr lang="ru-RU" sz="2400" dirty="0" smtClean="0"/>
              <a:t>..</a:t>
            </a:r>
            <a:r>
              <a:rPr lang="ru-RU" sz="2400" dirty="0" err="1" smtClean="0"/>
              <a:t>нный</a:t>
            </a:r>
            <a:r>
              <a:rPr lang="ru-RU" sz="2400" dirty="0" smtClean="0"/>
              <a:t>, </a:t>
            </a:r>
          </a:p>
          <a:p>
            <a:r>
              <a:rPr lang="ru-RU" sz="2400" dirty="0" smtClean="0"/>
              <a:t>с плащ..м, </a:t>
            </a:r>
            <a:r>
              <a:rPr lang="ru-RU" sz="2400" dirty="0" err="1" smtClean="0"/>
              <a:t>саранч</a:t>
            </a:r>
            <a:r>
              <a:rPr lang="ru-RU" sz="2400" dirty="0" smtClean="0"/>
              <a:t>..</a:t>
            </a:r>
            <a:r>
              <a:rPr lang="ru-RU" sz="2400" dirty="0" err="1" smtClean="0"/>
              <a:t>й</a:t>
            </a:r>
            <a:r>
              <a:rPr lang="ru-RU" sz="2400" dirty="0" smtClean="0"/>
              <a:t>, шалаш..м, под плющ..м, с врач..м, кирпич..м, за меж..</a:t>
            </a:r>
            <a:r>
              <a:rPr lang="ru-RU" sz="2400" dirty="0" err="1" smtClean="0"/>
              <a:t>й</a:t>
            </a:r>
            <a:r>
              <a:rPr lang="ru-RU" sz="2400" dirty="0" smtClean="0"/>
              <a:t>, над плеч..м, </a:t>
            </a:r>
          </a:p>
          <a:p>
            <a:r>
              <a:rPr lang="ru-RU" sz="2400" dirty="0" err="1" smtClean="0"/>
              <a:t>обожж</a:t>
            </a:r>
            <a:r>
              <a:rPr lang="ru-RU" sz="2400" dirty="0" smtClean="0"/>
              <a:t>..</a:t>
            </a:r>
            <a:r>
              <a:rPr lang="ru-RU" sz="2400" dirty="0" err="1" smtClean="0"/>
              <a:t>шь</a:t>
            </a:r>
            <a:r>
              <a:rPr lang="ru-RU" sz="2400" dirty="0" smtClean="0"/>
              <a:t>, </a:t>
            </a:r>
            <a:r>
              <a:rPr lang="ru-RU" sz="2400" dirty="0" err="1" smtClean="0"/>
              <a:t>стереж</a:t>
            </a:r>
            <a:r>
              <a:rPr lang="ru-RU" sz="2400" dirty="0" smtClean="0"/>
              <a:t>..м, </a:t>
            </a:r>
            <a:r>
              <a:rPr lang="ru-RU" sz="2400" dirty="0" err="1" smtClean="0"/>
              <a:t>увлеч</a:t>
            </a:r>
            <a:r>
              <a:rPr lang="ru-RU" sz="2400" dirty="0" smtClean="0"/>
              <a:t>..те, </a:t>
            </a:r>
            <a:r>
              <a:rPr lang="ru-RU" sz="2400" dirty="0" err="1" smtClean="0"/>
              <a:t>запеч</a:t>
            </a:r>
            <a:r>
              <a:rPr lang="ru-RU" sz="2400" dirty="0" smtClean="0"/>
              <a:t>..</a:t>
            </a:r>
            <a:r>
              <a:rPr lang="ru-RU" sz="2400" dirty="0" err="1" smtClean="0"/>
              <a:t>шь</a:t>
            </a:r>
            <a:r>
              <a:rPr lang="ru-RU" sz="2400" dirty="0" smtClean="0"/>
              <a:t>, </a:t>
            </a:r>
            <a:r>
              <a:rPr lang="ru-RU" sz="2400" dirty="0" err="1" smtClean="0"/>
              <a:t>береж</a:t>
            </a:r>
            <a:r>
              <a:rPr lang="ru-RU" sz="2400" dirty="0" smtClean="0"/>
              <a:t>..м, </a:t>
            </a:r>
            <a:r>
              <a:rPr lang="ru-RU" sz="2400" dirty="0" err="1" smtClean="0"/>
              <a:t>сбереж</a:t>
            </a:r>
            <a:r>
              <a:rPr lang="ru-RU" sz="2400" dirty="0" smtClean="0"/>
              <a:t>..т, </a:t>
            </a:r>
            <a:r>
              <a:rPr lang="ru-RU" sz="2400" dirty="0" err="1" smtClean="0"/>
              <a:t>развлеч</a:t>
            </a:r>
            <a:r>
              <a:rPr lang="ru-RU" sz="2400" dirty="0" smtClean="0"/>
              <a:t>..те, </a:t>
            </a:r>
            <a:r>
              <a:rPr lang="ru-RU" sz="2400" dirty="0" err="1" smtClean="0"/>
              <a:t>стереж</a:t>
            </a:r>
            <a:r>
              <a:rPr lang="ru-RU" sz="2400" dirty="0" smtClean="0"/>
              <a:t>..т, </a:t>
            </a:r>
          </a:p>
          <a:p>
            <a:r>
              <a:rPr lang="ru-RU" sz="2400" dirty="0" smtClean="0"/>
              <a:t>стаж..</a:t>
            </a:r>
            <a:r>
              <a:rPr lang="ru-RU" sz="2400" dirty="0" err="1" smtClean="0"/>
              <a:t>ры</a:t>
            </a:r>
            <a:r>
              <a:rPr lang="ru-RU" sz="2400" dirty="0" smtClean="0"/>
              <a:t>, тренаж..</a:t>
            </a:r>
            <a:r>
              <a:rPr lang="ru-RU" sz="2400" dirty="0" err="1" smtClean="0"/>
              <a:t>рный</a:t>
            </a:r>
            <a:r>
              <a:rPr lang="ru-RU" sz="2400" dirty="0" smtClean="0"/>
              <a:t> зал, </a:t>
            </a:r>
            <a:r>
              <a:rPr lang="ru-RU" sz="2400" dirty="0" err="1" smtClean="0"/>
              <a:t>дириж</a:t>
            </a:r>
            <a:r>
              <a:rPr lang="ru-RU" sz="2400" dirty="0" smtClean="0"/>
              <a:t>..</a:t>
            </a:r>
            <a:r>
              <a:rPr lang="ru-RU" sz="2400" dirty="0" err="1" smtClean="0"/>
              <a:t>рская</a:t>
            </a:r>
            <a:r>
              <a:rPr lang="ru-RU" sz="2400" dirty="0" smtClean="0"/>
              <a:t> палочка, </a:t>
            </a:r>
            <a:r>
              <a:rPr lang="ru-RU" sz="2400" dirty="0" err="1" smtClean="0"/>
              <a:t>пастиж</a:t>
            </a:r>
            <a:r>
              <a:rPr lang="ru-RU" sz="2400" dirty="0" smtClean="0"/>
              <a:t>..</a:t>
            </a:r>
            <a:r>
              <a:rPr lang="ru-RU" sz="2400" dirty="0" err="1" smtClean="0"/>
              <a:t>рное</a:t>
            </a:r>
            <a:r>
              <a:rPr lang="ru-RU" sz="2400" dirty="0" smtClean="0"/>
              <a:t> искусство, </a:t>
            </a:r>
            <a:r>
              <a:rPr lang="ru-RU" sz="2400" dirty="0" err="1" smtClean="0"/>
              <a:t>маж</a:t>
            </a:r>
            <a:r>
              <a:rPr lang="ru-RU" sz="2400" dirty="0" smtClean="0"/>
              <a:t>..</a:t>
            </a:r>
            <a:r>
              <a:rPr lang="ru-RU" sz="2400" dirty="0" err="1" smtClean="0"/>
              <a:t>р</a:t>
            </a:r>
            <a:r>
              <a:rPr lang="ru-RU" sz="2400" dirty="0" smtClean="0"/>
              <a:t> (муз. лад), </a:t>
            </a:r>
            <a:r>
              <a:rPr lang="ru-RU" sz="2400" dirty="0" err="1" smtClean="0"/>
              <a:t>ухаж</a:t>
            </a:r>
            <a:r>
              <a:rPr lang="ru-RU" sz="2400" dirty="0" smtClean="0"/>
              <a:t>..</a:t>
            </a:r>
            <a:r>
              <a:rPr lang="ru-RU" sz="2400" dirty="0" err="1" smtClean="0"/>
              <a:t>ры</a:t>
            </a:r>
            <a:r>
              <a:rPr lang="ru-RU" sz="2400" dirty="0" smtClean="0"/>
              <a:t>,</a:t>
            </a:r>
          </a:p>
          <a:p>
            <a:r>
              <a:rPr lang="ru-RU" sz="2400" dirty="0" err="1" smtClean="0"/>
              <a:t>никч</a:t>
            </a:r>
            <a:r>
              <a:rPr lang="ru-RU" sz="2400" dirty="0" smtClean="0"/>
              <a:t>..</a:t>
            </a:r>
            <a:r>
              <a:rPr lang="ru-RU" sz="2400" dirty="0" err="1" smtClean="0"/>
              <a:t>мный</a:t>
            </a:r>
            <a:r>
              <a:rPr lang="ru-RU" sz="2400" dirty="0" smtClean="0"/>
              <a:t>, ни о ч..м не говорить, </a:t>
            </a:r>
            <a:r>
              <a:rPr lang="ru-RU" sz="2400" dirty="0" err="1" smtClean="0"/>
              <a:t>нипоч</a:t>
            </a:r>
            <a:r>
              <a:rPr lang="ru-RU" sz="2400" dirty="0" smtClean="0"/>
              <a:t>..м, ни при ч..м,</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922784"/>
          </a:xfrm>
        </p:spPr>
        <p:style>
          <a:lnRef idx="1">
            <a:schemeClr val="accent2"/>
          </a:lnRef>
          <a:fillRef idx="3">
            <a:schemeClr val="accent2"/>
          </a:fillRef>
          <a:effectRef idx="2">
            <a:schemeClr val="accent2"/>
          </a:effectRef>
          <a:fontRef idx="minor">
            <a:schemeClr val="lt1"/>
          </a:fontRef>
        </p:style>
        <p:txBody>
          <a:bodyPr>
            <a:normAutofit/>
          </a:bodyPr>
          <a:lstStyle/>
          <a:p>
            <a:r>
              <a:rPr lang="ru-RU" sz="2800" b="1" dirty="0" smtClean="0"/>
              <a:t>Ответы:</a:t>
            </a:r>
            <a:br>
              <a:rPr lang="ru-RU" sz="2800" b="1" dirty="0" smtClean="0"/>
            </a:br>
            <a:r>
              <a:rPr lang="ru-RU" sz="2200" b="1" dirty="0" smtClean="0"/>
              <a:t>Правописание гласных </a:t>
            </a:r>
            <a:r>
              <a:rPr lang="ru-RU" sz="2200" b="1" i="1" dirty="0" smtClean="0">
                <a:solidFill>
                  <a:srgbClr val="C00000"/>
                </a:solidFill>
              </a:rPr>
              <a:t>О/Ё</a:t>
            </a:r>
            <a:r>
              <a:rPr lang="ru-RU" sz="2200" b="1" dirty="0" smtClean="0"/>
              <a:t> после шипящих </a:t>
            </a:r>
            <a:endParaRPr lang="ru-RU" sz="2200" dirty="0"/>
          </a:p>
        </p:txBody>
      </p:sp>
      <p:sp>
        <p:nvSpPr>
          <p:cNvPr id="3" name="Содержимое 2"/>
          <p:cNvSpPr>
            <a:spLocks noGrp="1"/>
          </p:cNvSpPr>
          <p:nvPr>
            <p:ph sz="half" idx="1"/>
          </p:nvPr>
        </p:nvSpPr>
        <p:spPr>
          <a:xfrm>
            <a:off x="457200" y="1916832"/>
            <a:ext cx="8219256" cy="4858555"/>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ru-RU" sz="2400" dirty="0" err="1" smtClean="0"/>
              <a:t>ч</a:t>
            </a:r>
            <a:r>
              <a:rPr lang="ru-RU" sz="2400" b="1" i="1" dirty="0" err="1" smtClean="0">
                <a:solidFill>
                  <a:srgbClr val="C00000"/>
                </a:solidFill>
              </a:rPr>
              <a:t>Ё</a:t>
            </a:r>
            <a:r>
              <a:rPr lang="ru-RU" sz="2400" dirty="0" err="1" smtClean="0"/>
              <a:t>рствый</a:t>
            </a:r>
            <a:r>
              <a:rPr lang="ru-RU" sz="2400" dirty="0" smtClean="0"/>
              <a:t>, </a:t>
            </a:r>
            <a:r>
              <a:rPr lang="ru-RU" sz="2400" dirty="0" err="1" smtClean="0"/>
              <a:t>деш</a:t>
            </a:r>
            <a:r>
              <a:rPr lang="ru-RU" sz="2400" b="1" i="1" dirty="0" err="1" smtClean="0">
                <a:solidFill>
                  <a:srgbClr val="C00000"/>
                </a:solidFill>
              </a:rPr>
              <a:t>Ё</a:t>
            </a:r>
            <a:r>
              <a:rPr lang="ru-RU" sz="2400" dirty="0" err="1" smtClean="0"/>
              <a:t>вый</a:t>
            </a:r>
            <a:r>
              <a:rPr lang="ru-RU" sz="2400" dirty="0" smtClean="0"/>
              <a:t>, </a:t>
            </a:r>
            <a:r>
              <a:rPr lang="ru-RU" sz="2400" dirty="0" err="1" smtClean="0"/>
              <a:t>ж</a:t>
            </a:r>
            <a:r>
              <a:rPr lang="ru-RU" sz="2400" b="1" i="1" dirty="0" err="1" smtClean="0">
                <a:solidFill>
                  <a:srgbClr val="C00000"/>
                </a:solidFill>
              </a:rPr>
              <a:t>Ё</a:t>
            </a:r>
            <a:r>
              <a:rPr lang="ru-RU" sz="2400" dirty="0" err="1" smtClean="0"/>
              <a:t>луди</a:t>
            </a:r>
            <a:r>
              <a:rPr lang="ru-RU" sz="2400" dirty="0" smtClean="0"/>
              <a:t>, </a:t>
            </a:r>
            <a:r>
              <a:rPr lang="ru-RU" sz="2400" dirty="0" err="1" smtClean="0"/>
              <a:t>реш</a:t>
            </a:r>
            <a:r>
              <a:rPr lang="ru-RU" sz="2400" b="1" i="1" dirty="0" err="1" smtClean="0">
                <a:solidFill>
                  <a:srgbClr val="C00000"/>
                </a:solidFill>
              </a:rPr>
              <a:t>Ё</a:t>
            </a:r>
            <a:r>
              <a:rPr lang="ru-RU" sz="2400" dirty="0" err="1" smtClean="0"/>
              <a:t>тка</a:t>
            </a:r>
            <a:r>
              <a:rPr lang="ru-RU" sz="2400" dirty="0" smtClean="0"/>
              <a:t>, </a:t>
            </a:r>
            <a:r>
              <a:rPr lang="ru-RU" sz="2400" dirty="0" err="1" smtClean="0"/>
              <a:t>пощ</a:t>
            </a:r>
            <a:r>
              <a:rPr lang="ru-RU" sz="2400" b="1" i="1" dirty="0" err="1" smtClean="0">
                <a:solidFill>
                  <a:srgbClr val="C00000"/>
                </a:solidFill>
              </a:rPr>
              <a:t>Ё</a:t>
            </a:r>
            <a:r>
              <a:rPr lang="ru-RU" sz="2400" dirty="0" err="1" smtClean="0"/>
              <a:t>чина</a:t>
            </a:r>
            <a:r>
              <a:rPr lang="ru-RU" sz="2400" dirty="0" smtClean="0"/>
              <a:t>, </a:t>
            </a:r>
            <a:r>
              <a:rPr lang="ru-RU" sz="2400" dirty="0" err="1" smtClean="0"/>
              <a:t>сч</a:t>
            </a:r>
            <a:r>
              <a:rPr lang="ru-RU" sz="2400" b="1" i="1" dirty="0" err="1" smtClean="0">
                <a:solidFill>
                  <a:srgbClr val="C00000"/>
                </a:solidFill>
              </a:rPr>
              <a:t>Ё</a:t>
            </a:r>
            <a:r>
              <a:rPr lang="ru-RU" sz="2400" dirty="0" err="1" smtClean="0"/>
              <a:t>тчик</a:t>
            </a:r>
            <a:r>
              <a:rPr lang="ru-RU" sz="2400" dirty="0" smtClean="0"/>
              <a:t>, </a:t>
            </a:r>
            <a:r>
              <a:rPr lang="ru-RU" sz="2400" dirty="0" err="1" smtClean="0"/>
              <a:t>ш</a:t>
            </a:r>
            <a:r>
              <a:rPr lang="ru-RU" sz="2400" b="1" i="1" dirty="0" err="1" smtClean="0">
                <a:solidFill>
                  <a:srgbClr val="C00000"/>
                </a:solidFill>
              </a:rPr>
              <a:t>Ё</a:t>
            </a:r>
            <a:r>
              <a:rPr lang="ru-RU" sz="2400" dirty="0" err="1" smtClean="0"/>
              <a:t>пот</a:t>
            </a:r>
            <a:r>
              <a:rPr lang="ru-RU" sz="2400" dirty="0" smtClean="0"/>
              <a:t>, </a:t>
            </a:r>
            <a:r>
              <a:rPr lang="ru-RU" sz="2400" dirty="0" err="1" smtClean="0"/>
              <a:t>ш</a:t>
            </a:r>
            <a:r>
              <a:rPr lang="ru-RU" sz="2400" b="1" i="1" dirty="0" err="1" smtClean="0">
                <a:solidFill>
                  <a:srgbClr val="C00000"/>
                </a:solidFill>
              </a:rPr>
              <a:t>О</a:t>
            </a:r>
            <a:r>
              <a:rPr lang="ru-RU" sz="2400" dirty="0" err="1" smtClean="0"/>
              <a:t>рохи</a:t>
            </a:r>
            <a:r>
              <a:rPr lang="ru-RU" sz="2400" dirty="0" smtClean="0"/>
              <a:t>, </a:t>
            </a:r>
            <a:r>
              <a:rPr lang="ru-RU" sz="2400" dirty="0" err="1" smtClean="0"/>
              <a:t>бесш</a:t>
            </a:r>
            <a:r>
              <a:rPr lang="ru-RU" sz="2400" b="1" i="1" dirty="0" err="1" smtClean="0">
                <a:solidFill>
                  <a:srgbClr val="C00000"/>
                </a:solidFill>
              </a:rPr>
              <a:t>О</a:t>
            </a:r>
            <a:r>
              <a:rPr lang="ru-RU" sz="2400" dirty="0" err="1" smtClean="0"/>
              <a:t>вный</a:t>
            </a:r>
            <a:r>
              <a:rPr lang="ru-RU" sz="2400" dirty="0" smtClean="0"/>
              <a:t>, </a:t>
            </a:r>
            <a:r>
              <a:rPr lang="ru-RU" sz="2400" dirty="0" err="1" smtClean="0"/>
              <a:t>ч</a:t>
            </a:r>
            <a:r>
              <a:rPr lang="ru-RU" sz="2400" b="1" i="1" dirty="0" err="1" smtClean="0">
                <a:solidFill>
                  <a:srgbClr val="C00000"/>
                </a:solidFill>
              </a:rPr>
              <a:t>О</a:t>
            </a:r>
            <a:r>
              <a:rPr lang="ru-RU" sz="2400" dirty="0" err="1" smtClean="0"/>
              <a:t>порный</a:t>
            </a:r>
            <a:r>
              <a:rPr lang="ru-RU" sz="2400" dirty="0" smtClean="0"/>
              <a:t>, </a:t>
            </a:r>
            <a:r>
              <a:rPr lang="ru-RU" sz="2400" dirty="0" err="1" smtClean="0"/>
              <a:t>ч</a:t>
            </a:r>
            <a:r>
              <a:rPr lang="ru-RU" sz="2400" b="1" i="1" dirty="0" err="1" smtClean="0">
                <a:solidFill>
                  <a:srgbClr val="C00000"/>
                </a:solidFill>
              </a:rPr>
              <a:t>О</a:t>
            </a:r>
            <a:r>
              <a:rPr lang="ru-RU" sz="2400" dirty="0" err="1" smtClean="0"/>
              <a:t>нгури</a:t>
            </a:r>
            <a:r>
              <a:rPr lang="ru-RU" sz="2400" dirty="0" smtClean="0"/>
              <a:t> (груз. муз. инструмент), </a:t>
            </a:r>
            <a:r>
              <a:rPr lang="ru-RU" sz="2400" dirty="0" err="1" smtClean="0"/>
              <a:t>мелоч</a:t>
            </a:r>
            <a:r>
              <a:rPr lang="ru-RU" sz="2400" b="1" i="1" dirty="0" err="1" smtClean="0">
                <a:solidFill>
                  <a:srgbClr val="C00000"/>
                </a:solidFill>
              </a:rPr>
              <a:t>О</a:t>
            </a:r>
            <a:r>
              <a:rPr lang="ru-RU" sz="2400" dirty="0" err="1" smtClean="0"/>
              <a:t>вка</a:t>
            </a:r>
            <a:r>
              <a:rPr lang="ru-RU" sz="2400" dirty="0" smtClean="0"/>
              <a:t>, </a:t>
            </a:r>
          </a:p>
          <a:p>
            <a:pPr>
              <a:buNone/>
            </a:pPr>
            <a:r>
              <a:rPr lang="ru-RU" sz="2400" dirty="0" err="1" smtClean="0"/>
              <a:t>старич</a:t>
            </a:r>
            <a:r>
              <a:rPr lang="ru-RU" sz="2400" b="1" i="1" dirty="0" err="1" smtClean="0">
                <a:solidFill>
                  <a:srgbClr val="C00000"/>
                </a:solidFill>
              </a:rPr>
              <a:t>О</a:t>
            </a:r>
            <a:r>
              <a:rPr lang="ru-RU" sz="2400" dirty="0" err="1" smtClean="0"/>
              <a:t>к</a:t>
            </a:r>
            <a:r>
              <a:rPr lang="ru-RU" sz="2400" dirty="0" smtClean="0"/>
              <a:t>, </a:t>
            </a:r>
            <a:r>
              <a:rPr lang="ru-RU" sz="2400" dirty="0" err="1" smtClean="0"/>
              <a:t>сверч</a:t>
            </a:r>
            <a:r>
              <a:rPr lang="ru-RU" sz="2400" b="1" i="1" dirty="0" err="1" smtClean="0">
                <a:solidFill>
                  <a:srgbClr val="C00000"/>
                </a:solidFill>
              </a:rPr>
              <a:t>О</a:t>
            </a:r>
            <a:r>
              <a:rPr lang="ru-RU" sz="2400" dirty="0" err="1" smtClean="0"/>
              <a:t>к</a:t>
            </a:r>
            <a:r>
              <a:rPr lang="ru-RU" sz="2400" dirty="0" smtClean="0"/>
              <a:t>, </a:t>
            </a:r>
            <a:r>
              <a:rPr lang="ru-RU" sz="2400" dirty="0" err="1" smtClean="0"/>
              <a:t>мальч</a:t>
            </a:r>
            <a:r>
              <a:rPr lang="ru-RU" sz="2400" b="1" i="1" dirty="0" err="1" smtClean="0">
                <a:solidFill>
                  <a:srgbClr val="C00000"/>
                </a:solidFill>
              </a:rPr>
              <a:t>О</a:t>
            </a:r>
            <a:r>
              <a:rPr lang="ru-RU" sz="2400" dirty="0" err="1" smtClean="0"/>
              <a:t>нка</a:t>
            </a:r>
            <a:r>
              <a:rPr lang="ru-RU" sz="2400" dirty="0" smtClean="0"/>
              <a:t>, </a:t>
            </a:r>
            <a:r>
              <a:rPr lang="ru-RU" sz="2400" dirty="0" err="1" smtClean="0"/>
              <a:t>внуч</a:t>
            </a:r>
            <a:r>
              <a:rPr lang="ru-RU" sz="2400" b="1" i="1" dirty="0" err="1" smtClean="0">
                <a:solidFill>
                  <a:srgbClr val="C00000"/>
                </a:solidFill>
              </a:rPr>
              <a:t>О</a:t>
            </a:r>
            <a:r>
              <a:rPr lang="ru-RU" sz="2400" dirty="0" err="1" smtClean="0"/>
              <a:t>нок</a:t>
            </a:r>
            <a:r>
              <a:rPr lang="ru-RU" sz="2400" dirty="0" smtClean="0"/>
              <a:t>, </a:t>
            </a:r>
            <a:r>
              <a:rPr lang="ru-RU" sz="2400" dirty="0" err="1" smtClean="0"/>
              <a:t>друж</a:t>
            </a:r>
            <a:r>
              <a:rPr lang="ru-RU" sz="2400" b="1" i="1" dirty="0" err="1" smtClean="0">
                <a:solidFill>
                  <a:srgbClr val="C00000"/>
                </a:solidFill>
              </a:rPr>
              <a:t>О</a:t>
            </a:r>
            <a:r>
              <a:rPr lang="ru-RU" sz="2400" dirty="0" err="1" smtClean="0"/>
              <a:t>к</a:t>
            </a:r>
            <a:r>
              <a:rPr lang="ru-RU" sz="2400" dirty="0" smtClean="0"/>
              <a:t>, </a:t>
            </a:r>
            <a:r>
              <a:rPr lang="ru-RU" sz="2400" dirty="0" err="1" smtClean="0"/>
              <a:t>прыж</a:t>
            </a:r>
            <a:r>
              <a:rPr lang="ru-RU" sz="2400" b="1" i="1" dirty="0" err="1" smtClean="0">
                <a:solidFill>
                  <a:srgbClr val="C00000"/>
                </a:solidFill>
              </a:rPr>
              <a:t>О</a:t>
            </a:r>
            <a:r>
              <a:rPr lang="ru-RU" sz="2400" dirty="0" err="1" smtClean="0"/>
              <a:t>к</a:t>
            </a:r>
            <a:r>
              <a:rPr lang="ru-RU" sz="2400" dirty="0" smtClean="0"/>
              <a:t>, </a:t>
            </a:r>
            <a:r>
              <a:rPr lang="ru-RU" sz="2400" dirty="0" err="1" smtClean="0"/>
              <a:t>кабарж</a:t>
            </a:r>
            <a:r>
              <a:rPr lang="ru-RU" sz="2400" b="1" i="1" dirty="0" err="1" smtClean="0">
                <a:solidFill>
                  <a:srgbClr val="C00000"/>
                </a:solidFill>
              </a:rPr>
              <a:t>О</a:t>
            </a:r>
            <a:r>
              <a:rPr lang="ru-RU" sz="2400" dirty="0" err="1" smtClean="0"/>
              <a:t>нок</a:t>
            </a:r>
            <a:r>
              <a:rPr lang="ru-RU" sz="2400" dirty="0" smtClean="0"/>
              <a:t>, утлая </a:t>
            </a:r>
            <a:r>
              <a:rPr lang="ru-RU" sz="2400" dirty="0" err="1" smtClean="0"/>
              <a:t>лодч</a:t>
            </a:r>
            <a:r>
              <a:rPr lang="ru-RU" sz="2400" b="1" i="1" dirty="0" err="1" smtClean="0">
                <a:solidFill>
                  <a:srgbClr val="C00000"/>
                </a:solidFill>
              </a:rPr>
              <a:t>О</a:t>
            </a:r>
            <a:r>
              <a:rPr lang="ru-RU" sz="2400" dirty="0" err="1" smtClean="0"/>
              <a:t>нка</a:t>
            </a:r>
            <a:r>
              <a:rPr lang="ru-RU" sz="2400" dirty="0" smtClean="0"/>
              <a:t>,</a:t>
            </a:r>
          </a:p>
          <a:p>
            <a:pPr>
              <a:buNone/>
            </a:pPr>
            <a:r>
              <a:rPr lang="ru-RU" sz="2400" dirty="0" err="1" smtClean="0"/>
              <a:t>суш</a:t>
            </a:r>
            <a:r>
              <a:rPr lang="ru-RU" sz="2400" b="1" i="1" dirty="0" err="1" smtClean="0">
                <a:solidFill>
                  <a:srgbClr val="C00000"/>
                </a:solidFill>
              </a:rPr>
              <a:t>Ё</a:t>
            </a:r>
            <a:r>
              <a:rPr lang="ru-RU" sz="2400" dirty="0" err="1" smtClean="0"/>
              <a:t>ная</a:t>
            </a:r>
            <a:r>
              <a:rPr lang="ru-RU" sz="2400" dirty="0" smtClean="0"/>
              <a:t> и </a:t>
            </a:r>
            <a:r>
              <a:rPr lang="ru-RU" sz="2400" dirty="0" err="1" smtClean="0"/>
              <a:t>копч</a:t>
            </a:r>
            <a:r>
              <a:rPr lang="ru-RU" sz="2400" b="1" i="1" dirty="0" err="1" smtClean="0">
                <a:solidFill>
                  <a:srgbClr val="C00000"/>
                </a:solidFill>
              </a:rPr>
              <a:t>Ё</a:t>
            </a:r>
            <a:r>
              <a:rPr lang="ru-RU" sz="2400" dirty="0" err="1" smtClean="0"/>
              <a:t>ная</a:t>
            </a:r>
            <a:r>
              <a:rPr lang="ru-RU" sz="2400" dirty="0" smtClean="0"/>
              <a:t> рыба, </a:t>
            </a:r>
            <a:r>
              <a:rPr lang="ru-RU" sz="2400" dirty="0" err="1" smtClean="0"/>
              <a:t>туш</a:t>
            </a:r>
            <a:r>
              <a:rPr lang="ru-RU" sz="2400" b="1" i="1" dirty="0" err="1" smtClean="0">
                <a:solidFill>
                  <a:srgbClr val="C00000"/>
                </a:solidFill>
              </a:rPr>
              <a:t>Ё</a:t>
            </a:r>
            <a:r>
              <a:rPr lang="ru-RU" sz="2400" dirty="0" err="1" smtClean="0"/>
              <a:t>ные</a:t>
            </a:r>
            <a:r>
              <a:rPr lang="ru-RU" sz="2400" dirty="0" smtClean="0"/>
              <a:t> баклажаны, </a:t>
            </a:r>
            <a:r>
              <a:rPr lang="ru-RU" sz="2400" dirty="0" err="1" smtClean="0"/>
              <a:t>сгущ</a:t>
            </a:r>
            <a:r>
              <a:rPr lang="ru-RU" sz="2400" b="1" i="1" dirty="0" err="1" smtClean="0">
                <a:solidFill>
                  <a:srgbClr val="C00000"/>
                </a:solidFill>
              </a:rPr>
              <a:t>Ё</a:t>
            </a:r>
            <a:r>
              <a:rPr lang="ru-RU" sz="2400" dirty="0" err="1" smtClean="0"/>
              <a:t>нное</a:t>
            </a:r>
            <a:r>
              <a:rPr lang="ru-RU" sz="2400" dirty="0" smtClean="0"/>
              <a:t> молоко, </a:t>
            </a:r>
            <a:r>
              <a:rPr lang="ru-RU" sz="2400" dirty="0" err="1" smtClean="0"/>
              <a:t>туш</a:t>
            </a:r>
            <a:r>
              <a:rPr lang="ru-RU" sz="2400" b="1" i="1" dirty="0" err="1" smtClean="0">
                <a:solidFill>
                  <a:srgbClr val="C00000"/>
                </a:solidFill>
              </a:rPr>
              <a:t>Ё</a:t>
            </a:r>
            <a:r>
              <a:rPr lang="ru-RU" sz="2400" dirty="0" err="1" smtClean="0"/>
              <a:t>нка</a:t>
            </a:r>
            <a:r>
              <a:rPr lang="ru-RU" sz="2400" dirty="0" smtClean="0"/>
              <a:t> тощего </a:t>
            </a:r>
            <a:r>
              <a:rPr lang="ru-RU" sz="2400" dirty="0" err="1" smtClean="0"/>
              <a:t>зайч</a:t>
            </a:r>
            <a:r>
              <a:rPr lang="ru-RU" sz="2400" b="1" i="1" dirty="0" err="1" smtClean="0">
                <a:solidFill>
                  <a:srgbClr val="C00000"/>
                </a:solidFill>
              </a:rPr>
              <a:t>О</a:t>
            </a:r>
            <a:r>
              <a:rPr lang="ru-RU" sz="2400" dirty="0" err="1" smtClean="0"/>
              <a:t>нка</a:t>
            </a:r>
            <a:r>
              <a:rPr lang="ru-RU" sz="2400" dirty="0" smtClean="0"/>
              <a:t>, </a:t>
            </a:r>
            <a:r>
              <a:rPr lang="ru-RU" sz="2400" dirty="0" err="1" smtClean="0"/>
              <a:t>огорч</a:t>
            </a:r>
            <a:r>
              <a:rPr lang="ru-RU" sz="2400" b="1" i="1" dirty="0" err="1" smtClean="0">
                <a:solidFill>
                  <a:srgbClr val="C00000"/>
                </a:solidFill>
              </a:rPr>
              <a:t>Ё</a:t>
            </a:r>
            <a:r>
              <a:rPr lang="ru-RU" sz="2400" dirty="0" err="1" smtClean="0"/>
              <a:t>нный</a:t>
            </a:r>
            <a:r>
              <a:rPr lang="ru-RU" sz="2400" dirty="0" smtClean="0"/>
              <a:t>, </a:t>
            </a:r>
            <a:r>
              <a:rPr lang="ru-RU" sz="2400" dirty="0" err="1" smtClean="0"/>
              <a:t>раскрепощ</a:t>
            </a:r>
            <a:r>
              <a:rPr lang="ru-RU" sz="2400" b="1" i="1" dirty="0" err="1" smtClean="0">
                <a:solidFill>
                  <a:srgbClr val="C00000"/>
                </a:solidFill>
              </a:rPr>
              <a:t>Ё</a:t>
            </a:r>
            <a:r>
              <a:rPr lang="ru-RU" sz="2400" dirty="0" err="1" smtClean="0"/>
              <a:t>н</a:t>
            </a:r>
            <a:r>
              <a:rPr lang="ru-RU" sz="2400" dirty="0" smtClean="0"/>
              <a:t>, </a:t>
            </a:r>
            <a:r>
              <a:rPr lang="ru-RU" sz="2400" dirty="0" err="1" smtClean="0"/>
              <a:t>напряж</a:t>
            </a:r>
            <a:r>
              <a:rPr lang="ru-RU" sz="2400" b="1" i="1" dirty="0" err="1" smtClean="0">
                <a:solidFill>
                  <a:srgbClr val="C00000"/>
                </a:solidFill>
              </a:rPr>
              <a:t>Ё</a:t>
            </a:r>
            <a:r>
              <a:rPr lang="ru-RU" sz="2400" dirty="0" err="1" smtClean="0"/>
              <a:t>нный</a:t>
            </a:r>
            <a:r>
              <a:rPr lang="ru-RU" sz="2400" dirty="0" smtClean="0"/>
              <a:t>, он </a:t>
            </a:r>
            <a:r>
              <a:rPr lang="ru-RU" sz="2400" dirty="0" err="1" smtClean="0"/>
              <a:t>приш</a:t>
            </a:r>
            <a:r>
              <a:rPr lang="ru-RU" sz="2400" b="1" i="1" dirty="0" err="1" smtClean="0">
                <a:solidFill>
                  <a:srgbClr val="C00000"/>
                </a:solidFill>
              </a:rPr>
              <a:t>Ё</a:t>
            </a:r>
            <a:r>
              <a:rPr lang="ru-RU" sz="2400" dirty="0" err="1" smtClean="0"/>
              <a:t>л</a:t>
            </a:r>
            <a:r>
              <a:rPr lang="ru-RU" sz="2400" dirty="0" smtClean="0"/>
              <a:t>, </a:t>
            </a:r>
            <a:r>
              <a:rPr lang="ru-RU" sz="2400" dirty="0" err="1" smtClean="0"/>
              <a:t>перемещ</a:t>
            </a:r>
            <a:r>
              <a:rPr lang="ru-RU" sz="2400" b="1" i="1" dirty="0" err="1" smtClean="0">
                <a:solidFill>
                  <a:srgbClr val="C00000"/>
                </a:solidFill>
              </a:rPr>
              <a:t>Ё</a:t>
            </a:r>
            <a:r>
              <a:rPr lang="ru-RU" sz="2400" dirty="0" err="1" smtClean="0"/>
              <a:t>нный</a:t>
            </a:r>
            <a:r>
              <a:rPr lang="ru-RU" sz="2400" dirty="0" smtClean="0"/>
              <a:t>, </a:t>
            </a:r>
            <a:r>
              <a:rPr lang="ru-RU" sz="2400" dirty="0" err="1" smtClean="0"/>
              <a:t>упрощ</a:t>
            </a:r>
            <a:r>
              <a:rPr lang="ru-RU" sz="2400" b="1" i="1" dirty="0" err="1" smtClean="0">
                <a:solidFill>
                  <a:srgbClr val="C00000"/>
                </a:solidFill>
              </a:rPr>
              <a:t>Ё</a:t>
            </a:r>
            <a:r>
              <a:rPr lang="ru-RU" sz="2400" dirty="0" err="1" smtClean="0"/>
              <a:t>н</a:t>
            </a:r>
            <a:r>
              <a:rPr lang="ru-RU" sz="2400" dirty="0" smtClean="0"/>
              <a:t>, </a:t>
            </a:r>
            <a:r>
              <a:rPr lang="ru-RU" sz="2400" dirty="0" err="1" smtClean="0"/>
              <a:t>сраж</a:t>
            </a:r>
            <a:r>
              <a:rPr lang="ru-RU" sz="2400" b="1" i="1" dirty="0" err="1" smtClean="0">
                <a:solidFill>
                  <a:srgbClr val="C00000"/>
                </a:solidFill>
              </a:rPr>
              <a:t>Ё</a:t>
            </a:r>
            <a:r>
              <a:rPr lang="ru-RU" sz="2400" dirty="0" err="1" smtClean="0"/>
              <a:t>н</a:t>
            </a:r>
            <a:r>
              <a:rPr lang="ru-RU" sz="2400" dirty="0" smtClean="0"/>
              <a:t>, </a:t>
            </a:r>
            <a:r>
              <a:rPr lang="ru-RU" sz="2400" dirty="0" err="1" smtClean="0"/>
              <a:t>запрещ</a:t>
            </a:r>
            <a:r>
              <a:rPr lang="ru-RU" sz="2400" b="1" i="1" dirty="0" err="1" smtClean="0">
                <a:solidFill>
                  <a:srgbClr val="C00000"/>
                </a:solidFill>
              </a:rPr>
              <a:t>Ё</a:t>
            </a:r>
            <a:r>
              <a:rPr lang="ru-RU" sz="2400" dirty="0" err="1" smtClean="0"/>
              <a:t>нный</a:t>
            </a:r>
            <a:r>
              <a:rPr lang="ru-RU" sz="2400" dirty="0" smtClean="0"/>
              <a:t>, </a:t>
            </a:r>
          </a:p>
          <a:p>
            <a:pPr>
              <a:buNone/>
            </a:pPr>
            <a:r>
              <a:rPr lang="ru-RU" sz="2400" dirty="0" smtClean="0"/>
              <a:t>с </a:t>
            </a:r>
            <a:r>
              <a:rPr lang="ru-RU" sz="2400" dirty="0" err="1" smtClean="0"/>
              <a:t>плащ</a:t>
            </a:r>
            <a:r>
              <a:rPr lang="ru-RU" sz="2400" b="1" i="1" dirty="0" err="1" smtClean="0">
                <a:solidFill>
                  <a:srgbClr val="C00000"/>
                </a:solidFill>
              </a:rPr>
              <a:t>О</a:t>
            </a:r>
            <a:r>
              <a:rPr lang="ru-RU" sz="2400" dirty="0" err="1" smtClean="0"/>
              <a:t>м</a:t>
            </a:r>
            <a:r>
              <a:rPr lang="ru-RU" sz="2400" dirty="0" smtClean="0"/>
              <a:t>, </a:t>
            </a:r>
            <a:r>
              <a:rPr lang="ru-RU" sz="2400" dirty="0" err="1" smtClean="0"/>
              <a:t>саранч</a:t>
            </a:r>
            <a:r>
              <a:rPr lang="ru-RU" sz="2400" b="1" i="1" dirty="0" err="1" smtClean="0">
                <a:solidFill>
                  <a:srgbClr val="C00000"/>
                </a:solidFill>
              </a:rPr>
              <a:t>О</a:t>
            </a:r>
            <a:r>
              <a:rPr lang="ru-RU" sz="2400" dirty="0" err="1" smtClean="0"/>
              <a:t>й</a:t>
            </a:r>
            <a:r>
              <a:rPr lang="ru-RU" sz="2400" dirty="0" smtClean="0"/>
              <a:t>, </a:t>
            </a:r>
            <a:r>
              <a:rPr lang="ru-RU" sz="2400" dirty="0" err="1" smtClean="0"/>
              <a:t>шалаш</a:t>
            </a:r>
            <a:r>
              <a:rPr lang="ru-RU" sz="2400" b="1" i="1" dirty="0" err="1" smtClean="0">
                <a:solidFill>
                  <a:srgbClr val="C00000"/>
                </a:solidFill>
              </a:rPr>
              <a:t>О</a:t>
            </a:r>
            <a:r>
              <a:rPr lang="ru-RU" sz="2400" dirty="0" err="1" smtClean="0"/>
              <a:t>м</a:t>
            </a:r>
            <a:r>
              <a:rPr lang="ru-RU" sz="2400" dirty="0" smtClean="0"/>
              <a:t>, под </a:t>
            </a:r>
            <a:r>
              <a:rPr lang="ru-RU" sz="2400" dirty="0" err="1" smtClean="0"/>
              <a:t>плющ</a:t>
            </a:r>
            <a:r>
              <a:rPr lang="ru-RU" sz="2400" b="1" i="1" dirty="0" err="1" smtClean="0">
                <a:solidFill>
                  <a:srgbClr val="C00000"/>
                </a:solidFill>
              </a:rPr>
              <a:t>О</a:t>
            </a:r>
            <a:r>
              <a:rPr lang="ru-RU" sz="2400" dirty="0" err="1" smtClean="0"/>
              <a:t>м</a:t>
            </a:r>
            <a:r>
              <a:rPr lang="ru-RU" sz="2400" dirty="0" smtClean="0"/>
              <a:t>, с </a:t>
            </a:r>
            <a:r>
              <a:rPr lang="ru-RU" sz="2400" dirty="0" err="1" smtClean="0"/>
              <a:t>врач</a:t>
            </a:r>
            <a:r>
              <a:rPr lang="ru-RU" sz="2400" b="1" i="1" dirty="0" err="1" smtClean="0">
                <a:solidFill>
                  <a:srgbClr val="C00000"/>
                </a:solidFill>
              </a:rPr>
              <a:t>О</a:t>
            </a:r>
            <a:r>
              <a:rPr lang="ru-RU" sz="2400" dirty="0" err="1" smtClean="0"/>
              <a:t>м</a:t>
            </a:r>
            <a:r>
              <a:rPr lang="ru-RU" sz="2400" dirty="0" smtClean="0"/>
              <a:t>, </a:t>
            </a:r>
            <a:r>
              <a:rPr lang="ru-RU" sz="2400" dirty="0" err="1" smtClean="0"/>
              <a:t>кирпич</a:t>
            </a:r>
            <a:r>
              <a:rPr lang="ru-RU" sz="2400" b="1" i="1" dirty="0" err="1" smtClean="0">
                <a:solidFill>
                  <a:srgbClr val="C00000"/>
                </a:solidFill>
              </a:rPr>
              <a:t>О</a:t>
            </a:r>
            <a:r>
              <a:rPr lang="ru-RU" sz="2400" dirty="0" err="1" smtClean="0"/>
              <a:t>м</a:t>
            </a:r>
            <a:r>
              <a:rPr lang="ru-RU" sz="2400" dirty="0" smtClean="0"/>
              <a:t>, за </a:t>
            </a:r>
            <a:r>
              <a:rPr lang="ru-RU" sz="2400" dirty="0" err="1" smtClean="0"/>
              <a:t>меж</a:t>
            </a:r>
            <a:r>
              <a:rPr lang="ru-RU" sz="2400" b="1" i="1" dirty="0" err="1" smtClean="0">
                <a:solidFill>
                  <a:srgbClr val="C00000"/>
                </a:solidFill>
              </a:rPr>
              <a:t>О</a:t>
            </a:r>
            <a:r>
              <a:rPr lang="ru-RU" sz="2400" dirty="0" err="1" smtClean="0"/>
              <a:t>й</a:t>
            </a:r>
            <a:r>
              <a:rPr lang="ru-RU" sz="2400" dirty="0" smtClean="0"/>
              <a:t>, над </a:t>
            </a:r>
            <a:r>
              <a:rPr lang="ru-RU" sz="2400" dirty="0" err="1" smtClean="0"/>
              <a:t>плеч</a:t>
            </a:r>
            <a:r>
              <a:rPr lang="ru-RU" sz="2400" b="1" i="1" dirty="0" err="1" smtClean="0">
                <a:solidFill>
                  <a:srgbClr val="C00000"/>
                </a:solidFill>
              </a:rPr>
              <a:t>О</a:t>
            </a:r>
            <a:r>
              <a:rPr lang="ru-RU" sz="2400" dirty="0" err="1" smtClean="0"/>
              <a:t>м</a:t>
            </a:r>
            <a:r>
              <a:rPr lang="ru-RU" sz="2400" dirty="0" smtClean="0"/>
              <a:t>, </a:t>
            </a:r>
          </a:p>
          <a:p>
            <a:pPr>
              <a:buNone/>
            </a:pPr>
            <a:r>
              <a:rPr lang="ru-RU" sz="2400" dirty="0" err="1" smtClean="0"/>
              <a:t>обожж</a:t>
            </a:r>
            <a:r>
              <a:rPr lang="ru-RU" sz="2400" b="1" i="1" dirty="0" err="1" smtClean="0">
                <a:solidFill>
                  <a:srgbClr val="C00000"/>
                </a:solidFill>
              </a:rPr>
              <a:t>Ё</a:t>
            </a:r>
            <a:r>
              <a:rPr lang="ru-RU" sz="2400" dirty="0" err="1" smtClean="0"/>
              <a:t>шь</a:t>
            </a:r>
            <a:r>
              <a:rPr lang="ru-RU" sz="2400" dirty="0" smtClean="0"/>
              <a:t>, </a:t>
            </a:r>
            <a:r>
              <a:rPr lang="ru-RU" sz="2400" dirty="0" err="1" smtClean="0"/>
              <a:t>стереж</a:t>
            </a:r>
            <a:r>
              <a:rPr lang="ru-RU" sz="2400" b="1" i="1" dirty="0" err="1" smtClean="0">
                <a:solidFill>
                  <a:srgbClr val="C00000"/>
                </a:solidFill>
              </a:rPr>
              <a:t>Ё</a:t>
            </a:r>
            <a:r>
              <a:rPr lang="ru-RU" sz="2400" dirty="0" err="1" smtClean="0"/>
              <a:t>м</a:t>
            </a:r>
            <a:r>
              <a:rPr lang="ru-RU" sz="2400" dirty="0" smtClean="0"/>
              <a:t>, </a:t>
            </a:r>
            <a:r>
              <a:rPr lang="ru-RU" sz="2400" dirty="0" err="1" smtClean="0"/>
              <a:t>увлеч</a:t>
            </a:r>
            <a:r>
              <a:rPr lang="ru-RU" sz="2400" b="1" i="1" dirty="0" err="1" smtClean="0">
                <a:solidFill>
                  <a:srgbClr val="C00000"/>
                </a:solidFill>
              </a:rPr>
              <a:t>Ё</a:t>
            </a:r>
            <a:r>
              <a:rPr lang="ru-RU" sz="2400" dirty="0" err="1" smtClean="0"/>
              <a:t>те</a:t>
            </a:r>
            <a:r>
              <a:rPr lang="ru-RU" sz="2400" dirty="0" smtClean="0"/>
              <a:t>, </a:t>
            </a:r>
            <a:r>
              <a:rPr lang="ru-RU" sz="2400" dirty="0" err="1" smtClean="0"/>
              <a:t>запеч</a:t>
            </a:r>
            <a:r>
              <a:rPr lang="ru-RU" sz="2400" b="1" i="1" dirty="0" err="1" smtClean="0">
                <a:solidFill>
                  <a:srgbClr val="C00000"/>
                </a:solidFill>
              </a:rPr>
              <a:t>Ё</a:t>
            </a:r>
            <a:r>
              <a:rPr lang="ru-RU" sz="2400" dirty="0" err="1" smtClean="0"/>
              <a:t>шь</a:t>
            </a:r>
            <a:r>
              <a:rPr lang="ru-RU" sz="2400" dirty="0" smtClean="0"/>
              <a:t>, </a:t>
            </a:r>
            <a:r>
              <a:rPr lang="ru-RU" sz="2400" dirty="0" err="1" smtClean="0"/>
              <a:t>береж</a:t>
            </a:r>
            <a:r>
              <a:rPr lang="ru-RU" sz="2400" b="1" i="1" dirty="0" err="1" smtClean="0">
                <a:solidFill>
                  <a:srgbClr val="C00000"/>
                </a:solidFill>
              </a:rPr>
              <a:t>Ё</a:t>
            </a:r>
            <a:r>
              <a:rPr lang="ru-RU" sz="2400" dirty="0" err="1" smtClean="0"/>
              <a:t>м</a:t>
            </a:r>
            <a:r>
              <a:rPr lang="ru-RU" sz="2400" dirty="0" smtClean="0"/>
              <a:t>, </a:t>
            </a:r>
            <a:r>
              <a:rPr lang="ru-RU" sz="2400" dirty="0" err="1" smtClean="0"/>
              <a:t>сбереж</a:t>
            </a:r>
            <a:r>
              <a:rPr lang="ru-RU" sz="2400" b="1" i="1" dirty="0" err="1" smtClean="0">
                <a:solidFill>
                  <a:srgbClr val="C00000"/>
                </a:solidFill>
              </a:rPr>
              <a:t>Ё</a:t>
            </a:r>
            <a:r>
              <a:rPr lang="ru-RU" sz="2400" dirty="0" err="1" smtClean="0"/>
              <a:t>т</a:t>
            </a:r>
            <a:r>
              <a:rPr lang="ru-RU" sz="2400" dirty="0" smtClean="0"/>
              <a:t>, </a:t>
            </a:r>
            <a:r>
              <a:rPr lang="ru-RU" sz="2400" dirty="0" err="1" smtClean="0"/>
              <a:t>развлеч</a:t>
            </a:r>
            <a:r>
              <a:rPr lang="ru-RU" sz="2400" b="1" i="1" dirty="0" err="1" smtClean="0">
                <a:solidFill>
                  <a:srgbClr val="C00000"/>
                </a:solidFill>
              </a:rPr>
              <a:t>Ё</a:t>
            </a:r>
            <a:r>
              <a:rPr lang="ru-RU" sz="2400" dirty="0" err="1" smtClean="0"/>
              <a:t>те</a:t>
            </a:r>
            <a:r>
              <a:rPr lang="ru-RU" sz="2400" dirty="0" smtClean="0"/>
              <a:t>, </a:t>
            </a:r>
            <a:r>
              <a:rPr lang="ru-RU" sz="2400" dirty="0" err="1" smtClean="0"/>
              <a:t>стереж</a:t>
            </a:r>
            <a:r>
              <a:rPr lang="ru-RU" sz="2400" b="1" i="1" dirty="0" err="1" smtClean="0">
                <a:solidFill>
                  <a:srgbClr val="C00000"/>
                </a:solidFill>
              </a:rPr>
              <a:t>Ё</a:t>
            </a:r>
            <a:r>
              <a:rPr lang="ru-RU" sz="2400" dirty="0" err="1" smtClean="0"/>
              <a:t>т</a:t>
            </a:r>
            <a:r>
              <a:rPr lang="ru-RU" sz="2400" dirty="0" smtClean="0"/>
              <a:t>, </a:t>
            </a:r>
          </a:p>
          <a:p>
            <a:pPr>
              <a:buNone/>
            </a:pPr>
            <a:r>
              <a:rPr lang="ru-RU" sz="2400" dirty="0" err="1" smtClean="0"/>
              <a:t>стаж</a:t>
            </a:r>
            <a:r>
              <a:rPr lang="ru-RU" sz="2400" b="1" i="1" dirty="0" err="1" smtClean="0">
                <a:solidFill>
                  <a:srgbClr val="C00000"/>
                </a:solidFill>
              </a:rPr>
              <a:t>Ё</a:t>
            </a:r>
            <a:r>
              <a:rPr lang="ru-RU" sz="2400" dirty="0" err="1" smtClean="0"/>
              <a:t>ры</a:t>
            </a:r>
            <a:r>
              <a:rPr lang="ru-RU" sz="2400" dirty="0" smtClean="0"/>
              <a:t>, </a:t>
            </a:r>
            <a:r>
              <a:rPr lang="ru-RU" sz="2400" dirty="0" err="1" smtClean="0"/>
              <a:t>тренаж</a:t>
            </a:r>
            <a:r>
              <a:rPr lang="ru-RU" sz="2400" b="1" i="1" dirty="0" err="1" smtClean="0">
                <a:solidFill>
                  <a:srgbClr val="C00000"/>
                </a:solidFill>
              </a:rPr>
              <a:t>Ё</a:t>
            </a:r>
            <a:r>
              <a:rPr lang="ru-RU" sz="2400" dirty="0" err="1" smtClean="0"/>
              <a:t>рный</a:t>
            </a:r>
            <a:r>
              <a:rPr lang="ru-RU" sz="2400" dirty="0" smtClean="0"/>
              <a:t> зал, </a:t>
            </a:r>
            <a:r>
              <a:rPr lang="ru-RU" sz="2400" dirty="0" err="1" smtClean="0"/>
              <a:t>дириж</a:t>
            </a:r>
            <a:r>
              <a:rPr lang="ru-RU" sz="2400" b="1" i="1" dirty="0" err="1" smtClean="0">
                <a:solidFill>
                  <a:srgbClr val="C00000"/>
                </a:solidFill>
              </a:rPr>
              <a:t>Ё</a:t>
            </a:r>
            <a:r>
              <a:rPr lang="ru-RU" sz="2400" dirty="0" err="1" smtClean="0"/>
              <a:t>рская</a:t>
            </a:r>
            <a:r>
              <a:rPr lang="ru-RU" sz="2400" dirty="0" smtClean="0"/>
              <a:t> палочка, </a:t>
            </a:r>
            <a:r>
              <a:rPr lang="ru-RU" sz="2400" dirty="0" err="1" smtClean="0"/>
              <a:t>пастиж</a:t>
            </a:r>
            <a:r>
              <a:rPr lang="ru-RU" sz="2400" b="1" i="1" dirty="0" err="1" smtClean="0">
                <a:solidFill>
                  <a:srgbClr val="C00000"/>
                </a:solidFill>
              </a:rPr>
              <a:t>Ё</a:t>
            </a:r>
            <a:r>
              <a:rPr lang="ru-RU" sz="2400" dirty="0" err="1" smtClean="0"/>
              <a:t>рное</a:t>
            </a:r>
            <a:r>
              <a:rPr lang="ru-RU" sz="2400" dirty="0" smtClean="0"/>
              <a:t> искусство, </a:t>
            </a:r>
            <a:r>
              <a:rPr lang="ru-RU" sz="2400" dirty="0" err="1" smtClean="0"/>
              <a:t>маж</a:t>
            </a:r>
            <a:r>
              <a:rPr lang="ru-RU" sz="2400" b="1" i="1" dirty="0" err="1" smtClean="0">
                <a:solidFill>
                  <a:srgbClr val="C00000"/>
                </a:solidFill>
              </a:rPr>
              <a:t>О</a:t>
            </a:r>
            <a:r>
              <a:rPr lang="ru-RU" sz="2400" dirty="0" err="1" smtClean="0"/>
              <a:t>р</a:t>
            </a:r>
            <a:r>
              <a:rPr lang="ru-RU" sz="2400" dirty="0" smtClean="0"/>
              <a:t> (муз. лад), </a:t>
            </a:r>
            <a:r>
              <a:rPr lang="ru-RU" sz="2400" dirty="0" err="1" smtClean="0"/>
              <a:t>ухаж</a:t>
            </a:r>
            <a:r>
              <a:rPr lang="ru-RU" sz="2400" b="1" i="1" dirty="0" err="1" smtClean="0">
                <a:solidFill>
                  <a:srgbClr val="C00000"/>
                </a:solidFill>
              </a:rPr>
              <a:t>Ё</a:t>
            </a:r>
            <a:r>
              <a:rPr lang="ru-RU" sz="2400" dirty="0" err="1" smtClean="0"/>
              <a:t>ры</a:t>
            </a:r>
            <a:r>
              <a:rPr lang="ru-RU" sz="2400" dirty="0" smtClean="0"/>
              <a:t>,</a:t>
            </a:r>
          </a:p>
          <a:p>
            <a:pPr>
              <a:buNone/>
            </a:pPr>
            <a:r>
              <a:rPr lang="ru-RU" sz="2400" dirty="0" err="1" smtClean="0"/>
              <a:t>никч</a:t>
            </a:r>
            <a:r>
              <a:rPr lang="ru-RU" sz="2400" b="1" i="1" dirty="0" err="1" smtClean="0">
                <a:solidFill>
                  <a:srgbClr val="C00000"/>
                </a:solidFill>
              </a:rPr>
              <a:t>Ё</a:t>
            </a:r>
            <a:r>
              <a:rPr lang="ru-RU" sz="2400" dirty="0" err="1" smtClean="0"/>
              <a:t>мный</a:t>
            </a:r>
            <a:r>
              <a:rPr lang="ru-RU" sz="2400" dirty="0" smtClean="0"/>
              <a:t>, ни о </a:t>
            </a:r>
            <a:r>
              <a:rPr lang="ru-RU" sz="2400" dirty="0" err="1" smtClean="0"/>
              <a:t>ч</a:t>
            </a:r>
            <a:r>
              <a:rPr lang="ru-RU" sz="2400" b="1" i="1" dirty="0" err="1" smtClean="0">
                <a:solidFill>
                  <a:srgbClr val="C00000"/>
                </a:solidFill>
              </a:rPr>
              <a:t>Ё</a:t>
            </a:r>
            <a:r>
              <a:rPr lang="ru-RU" sz="2400" dirty="0" err="1" smtClean="0"/>
              <a:t>м</a:t>
            </a:r>
            <a:r>
              <a:rPr lang="ru-RU" sz="2400" dirty="0" smtClean="0"/>
              <a:t> не говорить, </a:t>
            </a:r>
            <a:r>
              <a:rPr lang="ru-RU" sz="2400" dirty="0" err="1" smtClean="0"/>
              <a:t>нипоч</a:t>
            </a:r>
            <a:r>
              <a:rPr lang="ru-RU" sz="2400" b="1" i="1" dirty="0" err="1" smtClean="0">
                <a:solidFill>
                  <a:srgbClr val="C00000"/>
                </a:solidFill>
              </a:rPr>
              <a:t>Ё</a:t>
            </a:r>
            <a:r>
              <a:rPr lang="ru-RU" sz="2400" dirty="0" err="1" smtClean="0"/>
              <a:t>м</a:t>
            </a:r>
            <a:r>
              <a:rPr lang="ru-RU" sz="2400" dirty="0" smtClean="0"/>
              <a:t>, ни при </a:t>
            </a:r>
            <a:r>
              <a:rPr lang="ru-RU" sz="2400" dirty="0" err="1" smtClean="0"/>
              <a:t>ч</a:t>
            </a:r>
            <a:r>
              <a:rPr lang="ru-RU" sz="2400" b="1" i="1" dirty="0" err="1" smtClean="0">
                <a:solidFill>
                  <a:srgbClr val="C00000"/>
                </a:solidFill>
              </a:rPr>
              <a:t>Ё</a:t>
            </a:r>
            <a:r>
              <a:rPr lang="ru-RU" sz="2400" dirty="0" err="1" smtClean="0"/>
              <a:t>м</a:t>
            </a:r>
            <a:endParaRPr lang="ru-RU" sz="2400" dirty="0" smtClean="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378601C765F2DB4D832BA86FE76CDD2C" ma:contentTypeVersion="0" ma:contentTypeDescription="Создание документа." ma:contentTypeScope="" ma:versionID="fdbc2b929c05273eee0c3ce94c5d8174">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33FBE6F-4E14-4648-88EC-B99A59A6F0C8}"/>
</file>

<file path=customXml/itemProps2.xml><?xml version="1.0" encoding="utf-8"?>
<ds:datastoreItem xmlns:ds="http://schemas.openxmlformats.org/officeDocument/2006/customXml" ds:itemID="{206E02D2-AEB1-4768-8315-521FE8571B5B}"/>
</file>

<file path=customXml/itemProps3.xml><?xml version="1.0" encoding="utf-8"?>
<ds:datastoreItem xmlns:ds="http://schemas.openxmlformats.org/officeDocument/2006/customXml" ds:itemID="{599645F4-18BC-4E14-8110-D693553631D0}"/>
</file>

<file path=docProps/app.xml><?xml version="1.0" encoding="utf-8"?>
<Properties xmlns="http://schemas.openxmlformats.org/officeDocument/2006/extended-properties" xmlns:vt="http://schemas.openxmlformats.org/officeDocument/2006/docPropsVTypes">
  <Template/>
  <TotalTime>724</TotalTime>
  <Words>1560</Words>
  <Application>Microsoft Office PowerPoint</Application>
  <PresentationFormat>Экран (4:3)</PresentationFormat>
  <Paragraphs>198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Раздел «Орфография»   Правописание гласных после шипящих и Ц </vt:lpstr>
      <vt:lpstr>Правописание гласных после шипящих и Ц.                 Правописание букв Э, Е</vt:lpstr>
      <vt:lpstr>Слайд 3</vt:lpstr>
      <vt:lpstr> Запомните общее правило написания  о//ё в суффиксах: </vt:lpstr>
      <vt:lpstr>Проверь себя:</vt:lpstr>
      <vt:lpstr>Ответы:</vt:lpstr>
      <vt:lpstr> Внимание! Разное написание введено  для одинаково звучащих образований от глагола жечь: </vt:lpstr>
      <vt:lpstr>Проверь себя: Правописание гласных О/Ё после шипящих </vt:lpstr>
      <vt:lpstr>Ответы: Правописание гласных О/Ё после шипящих </vt:lpstr>
      <vt:lpstr>Слайд 10</vt:lpstr>
      <vt:lpstr> Правописание гласных о, е после ц </vt:lpstr>
      <vt:lpstr>Проверь себя:</vt:lpstr>
      <vt:lpstr>Ответы:</vt:lpstr>
      <vt:lpstr> Правописание  букв э, е </vt:lpstr>
      <vt:lpstr> Вопросы для самоконтроля </vt:lpstr>
      <vt:lpstr>Слайд 16</vt:lpstr>
      <vt:lpstr>      Раздел «Орфография»   Правописание гласных после шипящих и Ц     Т.В. Авдонина   кафедра довузовской подготовки и профориентации  УО «ГГУ имени Франциска Скорины»  Гомель, 2014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Правописание гласных в корне слова </dc:title>
  <dc:creator>Татьяна</dc:creator>
  <cp:lastModifiedBy>Татьяна</cp:lastModifiedBy>
  <cp:revision>119</cp:revision>
  <dcterms:created xsi:type="dcterms:W3CDTF">2012-12-06T19:01:57Z</dcterms:created>
  <dcterms:modified xsi:type="dcterms:W3CDTF">2014-11-13T00:06:18Z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0x010100378601C765F2DB4D832BA86FE76CDD2C</vt:lpwstr>
  </property>
</Properties>
</file>