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7" r:id="rId2"/>
    <p:sldId id="262" r:id="rId3"/>
    <p:sldId id="263" r:id="rId4"/>
    <p:sldId id="264" r:id="rId5"/>
    <p:sldId id="265" r:id="rId6"/>
    <p:sldId id="286" r:id="rId7"/>
    <p:sldId id="284" r:id="rId8"/>
    <p:sldId id="278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9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304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Раздел «Орфография»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Правописание гласных в чередующихся корнях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293096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Для слушателей факультета </a:t>
            </a:r>
          </a:p>
          <a:p>
            <a:pPr algn="ctr"/>
            <a:r>
              <a:rPr lang="ru-RU" dirty="0" smtClean="0"/>
              <a:t>довузовской подготовки и профориентации, </a:t>
            </a:r>
          </a:p>
          <a:p>
            <a:pPr algn="ctr"/>
            <a:r>
              <a:rPr lang="ru-RU" dirty="0" smtClean="0"/>
              <a:t>подготовительных курсов, абитуриентов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827584" y="836712"/>
            <a:ext cx="7151589" cy="5400146"/>
            <a:chOff x="2901" y="492"/>
            <a:chExt cx="6274" cy="5198"/>
          </a:xfrm>
        </p:grpSpPr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2921" y="492"/>
              <a:ext cx="6254" cy="53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Написание гласных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а, о </a:t>
              </a:r>
              <a:r>
                <a:rPr kumimoji="0" lang="ru-RU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в чередующихся корнях зависит: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2901" y="1154"/>
              <a:ext cx="1120" cy="65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от места ударения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4081" y="1154"/>
              <a:ext cx="2863" cy="3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от конечной согласной корня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7033" y="1154"/>
              <a:ext cx="2079" cy="58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от лексического значения корня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901" y="1940"/>
              <a:ext cx="1749" cy="208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безударном положении пишется </a:t>
              </a:r>
              <a:endParaRPr kumimoji="0" lang="ru-RU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в корнях: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гар/гор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твар/твор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клан/клон;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корнях: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зар/зор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плав/плов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4690" y="1650"/>
              <a:ext cx="1680" cy="1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/кос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/ло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ж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ра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/ра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щ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/ро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ска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/ско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6459" y="1879"/>
              <a:ext cx="2661" cy="208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мак/мок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ненадолго опустить в жидкость;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стать мокрым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равн/ровн</a:t>
              </a:r>
              <a:endPara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одинаковый, такой же,  как все;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гладкий, ровный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(о поверхности), прямой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300" y="4166"/>
              <a:ext cx="5765" cy="393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И с к л ю ч е н и я: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921" y="4720"/>
              <a:ext cx="1832" cy="9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прúгарь, úзгарь,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выгарки,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ýтварь, зоревать,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пловец, пловчиха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4816" y="4790"/>
              <a:ext cx="2985" cy="8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пóлог; ростовщик, Ростислав, Ростов, росток, прóрость, óтрасль; скачу, скачок, скачкообразный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7912" y="4720"/>
              <a:ext cx="1228" cy="9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равнина, уровень, ровня, поровну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3677" y="1024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1" name="Line 13"/>
            <p:cNvSpPr>
              <a:spLocks noChangeShapeType="1"/>
            </p:cNvSpPr>
            <p:nvPr/>
          </p:nvSpPr>
          <p:spPr bwMode="auto">
            <a:xfrm>
              <a:off x="5228" y="1024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60" name="Line 12"/>
            <p:cNvSpPr>
              <a:spLocks noChangeShapeType="1"/>
            </p:cNvSpPr>
            <p:nvPr/>
          </p:nvSpPr>
          <p:spPr bwMode="auto">
            <a:xfrm>
              <a:off x="6780" y="1024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9" name="Line 11"/>
            <p:cNvSpPr>
              <a:spLocks noChangeShapeType="1"/>
            </p:cNvSpPr>
            <p:nvPr/>
          </p:nvSpPr>
          <p:spPr bwMode="auto">
            <a:xfrm>
              <a:off x="8331" y="1024"/>
              <a:ext cx="0" cy="13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>
              <a:off x="3548" y="1809"/>
              <a:ext cx="0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5792" y="1519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7722" y="1740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3679" y="4582"/>
              <a:ext cx="2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6080" y="4582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5764" y="2794"/>
              <a:ext cx="29" cy="137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3679" y="4027"/>
              <a:ext cx="0" cy="139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8417" y="3958"/>
              <a:ext cx="1" cy="2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8417" y="4582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smtClean="0"/>
              <a:t>Примеры :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2000" i="1" dirty="0" smtClean="0"/>
              <a:t>за</a:t>
            </a:r>
            <a:r>
              <a:rPr lang="ru-RU" sz="2000" b="1" i="1" dirty="0" smtClean="0"/>
              <a:t>г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р</a:t>
            </a:r>
            <a:r>
              <a:rPr lang="ru-RU" sz="2000" i="1" dirty="0" smtClean="0"/>
              <a:t> – </a:t>
            </a:r>
            <a:r>
              <a:rPr lang="ru-RU" sz="2000" i="1" dirty="0" err="1" smtClean="0"/>
              <a:t>за</a:t>
            </a:r>
            <a:r>
              <a:rPr lang="ru-RU" sz="2000" b="1" i="1" dirty="0" err="1" smtClean="0"/>
              <a:t>г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</a:t>
            </a:r>
            <a:r>
              <a:rPr lang="ru-RU" sz="2000" b="1" i="1" dirty="0" err="1" smtClean="0"/>
              <a:t>р</a:t>
            </a:r>
            <a:r>
              <a:rPr lang="en-US" sz="2000" i="1" u="sng" dirty="0" smtClean="0"/>
              <a:t>á</a:t>
            </a:r>
            <a:r>
              <a:rPr lang="ru-RU" sz="2000" i="1" dirty="0" err="1" smtClean="0"/>
              <a:t>ть</a:t>
            </a:r>
            <a:r>
              <a:rPr lang="ru-RU" sz="2000" i="1" dirty="0" smtClean="0"/>
              <a:t>, </a:t>
            </a:r>
          </a:p>
          <a:p>
            <a:pPr algn="ctr">
              <a:buNone/>
            </a:pPr>
            <a:r>
              <a:rPr lang="ru-RU" sz="2000" b="1" i="1" dirty="0" err="1" smtClean="0"/>
              <a:t>тв</a:t>
            </a:r>
            <a:r>
              <a:rPr lang="en-US" sz="2000" b="1" i="1" dirty="0" smtClean="0">
                <a:solidFill>
                  <a:srgbClr val="C00000"/>
                </a:solidFill>
              </a:rPr>
              <a:t>á</a:t>
            </a:r>
            <a:r>
              <a:rPr lang="ru-RU" sz="2000" b="1" i="1" dirty="0" err="1" smtClean="0"/>
              <a:t>р</a:t>
            </a:r>
            <a:r>
              <a:rPr lang="ru-RU" sz="2000" i="1" dirty="0" err="1" smtClean="0"/>
              <a:t>ь</a:t>
            </a:r>
            <a:r>
              <a:rPr lang="ru-RU" sz="2000" i="1" dirty="0" smtClean="0"/>
              <a:t>, </a:t>
            </a:r>
            <a:r>
              <a:rPr lang="ru-RU" sz="2000" b="1" i="1" dirty="0" err="1" smtClean="0"/>
              <a:t>тв</a:t>
            </a:r>
            <a:r>
              <a:rPr lang="en-US" sz="2000" b="1" i="1" dirty="0" smtClean="0">
                <a:solidFill>
                  <a:srgbClr val="C00000"/>
                </a:solidFill>
              </a:rPr>
              <a:t>ó</a:t>
            </a:r>
            <a:r>
              <a:rPr lang="ru-RU" sz="2000" b="1" i="1" dirty="0" err="1" smtClean="0"/>
              <a:t>р</a:t>
            </a:r>
            <a:r>
              <a:rPr lang="ru-RU" sz="2000" i="1" dirty="0" err="1" smtClean="0"/>
              <a:t>чество</a:t>
            </a:r>
            <a:r>
              <a:rPr lang="ru-RU" sz="2000" i="1" dirty="0" smtClean="0"/>
              <a:t> – </a:t>
            </a:r>
            <a:r>
              <a:rPr lang="ru-RU" sz="2000" b="1" i="1" dirty="0" err="1" smtClean="0"/>
              <a:t>тв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</a:t>
            </a:r>
            <a:r>
              <a:rPr lang="ru-RU" sz="2000" b="1" i="1" dirty="0" err="1" smtClean="0"/>
              <a:t>р</a:t>
            </a:r>
            <a:r>
              <a:rPr lang="en-US" sz="2000" i="1" dirty="0" smtClean="0"/>
              <a:t>é</a:t>
            </a:r>
            <a:r>
              <a:rPr lang="ru-RU" sz="2000" i="1" dirty="0" err="1" smtClean="0"/>
              <a:t>ние</a:t>
            </a:r>
            <a:r>
              <a:rPr lang="ru-RU" sz="2000" i="1" dirty="0" smtClean="0"/>
              <a:t>, </a:t>
            </a:r>
          </a:p>
          <a:p>
            <a:pPr algn="ctr">
              <a:buNone/>
            </a:pPr>
            <a:r>
              <a:rPr lang="ru-RU" sz="2000" b="1" i="1" dirty="0" err="1" smtClean="0"/>
              <a:t>кл</a:t>
            </a:r>
            <a:r>
              <a:rPr lang="en-US" sz="2000" b="1" i="1" dirty="0" smtClean="0">
                <a:solidFill>
                  <a:srgbClr val="C00000"/>
                </a:solidFill>
              </a:rPr>
              <a:t>á</a:t>
            </a:r>
            <a:r>
              <a:rPr lang="ru-RU" sz="2000" b="1" i="1" dirty="0" err="1" smtClean="0"/>
              <a:t>н</a:t>
            </a:r>
            <a:r>
              <a:rPr lang="ru-RU" sz="2000" i="1" dirty="0" err="1" smtClean="0"/>
              <a:t>яться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по</a:t>
            </a:r>
            <a:r>
              <a:rPr lang="ru-RU" sz="2000" b="1" i="1" dirty="0" err="1" smtClean="0"/>
              <a:t>кл</a:t>
            </a:r>
            <a:r>
              <a:rPr lang="en-US" sz="2000" b="1" i="1" dirty="0" smtClean="0">
                <a:solidFill>
                  <a:srgbClr val="C00000"/>
                </a:solidFill>
              </a:rPr>
              <a:t>ó</a:t>
            </a:r>
            <a:r>
              <a:rPr lang="ru-RU" sz="2000" b="1" i="1" dirty="0" err="1" smtClean="0"/>
              <a:t>н</a:t>
            </a:r>
            <a:r>
              <a:rPr lang="ru-RU" sz="2000" i="1" dirty="0" smtClean="0"/>
              <a:t> – по</a:t>
            </a:r>
            <a:r>
              <a:rPr lang="ru-RU" sz="2000" b="1" i="1" dirty="0" smtClean="0"/>
              <a:t>кл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н</a:t>
            </a:r>
            <a:r>
              <a:rPr lang="en-US" sz="2000" i="1" dirty="0" smtClean="0"/>
              <a:t>ú</a:t>
            </a:r>
            <a:r>
              <a:rPr lang="ru-RU" sz="2000" i="1" dirty="0" err="1" smtClean="0"/>
              <a:t>ться</a:t>
            </a:r>
            <a:r>
              <a:rPr lang="ru-RU" sz="2000" i="1" dirty="0" smtClean="0"/>
              <a:t>, </a:t>
            </a:r>
          </a:p>
          <a:p>
            <a:pPr algn="ctr">
              <a:buNone/>
            </a:pPr>
            <a:r>
              <a:rPr lang="ru-RU" sz="2000" b="1" i="1" dirty="0" err="1" smtClean="0"/>
              <a:t>з</a:t>
            </a:r>
            <a:r>
              <a:rPr lang="en-US" sz="2000" b="1" i="1" dirty="0" smtClean="0">
                <a:solidFill>
                  <a:srgbClr val="C00000"/>
                </a:solidFill>
              </a:rPr>
              <a:t>á</a:t>
            </a:r>
            <a:r>
              <a:rPr lang="ru-RU" sz="2000" b="1" i="1" dirty="0" err="1" smtClean="0"/>
              <a:t>р</a:t>
            </a:r>
            <a:r>
              <a:rPr lang="ru-RU" sz="2000" i="1" dirty="0" err="1" smtClean="0"/>
              <a:t>ево</a:t>
            </a:r>
            <a:r>
              <a:rPr lang="ru-RU" sz="2000" i="1" dirty="0" smtClean="0"/>
              <a:t>, </a:t>
            </a:r>
            <a:r>
              <a:rPr lang="ru-RU" sz="2000" b="1" i="1" dirty="0" err="1" smtClean="0"/>
              <a:t>з</a:t>
            </a:r>
            <a:r>
              <a:rPr lang="en-US" sz="2000" b="1" i="1" dirty="0" smtClean="0">
                <a:solidFill>
                  <a:srgbClr val="C00000"/>
                </a:solidFill>
              </a:rPr>
              <a:t>ó</a:t>
            </a:r>
            <a:r>
              <a:rPr lang="ru-RU" sz="2000" b="1" i="1" dirty="0" err="1" smtClean="0"/>
              <a:t>р</a:t>
            </a:r>
            <a:r>
              <a:rPr lang="ru-RU" sz="2000" i="1" dirty="0" err="1" smtClean="0"/>
              <a:t>и</a:t>
            </a:r>
            <a:r>
              <a:rPr lang="ru-RU" sz="2000" i="1" dirty="0" smtClean="0"/>
              <a:t> –</a:t>
            </a:r>
            <a:r>
              <a:rPr lang="ru-RU" sz="2000" b="1" i="1" dirty="0" smtClean="0"/>
              <a:t>з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р</a:t>
            </a:r>
            <a:r>
              <a:rPr lang="ru-RU" sz="2000" i="1" dirty="0" smtClean="0"/>
              <a:t>я, </a:t>
            </a:r>
            <a:r>
              <a:rPr lang="ru-RU" sz="2000" b="1" i="1" dirty="0" err="1" smtClean="0"/>
              <a:t>з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</a:t>
            </a:r>
            <a:r>
              <a:rPr lang="ru-RU" sz="2000" b="1" i="1" dirty="0" err="1" smtClean="0"/>
              <a:t>р</a:t>
            </a:r>
            <a:r>
              <a:rPr lang="ru-RU" sz="2000" i="1" dirty="0" err="1" smtClean="0"/>
              <a:t>н</a:t>
            </a:r>
            <a:r>
              <a:rPr lang="en-US" sz="2000" i="1" dirty="0" smtClean="0"/>
              <a:t>ú</a:t>
            </a:r>
            <a:r>
              <a:rPr lang="ru-RU" sz="2000" i="1" dirty="0" smtClean="0"/>
              <a:t>а</a:t>
            </a:r>
          </a:p>
          <a:p>
            <a:pPr algn="ctr">
              <a:buNone/>
            </a:pPr>
            <a:r>
              <a:rPr lang="ru-RU" sz="2000" b="1" i="1" dirty="0" smtClean="0"/>
              <a:t>пл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в</a:t>
            </a:r>
            <a:r>
              <a:rPr lang="ru-RU" sz="2000" i="1" dirty="0" smtClean="0"/>
              <a:t>ник, </a:t>
            </a:r>
          </a:p>
          <a:p>
            <a:pPr algn="ctr">
              <a:buNone/>
            </a:pPr>
            <a:r>
              <a:rPr lang="ru-RU" sz="2000" i="1" dirty="0" smtClean="0"/>
              <a:t>при</a:t>
            </a:r>
            <a:r>
              <a:rPr lang="ru-RU" sz="2000" b="1" i="1" dirty="0" smtClean="0"/>
              <a:t>к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с</a:t>
            </a:r>
            <a:r>
              <a:rPr lang="ru-RU" sz="2000" i="1" dirty="0" smtClean="0"/>
              <a:t>аться – при</a:t>
            </a:r>
            <a:r>
              <a:rPr lang="ru-RU" sz="2000" b="1" i="1" dirty="0" smtClean="0"/>
              <a:t>к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с</a:t>
            </a:r>
            <a:r>
              <a:rPr lang="ru-RU" sz="2000" b="1" i="1" u="sng" dirty="0" smtClean="0"/>
              <a:t>н</a:t>
            </a:r>
            <a:r>
              <a:rPr lang="ru-RU" sz="2000" i="1" dirty="0" smtClean="0"/>
              <a:t>овение, </a:t>
            </a:r>
          </a:p>
          <a:p>
            <a:pPr algn="ctr">
              <a:buNone/>
            </a:pPr>
            <a:r>
              <a:rPr lang="ru-RU" sz="2000" i="1" dirty="0" smtClean="0"/>
              <a:t>при</a:t>
            </a:r>
            <a:r>
              <a:rPr lang="ru-RU" sz="2000" b="1" i="1" dirty="0" smtClean="0"/>
              <a:t>л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u="sng" dirty="0" smtClean="0"/>
              <a:t>г</a:t>
            </a:r>
            <a:r>
              <a:rPr lang="ru-RU" sz="2000" i="1" dirty="0" smtClean="0"/>
              <a:t>ательное – при</a:t>
            </a:r>
            <a:r>
              <a:rPr lang="ru-RU" sz="2000" b="1" i="1" dirty="0" smtClean="0"/>
              <a:t>л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u="sng" dirty="0" smtClean="0"/>
              <a:t>ж</a:t>
            </a:r>
            <a:r>
              <a:rPr lang="ru-RU" sz="2000" i="1" dirty="0" smtClean="0"/>
              <a:t>ение, </a:t>
            </a:r>
          </a:p>
          <a:p>
            <a:pPr algn="ctr">
              <a:buNone/>
            </a:pPr>
            <a:r>
              <a:rPr lang="ru-RU" sz="2000" b="1" i="1" dirty="0" smtClean="0"/>
              <a:t>р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u="sng" dirty="0" smtClean="0"/>
              <a:t>ст</a:t>
            </a:r>
            <a:r>
              <a:rPr lang="ru-RU" sz="2000" i="1" dirty="0" smtClean="0"/>
              <a:t>ение – вы</a:t>
            </a:r>
            <a:r>
              <a:rPr lang="ru-RU" sz="2000" b="1" i="1" dirty="0" smtClean="0"/>
              <a:t>р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u="sng" dirty="0" smtClean="0"/>
              <a:t>щ</a:t>
            </a:r>
            <a:r>
              <a:rPr lang="ru-RU" sz="2000" i="1" dirty="0" smtClean="0"/>
              <a:t>енный – раз</a:t>
            </a:r>
            <a:r>
              <a:rPr lang="ru-RU" sz="2000" b="1" i="1" dirty="0" smtClean="0"/>
              <a:t>р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с</a:t>
            </a:r>
            <a:r>
              <a:rPr lang="ru-RU" sz="2000" i="1" dirty="0" smtClean="0"/>
              <a:t>лись, </a:t>
            </a:r>
          </a:p>
          <a:p>
            <a:pPr algn="ctr">
              <a:buNone/>
            </a:pPr>
            <a:r>
              <a:rPr lang="ru-RU" sz="2000" b="1" i="1" dirty="0" smtClean="0"/>
              <a:t>ск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u="sng" dirty="0" smtClean="0"/>
              <a:t>к</a:t>
            </a:r>
            <a:r>
              <a:rPr lang="ru-RU" sz="2000" i="1" dirty="0" smtClean="0"/>
              <a:t>ать – пере</a:t>
            </a:r>
            <a:r>
              <a:rPr lang="ru-RU" sz="2000" b="1" i="1" dirty="0" smtClean="0"/>
              <a:t>ск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u="sng" dirty="0" smtClean="0"/>
              <a:t>ч</a:t>
            </a:r>
            <a:r>
              <a:rPr lang="ru-RU" sz="2000" i="1" dirty="0" smtClean="0"/>
              <a:t>ивший, </a:t>
            </a:r>
          </a:p>
          <a:p>
            <a:pPr algn="ctr">
              <a:buNone/>
            </a:pPr>
            <a:r>
              <a:rPr lang="ru-RU" sz="2000" i="1" dirty="0" smtClean="0"/>
              <a:t>об</a:t>
            </a:r>
            <a:r>
              <a:rPr lang="ru-RU" sz="2000" b="1" i="1" dirty="0" smtClean="0"/>
              <a:t>м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нуть – про</a:t>
            </a:r>
            <a:r>
              <a:rPr lang="ru-RU" sz="2000" b="1" i="1" dirty="0" smtClean="0"/>
              <a:t>м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к</a:t>
            </a:r>
            <a:r>
              <a:rPr lang="ru-RU" sz="2000" i="1" dirty="0" smtClean="0"/>
              <a:t>ать, про</a:t>
            </a:r>
            <a:r>
              <a:rPr lang="ru-RU" sz="2000" b="1" i="1" dirty="0" smtClean="0"/>
              <a:t>м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ч</a:t>
            </a:r>
            <a:r>
              <a:rPr lang="ru-RU" sz="2000" i="1" dirty="0" smtClean="0"/>
              <a:t>ить, </a:t>
            </a:r>
          </a:p>
          <a:p>
            <a:pPr algn="ctr">
              <a:buNone/>
            </a:pPr>
            <a:r>
              <a:rPr lang="ru-RU" sz="2000" i="1" dirty="0" smtClean="0"/>
              <a:t>с</a:t>
            </a:r>
            <a:r>
              <a:rPr lang="ru-RU" sz="2000" b="1" i="1" dirty="0" smtClean="0"/>
              <a:t>р</a:t>
            </a:r>
            <a:r>
              <a:rPr lang="ru-RU" sz="2000" b="1" i="1" dirty="0" smtClean="0">
                <a:solidFill>
                  <a:srgbClr val="C00000"/>
                </a:solidFill>
              </a:rPr>
              <a:t>а</a:t>
            </a:r>
            <a:r>
              <a:rPr lang="ru-RU" sz="2000" b="1" i="1" dirty="0" smtClean="0"/>
              <a:t>вн</a:t>
            </a:r>
            <a:r>
              <a:rPr lang="ru-RU" sz="2000" i="1" dirty="0" smtClean="0"/>
              <a:t>ить </a:t>
            </a:r>
            <a:r>
              <a:rPr lang="ru-RU" sz="2000" dirty="0" smtClean="0"/>
              <a:t>(данные) </a:t>
            </a:r>
            <a:r>
              <a:rPr lang="ru-RU" sz="2000" i="1" dirty="0" smtClean="0"/>
              <a:t>– под</a:t>
            </a:r>
            <a:r>
              <a:rPr lang="ru-RU" sz="2000" b="1" i="1" dirty="0" smtClean="0"/>
              <a:t>р</a:t>
            </a:r>
            <a:r>
              <a:rPr lang="ru-RU" sz="2000" b="1" i="1" dirty="0" smtClean="0">
                <a:solidFill>
                  <a:srgbClr val="C00000"/>
                </a:solidFill>
              </a:rPr>
              <a:t>о</a:t>
            </a:r>
            <a:r>
              <a:rPr lang="ru-RU" sz="2000" b="1" i="1" dirty="0" smtClean="0"/>
              <a:t>вн</a:t>
            </a:r>
            <a:r>
              <a:rPr lang="ru-RU" sz="2000" i="1" dirty="0" smtClean="0"/>
              <a:t>ять </a:t>
            </a:r>
            <a:r>
              <a:rPr lang="ru-RU" sz="2000" dirty="0" smtClean="0"/>
              <a:t>(грядки)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ru-RU" sz="3100" b="1" dirty="0" smtClean="0"/>
              <a:t>Запомните: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8539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514350" indent="-514350" algn="just">
              <a:buNone/>
            </a:pPr>
            <a:r>
              <a:rPr lang="ru-RU" dirty="0" smtClean="0"/>
              <a:t> 1)    </a:t>
            </a:r>
            <a:r>
              <a:rPr lang="ru-RU" dirty="0" smtClean="0">
                <a:solidFill>
                  <a:srgbClr val="FF0000"/>
                </a:solidFill>
              </a:rPr>
              <a:t>исключения </a:t>
            </a:r>
            <a:r>
              <a:rPr lang="ru-RU" dirty="0" smtClean="0"/>
              <a:t>для чередующихся корней </a:t>
            </a:r>
            <a:r>
              <a:rPr lang="ru-RU" b="1" i="1" dirty="0" smtClean="0"/>
              <a:t>раст/ращ/рос</a:t>
            </a:r>
            <a:r>
              <a:rPr lang="ru-RU" dirty="0" smtClean="0"/>
              <a:t> в следующем варианте: </a:t>
            </a:r>
            <a:r>
              <a:rPr lang="ru-RU" b="1" i="1" dirty="0" smtClean="0">
                <a:solidFill>
                  <a:srgbClr val="FF0000"/>
                </a:solidFill>
              </a:rPr>
              <a:t>рост</a:t>
            </a:r>
            <a:r>
              <a:rPr lang="ru-RU" i="1" dirty="0" smtClean="0">
                <a:solidFill>
                  <a:srgbClr val="FF0000"/>
                </a:solidFill>
              </a:rPr>
              <a:t>овщик </a:t>
            </a:r>
            <a:r>
              <a:rPr lang="ru-RU" b="1" i="1" dirty="0" smtClean="0">
                <a:solidFill>
                  <a:srgbClr val="FF0000"/>
                </a:solidFill>
              </a:rPr>
              <a:t>Рост</a:t>
            </a:r>
            <a:r>
              <a:rPr lang="ru-RU" i="1" dirty="0" smtClean="0">
                <a:solidFill>
                  <a:srgbClr val="FF0000"/>
                </a:solidFill>
              </a:rPr>
              <a:t>ислав, прихватив </a:t>
            </a:r>
            <a:r>
              <a:rPr lang="ru-RU" b="1" i="1" dirty="0" smtClean="0">
                <a:solidFill>
                  <a:srgbClr val="FF0000"/>
                </a:solidFill>
              </a:rPr>
              <a:t>рост</a:t>
            </a:r>
            <a:r>
              <a:rPr lang="ru-RU" i="1" dirty="0" smtClean="0">
                <a:solidFill>
                  <a:srgbClr val="FF0000"/>
                </a:solidFill>
              </a:rPr>
              <a:t>ок и сало с про</a:t>
            </a:r>
            <a:r>
              <a:rPr lang="ru-RU" b="1" i="1" dirty="0" smtClean="0">
                <a:solidFill>
                  <a:srgbClr val="FF0000"/>
                </a:solidFill>
              </a:rPr>
              <a:t>рост</a:t>
            </a:r>
            <a:r>
              <a:rPr lang="ru-RU" i="1" dirty="0" smtClean="0">
                <a:solidFill>
                  <a:srgbClr val="FF0000"/>
                </a:solidFill>
              </a:rPr>
              <a:t>ью, поехал в </a:t>
            </a:r>
            <a:r>
              <a:rPr lang="ru-RU" b="1" i="1" dirty="0" smtClean="0">
                <a:solidFill>
                  <a:srgbClr val="FF0000"/>
                </a:solidFill>
              </a:rPr>
              <a:t>Рост</a:t>
            </a:r>
            <a:r>
              <a:rPr lang="ru-RU" i="1" dirty="0" smtClean="0">
                <a:solidFill>
                  <a:srgbClr val="FF0000"/>
                </a:solidFill>
              </a:rPr>
              <a:t>ов изучать новую от</a:t>
            </a:r>
            <a:r>
              <a:rPr lang="ru-RU" b="1" i="1" dirty="0" smtClean="0">
                <a:solidFill>
                  <a:srgbClr val="FF0000"/>
                </a:solidFill>
              </a:rPr>
              <a:t>рас</a:t>
            </a:r>
            <a:r>
              <a:rPr lang="ru-RU" i="1" dirty="0" smtClean="0">
                <a:solidFill>
                  <a:srgbClr val="FF0000"/>
                </a:solidFill>
              </a:rPr>
              <a:t>ль промышленности</a:t>
            </a:r>
            <a:r>
              <a:rPr lang="ru-RU" i="1" dirty="0" smtClean="0"/>
              <a:t>;</a:t>
            </a:r>
            <a:r>
              <a:rPr lang="ru-RU" dirty="0" smtClean="0"/>
              <a:t> </a:t>
            </a:r>
          </a:p>
          <a:p>
            <a:pPr marL="514350" indent="-514350" algn="just">
              <a:buAutoNum type="arabicParenR"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2) написание корней </a:t>
            </a:r>
            <a:r>
              <a:rPr lang="ru-RU" b="1" i="1" dirty="0" smtClean="0"/>
              <a:t>равн/ровн</a:t>
            </a:r>
            <a:r>
              <a:rPr lang="ru-RU" dirty="0" smtClean="0"/>
              <a:t>, придерживаясь следующих ассоциаций: значение слов с корнем </a:t>
            </a:r>
            <a:r>
              <a:rPr lang="ru-RU" b="1" i="1" dirty="0" smtClean="0"/>
              <a:t>ровн</a:t>
            </a:r>
            <a:r>
              <a:rPr lang="ru-RU" b="1" dirty="0" smtClean="0"/>
              <a:t> </a:t>
            </a:r>
            <a:r>
              <a:rPr lang="ru-RU" dirty="0" smtClean="0"/>
              <a:t>связано с поверхностью земли (</a:t>
            </a:r>
            <a:r>
              <a:rPr lang="ru-RU" i="1" dirty="0" smtClean="0"/>
              <a:t>под</a:t>
            </a:r>
            <a:r>
              <a:rPr lang="ru-RU" b="1" i="1" dirty="0" smtClean="0"/>
              <a:t>ровн</a:t>
            </a:r>
            <a:r>
              <a:rPr lang="ru-RU" i="1" dirty="0" smtClean="0"/>
              <a:t>ять грядки</a:t>
            </a:r>
            <a:r>
              <a:rPr lang="ru-RU" dirty="0" smtClean="0"/>
              <a:t>), растений (</a:t>
            </a:r>
            <a:r>
              <a:rPr lang="ru-RU" i="1" dirty="0" smtClean="0"/>
              <a:t>под</a:t>
            </a:r>
            <a:r>
              <a:rPr lang="ru-RU" b="1" i="1" dirty="0" smtClean="0"/>
              <a:t>ровн</a:t>
            </a:r>
            <a:r>
              <a:rPr lang="ru-RU" i="1" dirty="0" smtClean="0"/>
              <a:t>ять крону деревьев, кусты</a:t>
            </a:r>
            <a:r>
              <a:rPr lang="ru-RU" dirty="0" smtClean="0"/>
              <a:t>) и волос (</a:t>
            </a:r>
            <a:r>
              <a:rPr lang="ru-RU" i="1" dirty="0" smtClean="0"/>
              <a:t>под</a:t>
            </a:r>
            <a:r>
              <a:rPr lang="ru-RU" b="1" i="1" dirty="0" smtClean="0"/>
              <a:t>ровн</a:t>
            </a:r>
            <a:r>
              <a:rPr lang="ru-RU" i="1" dirty="0" smtClean="0"/>
              <a:t>ять волосы, стрижку</a:t>
            </a:r>
            <a:r>
              <a:rPr lang="ru-RU" dirty="0" smtClean="0"/>
              <a:t>), в остальных случаях ассоциации не будут связаны с чем-то, до чего можно дотронуться (</a:t>
            </a:r>
            <a:r>
              <a:rPr lang="ru-RU" i="1" dirty="0" smtClean="0"/>
              <a:t>под</a:t>
            </a:r>
            <a:r>
              <a:rPr lang="ru-RU" b="1" i="1" dirty="0" smtClean="0"/>
              <a:t>равн</a:t>
            </a:r>
            <a:r>
              <a:rPr lang="ru-RU" i="1" dirty="0" smtClean="0"/>
              <a:t>яться в строю, с</a:t>
            </a:r>
            <a:r>
              <a:rPr lang="ru-RU" b="1" i="1" dirty="0" smtClean="0"/>
              <a:t>равн</a:t>
            </a:r>
            <a:r>
              <a:rPr lang="ru-RU" i="1" dirty="0" smtClean="0"/>
              <a:t>ять счёт</a:t>
            </a:r>
            <a:r>
              <a:rPr lang="ru-RU" dirty="0" smtClean="0"/>
              <a:t>). </a:t>
            </a:r>
          </a:p>
          <a:p>
            <a:pPr algn="just">
              <a:buNone/>
            </a:pPr>
            <a:r>
              <a:rPr lang="ru-RU" dirty="0" smtClean="0"/>
              <a:t>    Не путайте написание корней </a:t>
            </a:r>
            <a:r>
              <a:rPr lang="ru-RU" b="1" i="1" dirty="0" smtClean="0"/>
              <a:t>равн/ровн</a:t>
            </a:r>
            <a:r>
              <a:rPr lang="ru-RU" dirty="0" smtClean="0"/>
              <a:t> во фразеологизме: </a:t>
            </a:r>
            <a:r>
              <a:rPr lang="ru-RU" i="1" dirty="0" smtClean="0"/>
              <a:t>В результате массированной атаки с неба авиаторы </a:t>
            </a:r>
            <a:r>
              <a:rPr lang="ru-RU" i="1" u="sng" dirty="0" smtClean="0"/>
              <a:t>сровняли с землёй</a:t>
            </a:r>
            <a:r>
              <a:rPr lang="ru-RU" i="1" dirty="0" smtClean="0"/>
              <a:t> небольшой городок </a:t>
            </a:r>
            <a:r>
              <a:rPr lang="en-US" i="1" dirty="0" smtClean="0"/>
              <a:t>N</a:t>
            </a:r>
            <a:r>
              <a:rPr lang="ru-RU" dirty="0" smtClean="0"/>
              <a:t> (</a:t>
            </a:r>
            <a:r>
              <a:rPr lang="be-BY" dirty="0" smtClean="0"/>
              <a:t>‘разрушили до основания’)</a:t>
            </a:r>
            <a:r>
              <a:rPr lang="ru-RU" dirty="0" smtClean="0"/>
              <a:t> и в словосочетании: </a:t>
            </a:r>
            <a:r>
              <a:rPr lang="ru-RU" i="1" dirty="0" smtClean="0"/>
              <a:t>ветхий дом упал и </a:t>
            </a:r>
            <a:r>
              <a:rPr lang="ru-RU" i="1" u="sng" dirty="0" smtClean="0"/>
              <a:t>сравнялся с землёй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be-BY" dirty="0" smtClean="0"/>
              <a:t>‘оказался на одном уровне с землёй</a:t>
            </a:r>
            <a:r>
              <a:rPr lang="ru-RU" dirty="0" smtClean="0"/>
              <a:t>’</a:t>
            </a:r>
            <a:r>
              <a:rPr lang="be-BY" dirty="0" smtClean="0"/>
              <a:t>);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 в словах с корнем </a:t>
            </a:r>
            <a:r>
              <a:rPr lang="ru-RU" b="1" i="1" dirty="0" smtClean="0"/>
              <a:t>-раз-(-раж-)</a:t>
            </a:r>
            <a:r>
              <a:rPr lang="ru-RU" dirty="0" smtClean="0"/>
              <a:t> пишется </a:t>
            </a:r>
            <a:r>
              <a:rPr lang="ru-RU" b="1" i="1" dirty="0" smtClean="0"/>
              <a:t>а</a:t>
            </a:r>
            <a:r>
              <a:rPr lang="ru-RU" dirty="0" smtClean="0"/>
              <a:t>: </a:t>
            </a:r>
            <a:r>
              <a:rPr lang="ru-RU" i="1" dirty="0" smtClean="0"/>
              <a:t>об</a:t>
            </a:r>
            <a:r>
              <a:rPr lang="ru-RU" b="1" i="1" dirty="0" smtClean="0"/>
              <a:t>раз</a:t>
            </a:r>
            <a:r>
              <a:rPr lang="ru-RU" i="1" dirty="0" smtClean="0"/>
              <a:t>, от</a:t>
            </a:r>
            <a:r>
              <a:rPr lang="ru-RU" b="1" i="1" dirty="0" smtClean="0"/>
              <a:t>раж</a:t>
            </a:r>
            <a:r>
              <a:rPr lang="ru-RU" i="1" dirty="0" smtClean="0"/>
              <a:t>ение, безоб</a:t>
            </a:r>
            <a:r>
              <a:rPr lang="ru-RU" b="1" i="1" dirty="0" smtClean="0"/>
              <a:t>раз</a:t>
            </a:r>
            <a:r>
              <a:rPr lang="ru-RU" i="1" dirty="0" smtClean="0"/>
              <a:t>ный, за</a:t>
            </a:r>
            <a:r>
              <a:rPr lang="ru-RU" b="1" i="1" dirty="0" smtClean="0"/>
              <a:t>раз</a:t>
            </a:r>
            <a:r>
              <a:rPr lang="ru-RU" i="1" dirty="0" smtClean="0"/>
              <a:t>ительный, поражаться</a:t>
            </a:r>
            <a:r>
              <a:rPr lang="ru-RU" dirty="0" smtClean="0"/>
              <a:t> и др.</a:t>
            </a:r>
            <a:r>
              <a:rPr lang="en-US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Эти корни можно проверять и словом </a:t>
            </a:r>
            <a:r>
              <a:rPr lang="ru-RU" i="1" dirty="0" err="1" smtClean="0">
                <a:solidFill>
                  <a:srgbClr val="FF0000"/>
                </a:solidFill>
              </a:rPr>
              <a:t>обр</a:t>
            </a:r>
            <a:r>
              <a:rPr lang="en-US" i="1" dirty="0" smtClean="0">
                <a:solidFill>
                  <a:srgbClr val="FF0000"/>
                </a:solidFill>
              </a:rPr>
              <a:t>á</a:t>
            </a:r>
            <a:r>
              <a:rPr lang="ru-RU" i="1" dirty="0" err="1" smtClean="0">
                <a:solidFill>
                  <a:srgbClr val="FF0000"/>
                </a:solidFill>
              </a:rPr>
              <a:t>зчик</a:t>
            </a:r>
            <a:r>
              <a:rPr lang="ru-RU" dirty="0" smtClean="0">
                <a:solidFill>
                  <a:srgbClr val="FF0000"/>
                </a:solidFill>
              </a:rPr>
              <a:t> (от </a:t>
            </a:r>
            <a:r>
              <a:rPr lang="en-US" i="1" dirty="0" smtClean="0">
                <a:solidFill>
                  <a:srgbClr val="FF0000"/>
                </a:solidFill>
              </a:rPr>
              <a:t>ó</a:t>
            </a:r>
            <a:r>
              <a:rPr lang="ru-RU" i="1" dirty="0" err="1" smtClean="0">
                <a:solidFill>
                  <a:srgbClr val="FF0000"/>
                </a:solidFill>
              </a:rPr>
              <a:t>браз</a:t>
            </a:r>
            <a:r>
              <a:rPr lang="ru-RU" dirty="0" smtClean="0">
                <a:solidFill>
                  <a:srgbClr val="FF0000"/>
                </a:solidFill>
              </a:rPr>
              <a:t>)!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2529" name="Group 1"/>
          <p:cNvGrpSpPr>
            <a:grpSpLocks noChangeAspect="1"/>
          </p:cNvGrpSpPr>
          <p:nvPr/>
        </p:nvGrpSpPr>
        <p:grpSpPr bwMode="auto">
          <a:xfrm>
            <a:off x="539552" y="620688"/>
            <a:ext cx="8136904" cy="5839544"/>
            <a:chOff x="2204" y="4815"/>
            <a:chExt cx="7200" cy="7175"/>
          </a:xfrm>
        </p:grpSpPr>
        <p:sp>
          <p:nvSpPr>
            <p:cNvPr id="22537" name="Text Box 9"/>
            <p:cNvSpPr txBox="1">
              <a:spLocks noChangeArrowheads="1"/>
            </p:cNvSpPr>
            <p:nvPr/>
          </p:nvSpPr>
          <p:spPr bwMode="auto">
            <a:xfrm>
              <a:off x="6091" y="5366"/>
              <a:ext cx="3313" cy="302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бер/бир: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заберу – забирают;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пер/пир: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заперлись – запираться: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мер/мир: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замереть – замирать;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дер/дир: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дерущиеся – задираться;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тер/тир: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растереть – растирать;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жег/жиг: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зажёгший – зажигать;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чет/чит: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вычет – вычитать;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стел/стил: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стелить – застилать;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блест/блист: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блестеть – блистать;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леп/лип: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налепить – налипать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2204" y="6901"/>
              <a:ext cx="3309" cy="295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10-ти чередующихся корнях и 5-ти корневых морфемах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пишется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lang="ru-RU" sz="16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</a:rPr>
                <a:t>: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сли </a:t>
              </a:r>
              <a:r>
                <a:rPr lang="be-BY" sz="2400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</a:rPr>
                <a:t>есть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 корнем </a:t>
              </a:r>
              <a:r>
                <a:rPr lang="ru-RU" sz="2400" b="1" i="1" dirty="0" smtClean="0"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</a:rPr>
                <a:t>А,</a:t>
              </a:r>
              <a:r>
                <a:rPr lang="ru-RU" sz="2400" dirty="0" smtClean="0">
                  <a:solidFill>
                    <a:srgbClr val="C00000"/>
                  </a:solidFill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корне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пиши всегда!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Text Box 7"/>
            <p:cNvSpPr txBox="1">
              <a:spLocks noChangeArrowheads="1"/>
            </p:cNvSpPr>
            <p:nvPr/>
          </p:nvSpPr>
          <p:spPr bwMode="auto">
            <a:xfrm>
              <a:off x="6091" y="8534"/>
              <a:ext cx="3313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ня/ним: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нанять – нанимать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жа/жим: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прижать – прижимать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мя/мин: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размять – разминать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ча/чин: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зачать – зачинать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кля/клин: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5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заклятие – заклинание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4" name="Text Box 6"/>
            <p:cNvSpPr txBox="1">
              <a:spLocks noChangeArrowheads="1"/>
            </p:cNvSpPr>
            <p:nvPr/>
          </p:nvSpPr>
          <p:spPr bwMode="auto">
            <a:xfrm>
              <a:off x="2841" y="4815"/>
              <a:ext cx="5798" cy="531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Написание гласной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Times New Roman" pitchFamily="18" charset="0"/>
                </a:rPr>
                <a:t>в чередующихся корнях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1" name="Text Box 3"/>
            <p:cNvSpPr txBox="1">
              <a:spLocks noChangeArrowheads="1"/>
            </p:cNvSpPr>
            <p:nvPr/>
          </p:nvSpPr>
          <p:spPr bwMode="auto">
            <a:xfrm>
              <a:off x="2204" y="10262"/>
              <a:ext cx="5225" cy="162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Обратите внимание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 обратную закономерность в написании гласных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е/и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в чередующихся корнях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сед/сид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где в корне пишется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если за корнем следует суффикс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сед</a:t>
              </a:r>
              <a:r>
                <a:rPr kumimoji="0" lang="ru-RU" sz="16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ть – за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сид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елись, сидеть, сиделка, посиделки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.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Исключения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: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 с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док,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с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дло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0" name="Text Box 2"/>
            <p:cNvSpPr txBox="1">
              <a:spLocks noChangeArrowheads="1"/>
            </p:cNvSpPr>
            <p:nvPr/>
          </p:nvSpPr>
          <p:spPr bwMode="auto">
            <a:xfrm>
              <a:off x="7492" y="10262"/>
              <a:ext cx="1912" cy="17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Исключения: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тá, 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соч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тать,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соч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тание, бракосоч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тание,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пучий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0" y="6400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283968" y="2420888"/>
            <a:ext cx="648072" cy="2880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4283968" y="3501008"/>
            <a:ext cx="648072" cy="2880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298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Проверь себя: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b="1" dirty="0" smtClean="0"/>
              <a:t>безударные гласные в чередующихся корнях: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заг</a:t>
            </a:r>
            <a:r>
              <a:rPr lang="ru-RU" dirty="0" smtClean="0"/>
              <a:t>..</a:t>
            </a:r>
            <a:r>
              <a:rPr lang="ru-RU" dirty="0" err="1" smtClean="0"/>
              <a:t>релый</a:t>
            </a:r>
            <a:r>
              <a:rPr lang="ru-RU" dirty="0" smtClean="0"/>
              <a:t>, разг..</a:t>
            </a:r>
            <a:r>
              <a:rPr lang="ru-RU" dirty="0" err="1" smtClean="0"/>
              <a:t>реться</a:t>
            </a:r>
            <a:r>
              <a:rPr lang="ru-RU" dirty="0" smtClean="0"/>
              <a:t>, </a:t>
            </a:r>
            <a:r>
              <a:rPr lang="ru-RU" dirty="0" err="1" smtClean="0"/>
              <a:t>раств</a:t>
            </a:r>
            <a:r>
              <a:rPr lang="ru-RU" dirty="0" smtClean="0"/>
              <a:t>..</a:t>
            </a:r>
            <a:r>
              <a:rPr lang="ru-RU" dirty="0" err="1" smtClean="0"/>
              <a:t>риться</a:t>
            </a:r>
            <a:r>
              <a:rPr lang="ru-RU" dirty="0" smtClean="0"/>
              <a:t>, домашняя утв..</a:t>
            </a:r>
            <a:r>
              <a:rPr lang="ru-RU" dirty="0" err="1" smtClean="0"/>
              <a:t>рь</a:t>
            </a:r>
            <a:r>
              <a:rPr lang="ru-RU" dirty="0" smtClean="0"/>
              <a:t>, </a:t>
            </a:r>
            <a:r>
              <a:rPr lang="ru-RU" dirty="0" err="1" smtClean="0"/>
              <a:t>сосл</a:t>
            </a:r>
            <a:r>
              <a:rPr lang="ru-RU" dirty="0" smtClean="0"/>
              <a:t>..</a:t>
            </a:r>
            <a:r>
              <a:rPr lang="ru-RU" dirty="0" err="1" smtClean="0"/>
              <a:t>гательное</a:t>
            </a:r>
            <a:r>
              <a:rPr lang="ru-RU" dirty="0" smtClean="0"/>
              <a:t> накл..</a:t>
            </a:r>
            <a:r>
              <a:rPr lang="ru-RU" dirty="0" err="1" smtClean="0"/>
              <a:t>нение</a:t>
            </a:r>
            <a:r>
              <a:rPr lang="ru-RU" dirty="0" smtClean="0"/>
              <a:t>, </a:t>
            </a:r>
            <a:r>
              <a:rPr lang="ru-RU" dirty="0" err="1" smtClean="0"/>
              <a:t>прикл</a:t>
            </a:r>
            <a:r>
              <a:rPr lang="ru-RU" dirty="0" smtClean="0"/>
              <a:t>..нить ветку,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рницы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ревать</a:t>
            </a:r>
            <a:r>
              <a:rPr lang="ru-RU" dirty="0" smtClean="0"/>
              <a:t> (не спать на заре), пл..</a:t>
            </a:r>
            <a:r>
              <a:rPr lang="ru-RU" dirty="0" err="1" smtClean="0"/>
              <a:t>вчихин</a:t>
            </a:r>
            <a:r>
              <a:rPr lang="ru-RU" dirty="0" smtClean="0"/>
              <a:t> купальник, </a:t>
            </a:r>
            <a:r>
              <a:rPr lang="ru-RU" dirty="0" err="1" smtClean="0"/>
              <a:t>спл</a:t>
            </a:r>
            <a:r>
              <a:rPr lang="ru-RU" dirty="0" smtClean="0"/>
              <a:t>..</a:t>
            </a:r>
            <a:r>
              <a:rPr lang="ru-RU" dirty="0" err="1" smtClean="0"/>
              <a:t>влять</a:t>
            </a:r>
            <a:r>
              <a:rPr lang="ru-RU" dirty="0" smtClean="0"/>
              <a:t> лес, пл..</a:t>
            </a:r>
            <a:r>
              <a:rPr lang="ru-RU" dirty="0" err="1" smtClean="0"/>
              <a:t>вуны</a:t>
            </a:r>
            <a:r>
              <a:rPr lang="ru-RU" dirty="0" smtClean="0"/>
              <a:t> (подвижные почвы), </a:t>
            </a:r>
            <a:r>
              <a:rPr lang="ru-RU" dirty="0" err="1" smtClean="0"/>
              <a:t>прик</a:t>
            </a:r>
            <a:r>
              <a:rPr lang="ru-RU" dirty="0" smtClean="0"/>
              <a:t>..</a:t>
            </a:r>
            <a:r>
              <a:rPr lang="ru-RU" dirty="0" err="1" smtClean="0"/>
              <a:t>сновение</a:t>
            </a:r>
            <a:r>
              <a:rPr lang="ru-RU" dirty="0" smtClean="0"/>
              <a:t>, </a:t>
            </a:r>
            <a:r>
              <a:rPr lang="ru-RU" dirty="0" err="1" smtClean="0"/>
              <a:t>прик</a:t>
            </a:r>
            <a:r>
              <a:rPr lang="ru-RU" dirty="0" smtClean="0"/>
              <a:t>..</a:t>
            </a:r>
            <a:r>
              <a:rPr lang="ru-RU" dirty="0" err="1" smtClean="0"/>
              <a:t>саться</a:t>
            </a:r>
            <a:r>
              <a:rPr lang="ru-RU" dirty="0" smtClean="0"/>
              <a:t>, прил..гать и прил..жить усилия, </a:t>
            </a:r>
            <a:r>
              <a:rPr lang="ru-RU" dirty="0" err="1" smtClean="0"/>
              <a:t>предпол</a:t>
            </a:r>
            <a:r>
              <a:rPr lang="ru-RU" dirty="0" smtClean="0"/>
              <a:t>..жить, сл..гать стихи, </a:t>
            </a:r>
            <a:r>
              <a:rPr lang="ru-RU" dirty="0" err="1" smtClean="0"/>
              <a:t>изл</a:t>
            </a:r>
            <a:r>
              <a:rPr lang="ru-RU" dirty="0" smtClean="0"/>
              <a:t>..жить, р..</a:t>
            </a:r>
            <a:r>
              <a:rPr lang="ru-RU" dirty="0" err="1" smtClean="0"/>
              <a:t>стение</a:t>
            </a:r>
            <a:r>
              <a:rPr lang="ru-RU" dirty="0" smtClean="0"/>
              <a:t>, </a:t>
            </a:r>
            <a:r>
              <a:rPr lang="ru-RU" dirty="0" err="1" smtClean="0"/>
              <a:t>выр</a:t>
            </a:r>
            <a:r>
              <a:rPr lang="ru-RU" dirty="0" smtClean="0"/>
              <a:t>..щенный урожай, </a:t>
            </a:r>
            <a:r>
              <a:rPr lang="ru-RU" dirty="0" err="1" smtClean="0"/>
              <a:t>зар</a:t>
            </a:r>
            <a:r>
              <a:rPr lang="ru-RU" dirty="0" smtClean="0"/>
              <a:t>..</a:t>
            </a:r>
            <a:r>
              <a:rPr lang="ru-RU" dirty="0" err="1" smtClean="0"/>
              <a:t>сли</a:t>
            </a:r>
            <a:r>
              <a:rPr lang="ru-RU" dirty="0" smtClean="0"/>
              <a:t>, сало с </a:t>
            </a:r>
            <a:r>
              <a:rPr lang="ru-RU" dirty="0" err="1" smtClean="0"/>
              <a:t>прор</a:t>
            </a:r>
            <a:r>
              <a:rPr lang="ru-RU" dirty="0" smtClean="0"/>
              <a:t>..</a:t>
            </a:r>
            <a:r>
              <a:rPr lang="ru-RU" dirty="0" err="1" smtClean="0"/>
              <a:t>стью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прор</a:t>
            </a:r>
            <a:r>
              <a:rPr lang="ru-RU" dirty="0" smtClean="0">
                <a:solidFill>
                  <a:schemeClr val="tx1"/>
                </a:solidFill>
              </a:rPr>
              <a:t>..щённое зерно, </a:t>
            </a:r>
            <a:r>
              <a:rPr lang="ru-RU" dirty="0" err="1" smtClean="0">
                <a:solidFill>
                  <a:schemeClr val="tx1"/>
                </a:solidFill>
              </a:rPr>
              <a:t>ск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кать</a:t>
            </a:r>
            <a:r>
              <a:rPr lang="ru-RU" dirty="0" smtClean="0"/>
              <a:t>, </a:t>
            </a:r>
            <a:r>
              <a:rPr lang="ru-RU" dirty="0" err="1" smtClean="0"/>
              <a:t>переск</a:t>
            </a:r>
            <a:r>
              <a:rPr lang="ru-RU" dirty="0" smtClean="0"/>
              <a:t>..чу через ручей, </a:t>
            </a:r>
            <a:r>
              <a:rPr lang="ru-RU" dirty="0" err="1" smtClean="0"/>
              <a:t>переск</a:t>
            </a:r>
            <a:r>
              <a:rPr lang="ru-RU" dirty="0" smtClean="0"/>
              <a:t>..чу в соревнованиях,  </a:t>
            </a:r>
            <a:r>
              <a:rPr lang="ru-RU" dirty="0" err="1" smtClean="0"/>
              <a:t>заск</a:t>
            </a:r>
            <a:r>
              <a:rPr lang="ru-RU" dirty="0" smtClean="0"/>
              <a:t>..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от радости, </a:t>
            </a:r>
            <a:r>
              <a:rPr lang="ru-RU" dirty="0" err="1" smtClean="0">
                <a:solidFill>
                  <a:schemeClr val="tx1"/>
                </a:solidFill>
              </a:rPr>
              <a:t>заск</a:t>
            </a:r>
            <a:r>
              <a:rPr lang="ru-RU" dirty="0" smtClean="0">
                <a:solidFill>
                  <a:schemeClr val="tx1"/>
                </a:solidFill>
              </a:rPr>
              <a:t>..</a:t>
            </a:r>
            <a:r>
              <a:rPr lang="ru-RU" dirty="0" err="1" smtClean="0">
                <a:solidFill>
                  <a:schemeClr val="tx1"/>
                </a:solidFill>
              </a:rPr>
              <a:t>чи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ко мне на минуточку, </a:t>
            </a:r>
            <a:r>
              <a:rPr lang="ru-RU" dirty="0" err="1" smtClean="0"/>
              <a:t>соб</a:t>
            </a:r>
            <a:r>
              <a:rPr lang="ru-RU" dirty="0" smtClean="0"/>
              <a:t>..рать, проб..</a:t>
            </a:r>
            <a:r>
              <a:rPr lang="ru-RU" dirty="0" err="1" smtClean="0"/>
              <a:t>русь</a:t>
            </a:r>
            <a:r>
              <a:rPr lang="ru-RU" dirty="0" smtClean="0"/>
              <a:t>, </a:t>
            </a:r>
            <a:r>
              <a:rPr lang="ru-RU" dirty="0" err="1" smtClean="0"/>
              <a:t>разб</a:t>
            </a:r>
            <a:r>
              <a:rPr lang="ru-RU" dirty="0" smtClean="0"/>
              <a:t>..</a:t>
            </a:r>
            <a:r>
              <a:rPr lang="ru-RU" dirty="0" err="1" smtClean="0"/>
              <a:t>раться</a:t>
            </a:r>
            <a:r>
              <a:rPr lang="ru-RU" dirty="0" smtClean="0"/>
              <a:t>, зам..</a:t>
            </a:r>
            <a:r>
              <a:rPr lang="ru-RU" dirty="0" err="1" smtClean="0"/>
              <a:t>раюший</a:t>
            </a:r>
            <a:r>
              <a:rPr lang="ru-RU" dirty="0" smtClean="0"/>
              <a:t> вдали, зам..</a:t>
            </a:r>
            <a:r>
              <a:rPr lang="ru-RU" dirty="0" err="1" smtClean="0"/>
              <a:t>реть</a:t>
            </a:r>
            <a:r>
              <a:rPr lang="ru-RU" dirty="0" smtClean="0"/>
              <a:t> от страха, ум..</a:t>
            </a:r>
            <a:r>
              <a:rPr lang="ru-RU" dirty="0" err="1" smtClean="0"/>
              <a:t>рающий</a:t>
            </a:r>
            <a:r>
              <a:rPr lang="ru-RU" dirty="0" smtClean="0"/>
              <a:t>, уд..</a:t>
            </a:r>
            <a:r>
              <a:rPr lang="ru-RU" dirty="0" err="1" smtClean="0"/>
              <a:t>ру</a:t>
            </a:r>
            <a:r>
              <a:rPr lang="ru-RU" dirty="0" smtClean="0"/>
              <a:t> от тебя, разд..рать, </a:t>
            </a:r>
            <a:r>
              <a:rPr lang="ru-RU" dirty="0" err="1" smtClean="0"/>
              <a:t>зап</a:t>
            </a:r>
            <a:r>
              <a:rPr lang="ru-RU" dirty="0" smtClean="0"/>
              <a:t>..</a:t>
            </a:r>
            <a:r>
              <a:rPr lang="ru-RU" dirty="0" err="1" smtClean="0"/>
              <a:t>равший</a:t>
            </a:r>
            <a:r>
              <a:rPr lang="ru-RU" dirty="0" smtClean="0"/>
              <a:t> дверь, </a:t>
            </a:r>
            <a:r>
              <a:rPr lang="ru-RU" dirty="0" err="1" smtClean="0"/>
              <a:t>подп</a:t>
            </a:r>
            <a:r>
              <a:rPr lang="ru-RU" dirty="0" smtClean="0"/>
              <a:t>..</a:t>
            </a:r>
            <a:r>
              <a:rPr lang="ru-RU" dirty="0" err="1" smtClean="0"/>
              <a:t>ршись</a:t>
            </a:r>
            <a:r>
              <a:rPr lang="ru-RU" dirty="0" smtClean="0"/>
              <a:t>, </a:t>
            </a:r>
            <a:r>
              <a:rPr lang="ru-RU" dirty="0" err="1" smtClean="0"/>
              <a:t>зап</a:t>
            </a:r>
            <a:r>
              <a:rPr lang="ru-RU" dirty="0" smtClean="0"/>
              <a:t>..</a:t>
            </a:r>
            <a:r>
              <a:rPr lang="ru-RU" dirty="0" err="1" smtClean="0"/>
              <a:t>реть</a:t>
            </a:r>
            <a:r>
              <a:rPr lang="ru-RU" dirty="0" smtClean="0"/>
              <a:t> дверь,  </a:t>
            </a:r>
            <a:r>
              <a:rPr lang="ru-RU" dirty="0" err="1" smtClean="0"/>
              <a:t>уп</a:t>
            </a:r>
            <a:r>
              <a:rPr lang="ru-RU" dirty="0" smtClean="0"/>
              <a:t>..</a:t>
            </a:r>
            <a:r>
              <a:rPr lang="ru-RU" dirty="0" err="1" smtClean="0"/>
              <a:t>рающийся</a:t>
            </a:r>
            <a:r>
              <a:rPr lang="ru-RU" dirty="0" smtClean="0"/>
              <a:t>, </a:t>
            </a:r>
            <a:r>
              <a:rPr lang="ru-RU" dirty="0" err="1" smtClean="0"/>
              <a:t>выст</a:t>
            </a:r>
            <a:r>
              <a:rPr lang="ru-RU" dirty="0" smtClean="0"/>
              <a:t>..лить, наст..</a:t>
            </a:r>
            <a:r>
              <a:rPr lang="ru-RU" dirty="0" err="1" smtClean="0"/>
              <a:t>лать</a:t>
            </a:r>
            <a:r>
              <a:rPr lang="ru-RU" dirty="0" smtClean="0"/>
              <a:t> паркет, </a:t>
            </a:r>
            <a:r>
              <a:rPr lang="ru-RU" dirty="0" err="1" smtClean="0"/>
              <a:t>заст</a:t>
            </a:r>
            <a:r>
              <a:rPr lang="ru-RU" dirty="0" smtClean="0"/>
              <a:t>..лить, </a:t>
            </a:r>
            <a:r>
              <a:rPr lang="ru-RU" dirty="0" err="1" smtClean="0"/>
              <a:t>заж</a:t>
            </a:r>
            <a:r>
              <a:rPr lang="ru-RU" dirty="0" smtClean="0"/>
              <a:t>..</a:t>
            </a:r>
            <a:r>
              <a:rPr lang="ru-RU" dirty="0" err="1" smtClean="0"/>
              <a:t>гательный</a:t>
            </a:r>
            <a:r>
              <a:rPr lang="ru-RU" dirty="0" smtClean="0"/>
              <a:t>, </a:t>
            </a:r>
            <a:r>
              <a:rPr lang="ru-RU" dirty="0" err="1" smtClean="0"/>
              <a:t>заж</a:t>
            </a:r>
            <a:r>
              <a:rPr lang="ru-RU" dirty="0" smtClean="0"/>
              <a:t>..</a:t>
            </a:r>
            <a:r>
              <a:rPr lang="ru-RU" dirty="0" err="1" smtClean="0"/>
              <a:t>гание</a:t>
            </a:r>
            <a:r>
              <a:rPr lang="ru-RU" dirty="0" smtClean="0"/>
              <a:t>, </a:t>
            </a:r>
            <a:r>
              <a:rPr lang="ru-RU" dirty="0" err="1" smtClean="0"/>
              <a:t>забл</a:t>
            </a:r>
            <a:r>
              <a:rPr lang="ru-RU" dirty="0" smtClean="0"/>
              <a:t>..</a:t>
            </a:r>
            <a:r>
              <a:rPr lang="ru-RU" dirty="0" err="1" smtClean="0"/>
              <a:t>стеть</a:t>
            </a:r>
            <a:r>
              <a:rPr lang="ru-RU" dirty="0" smtClean="0"/>
              <a:t>, </a:t>
            </a:r>
            <a:r>
              <a:rPr lang="ru-RU" dirty="0" err="1" smtClean="0"/>
              <a:t>близс</a:t>
            </a:r>
            <a:r>
              <a:rPr lang="ru-RU" dirty="0" smtClean="0"/>
              <a:t>..</a:t>
            </a:r>
            <a:r>
              <a:rPr lang="ru-RU" dirty="0" err="1" smtClean="0"/>
              <a:t>дящий</a:t>
            </a:r>
            <a:r>
              <a:rPr lang="ru-RU" dirty="0" smtClean="0"/>
              <a:t>, </a:t>
            </a:r>
            <a:r>
              <a:rPr lang="ru-RU" dirty="0" err="1" smtClean="0"/>
              <a:t>зас</a:t>
            </a:r>
            <a:r>
              <a:rPr lang="ru-RU" dirty="0" smtClean="0"/>
              <a:t>..</a:t>
            </a:r>
            <a:r>
              <a:rPr lang="ru-RU" dirty="0" err="1" smtClean="0"/>
              <a:t>дание</a:t>
            </a:r>
            <a:r>
              <a:rPr lang="ru-RU" dirty="0" smtClean="0"/>
              <a:t>, с..док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2981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Ответы: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3500" b="1" dirty="0" smtClean="0"/>
              <a:t>безударные гласные в чередующихся корнях: </a:t>
            </a:r>
          </a:p>
          <a:p>
            <a:pPr>
              <a:buNone/>
            </a:pPr>
            <a:r>
              <a:rPr lang="ru-RU" sz="3500" dirty="0" smtClean="0"/>
              <a:t>    </a:t>
            </a:r>
            <a:r>
              <a:rPr lang="ru-RU" sz="3500" dirty="0" err="1" smtClean="0"/>
              <a:t>заг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релый</a:t>
            </a:r>
            <a:r>
              <a:rPr lang="ru-RU" sz="3500" dirty="0" smtClean="0"/>
              <a:t>, </a:t>
            </a:r>
            <a:r>
              <a:rPr lang="ru-RU" sz="3500" dirty="0" err="1" smtClean="0"/>
              <a:t>разг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реться</a:t>
            </a:r>
            <a:r>
              <a:rPr lang="ru-RU" sz="3500" dirty="0" smtClean="0"/>
              <a:t>, </a:t>
            </a:r>
            <a:r>
              <a:rPr lang="ru-RU" sz="3500" dirty="0" err="1" smtClean="0"/>
              <a:t>раств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риться</a:t>
            </a:r>
            <a:r>
              <a:rPr lang="ru-RU" sz="3500" dirty="0" smtClean="0"/>
              <a:t>, домашняя </a:t>
            </a:r>
            <a:r>
              <a:rPr lang="ru-RU" sz="3500" dirty="0" err="1" smtClean="0"/>
              <a:t>утв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рь</a:t>
            </a:r>
            <a:r>
              <a:rPr lang="ru-RU" sz="3500" dirty="0" smtClean="0"/>
              <a:t>, </a:t>
            </a:r>
            <a:r>
              <a:rPr lang="ru-RU" sz="3500" dirty="0" err="1" smtClean="0"/>
              <a:t>сосл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гательное</a:t>
            </a:r>
            <a:r>
              <a:rPr lang="ru-RU" sz="3500" dirty="0" smtClean="0"/>
              <a:t> </a:t>
            </a:r>
            <a:r>
              <a:rPr lang="ru-RU" sz="3500" dirty="0" err="1" smtClean="0"/>
              <a:t>накл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нение</a:t>
            </a:r>
            <a:r>
              <a:rPr lang="ru-RU" sz="3500" dirty="0" smtClean="0"/>
              <a:t>, </a:t>
            </a:r>
            <a:r>
              <a:rPr lang="ru-RU" sz="3500" dirty="0" err="1" smtClean="0"/>
              <a:t>прикл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нить</a:t>
            </a:r>
            <a:r>
              <a:rPr lang="ru-RU" sz="3500" dirty="0" smtClean="0"/>
              <a:t> ветку, </a:t>
            </a:r>
            <a:r>
              <a:rPr lang="ru-RU" sz="3500" dirty="0" err="1" smtClean="0"/>
              <a:t>з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рницы</a:t>
            </a:r>
            <a:r>
              <a:rPr lang="ru-RU" sz="3500" dirty="0" smtClean="0"/>
              <a:t>, </a:t>
            </a:r>
            <a:r>
              <a:rPr lang="ru-RU" sz="3500" dirty="0" err="1" smtClean="0"/>
              <a:t>з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ревать</a:t>
            </a:r>
            <a:r>
              <a:rPr lang="ru-RU" sz="3500" dirty="0" smtClean="0"/>
              <a:t> (не спать на заре), </a:t>
            </a:r>
            <a:r>
              <a:rPr lang="ru-RU" sz="3500" dirty="0" err="1" smtClean="0"/>
              <a:t>пл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вчихин</a:t>
            </a:r>
            <a:r>
              <a:rPr lang="ru-RU" sz="3500" dirty="0" smtClean="0"/>
              <a:t> купальник, </a:t>
            </a:r>
            <a:r>
              <a:rPr lang="ru-RU" sz="3500" dirty="0" err="1" smtClean="0"/>
              <a:t>спл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влять</a:t>
            </a:r>
            <a:r>
              <a:rPr lang="ru-RU" sz="3500" dirty="0" smtClean="0"/>
              <a:t> лес, </a:t>
            </a:r>
            <a:r>
              <a:rPr lang="ru-RU" sz="3500" dirty="0" err="1" smtClean="0"/>
              <a:t>пл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Ы</a:t>
            </a:r>
            <a:r>
              <a:rPr lang="ru-RU" sz="3500" dirty="0" err="1" smtClean="0"/>
              <a:t>вуны</a:t>
            </a:r>
            <a:r>
              <a:rPr lang="ru-RU" sz="3500" dirty="0" smtClean="0"/>
              <a:t> (подвижные почвы), </a:t>
            </a:r>
            <a:r>
              <a:rPr lang="ru-RU" sz="3500" dirty="0" err="1" smtClean="0"/>
              <a:t>прик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сновение</a:t>
            </a:r>
            <a:r>
              <a:rPr lang="ru-RU" sz="3500" dirty="0" smtClean="0"/>
              <a:t>, </a:t>
            </a:r>
            <a:r>
              <a:rPr lang="ru-RU" sz="3500" dirty="0" err="1" smtClean="0"/>
              <a:t>прик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саться</a:t>
            </a:r>
            <a:r>
              <a:rPr lang="ru-RU" sz="3500" dirty="0" smtClean="0"/>
              <a:t>, </a:t>
            </a:r>
            <a:r>
              <a:rPr lang="ru-RU" sz="3500" dirty="0" err="1" smtClean="0"/>
              <a:t>прил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гать</a:t>
            </a:r>
            <a:r>
              <a:rPr lang="ru-RU" sz="3500" dirty="0" smtClean="0"/>
              <a:t> и </a:t>
            </a:r>
            <a:r>
              <a:rPr lang="ru-RU" sz="3500" dirty="0" err="1" smtClean="0"/>
              <a:t>прил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жить</a:t>
            </a:r>
            <a:r>
              <a:rPr lang="ru-RU" sz="3500" dirty="0" smtClean="0"/>
              <a:t> усилия, </a:t>
            </a:r>
            <a:r>
              <a:rPr lang="ru-RU" sz="3500" dirty="0" err="1" smtClean="0"/>
              <a:t>предпол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жить</a:t>
            </a:r>
            <a:r>
              <a:rPr lang="ru-RU" sz="3500" dirty="0" smtClean="0"/>
              <a:t>, </a:t>
            </a:r>
            <a:r>
              <a:rPr lang="ru-RU" sz="3500" dirty="0" err="1" smtClean="0"/>
              <a:t>сл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гать</a:t>
            </a:r>
            <a:r>
              <a:rPr lang="ru-RU" sz="3500" dirty="0" smtClean="0"/>
              <a:t> стихи, </a:t>
            </a:r>
            <a:r>
              <a:rPr lang="ru-RU" sz="3500" dirty="0" err="1" smtClean="0"/>
              <a:t>изл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жить</a:t>
            </a:r>
            <a:r>
              <a:rPr lang="ru-RU" sz="3500" dirty="0" smtClean="0"/>
              <a:t>, </a:t>
            </a:r>
            <a:r>
              <a:rPr lang="ru-RU" sz="3500" dirty="0" err="1" smtClean="0"/>
              <a:t>р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стение</a:t>
            </a:r>
            <a:r>
              <a:rPr lang="ru-RU" sz="3500" dirty="0" smtClean="0"/>
              <a:t>, </a:t>
            </a:r>
            <a:r>
              <a:rPr lang="ru-RU" sz="3500" dirty="0" err="1" smtClean="0"/>
              <a:t>выр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щенный</a:t>
            </a:r>
            <a:r>
              <a:rPr lang="ru-RU" sz="3500" dirty="0" smtClean="0"/>
              <a:t> урожай, </a:t>
            </a:r>
            <a:r>
              <a:rPr lang="ru-RU" sz="3500" dirty="0" err="1" smtClean="0"/>
              <a:t>зар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сли</a:t>
            </a:r>
            <a:r>
              <a:rPr lang="ru-RU" sz="3500" dirty="0" smtClean="0"/>
              <a:t>, сало с </a:t>
            </a:r>
            <a:r>
              <a:rPr lang="ru-RU" sz="3500" dirty="0" err="1" smtClean="0"/>
              <a:t>прор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стью</a:t>
            </a:r>
            <a:r>
              <a:rPr lang="ru-RU" sz="3500" dirty="0" smtClean="0"/>
              <a:t>, </a:t>
            </a:r>
            <a:r>
              <a:rPr lang="ru-RU" sz="3500" dirty="0" err="1" smtClean="0">
                <a:solidFill>
                  <a:schemeClr val="tx1"/>
                </a:solidFill>
              </a:rPr>
              <a:t>прор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>
                <a:solidFill>
                  <a:schemeClr val="tx1"/>
                </a:solidFill>
              </a:rPr>
              <a:t>щённое</a:t>
            </a:r>
            <a:r>
              <a:rPr lang="ru-RU" sz="3500" dirty="0" smtClean="0">
                <a:solidFill>
                  <a:schemeClr val="tx1"/>
                </a:solidFill>
              </a:rPr>
              <a:t> зерно, </a:t>
            </a:r>
            <a:r>
              <a:rPr lang="ru-RU" sz="3500" dirty="0" err="1" smtClean="0">
                <a:solidFill>
                  <a:schemeClr val="tx1"/>
                </a:solidFill>
              </a:rPr>
              <a:t>ск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>
                <a:solidFill>
                  <a:schemeClr val="tx1"/>
                </a:solidFill>
              </a:rPr>
              <a:t>кать</a:t>
            </a:r>
            <a:r>
              <a:rPr lang="ru-RU" sz="3500" dirty="0" smtClean="0"/>
              <a:t>, </a:t>
            </a:r>
            <a:r>
              <a:rPr lang="ru-RU" sz="3500" dirty="0" err="1" smtClean="0"/>
              <a:t>переск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/>
              <a:t>чу</a:t>
            </a:r>
            <a:r>
              <a:rPr lang="ru-RU" sz="3500" dirty="0" smtClean="0"/>
              <a:t> через ручей, </a:t>
            </a:r>
            <a:r>
              <a:rPr lang="ru-RU" sz="3500" dirty="0" err="1" smtClean="0"/>
              <a:t>переск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/>
              <a:t>чу</a:t>
            </a:r>
            <a:r>
              <a:rPr lang="ru-RU" sz="3500" dirty="0" smtClean="0"/>
              <a:t> в соревнованиях,  </a:t>
            </a:r>
            <a:r>
              <a:rPr lang="ru-RU" sz="3500" dirty="0" err="1" smtClean="0"/>
              <a:t>заск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А</a:t>
            </a:r>
            <a:r>
              <a:rPr lang="ru-RU" sz="3500" dirty="0" err="1" smtClean="0">
                <a:solidFill>
                  <a:schemeClr val="tx1"/>
                </a:solidFill>
              </a:rPr>
              <a:t>чи</a:t>
            </a:r>
            <a:r>
              <a:rPr lang="ru-RU" sz="3500" b="1" i="1" dirty="0" smtClean="0">
                <a:solidFill>
                  <a:srgbClr val="C00000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от радости, </a:t>
            </a:r>
            <a:r>
              <a:rPr lang="ru-RU" sz="3500" dirty="0" err="1" smtClean="0">
                <a:solidFill>
                  <a:schemeClr val="tx1"/>
                </a:solidFill>
              </a:rPr>
              <a:t>заск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О</a:t>
            </a:r>
            <a:r>
              <a:rPr lang="ru-RU" sz="3500" dirty="0" err="1" smtClean="0">
                <a:solidFill>
                  <a:schemeClr val="tx1"/>
                </a:solidFill>
              </a:rPr>
              <a:t>чи</a:t>
            </a:r>
            <a:r>
              <a:rPr lang="ru-RU" sz="3500" b="1" i="1" dirty="0" smtClean="0">
                <a:solidFill>
                  <a:srgbClr val="C00000"/>
                </a:solidFill>
              </a:rPr>
              <a:t> </a:t>
            </a:r>
            <a:r>
              <a:rPr lang="ru-RU" sz="3500" dirty="0" smtClean="0">
                <a:solidFill>
                  <a:schemeClr val="tx1"/>
                </a:solidFill>
              </a:rPr>
              <a:t>ко мне на минуточку, </a:t>
            </a:r>
            <a:r>
              <a:rPr lang="ru-RU" sz="3500" dirty="0" err="1" smtClean="0"/>
              <a:t>соб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рать</a:t>
            </a:r>
            <a:r>
              <a:rPr lang="ru-RU" sz="3500" dirty="0" smtClean="0"/>
              <a:t>, </a:t>
            </a:r>
            <a:r>
              <a:rPr lang="ru-RU" sz="3500" dirty="0" err="1" smtClean="0"/>
              <a:t>проб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русь</a:t>
            </a:r>
            <a:r>
              <a:rPr lang="ru-RU" sz="3500" dirty="0" smtClean="0"/>
              <a:t>, </a:t>
            </a:r>
            <a:r>
              <a:rPr lang="ru-RU" sz="3500" dirty="0" err="1" smtClean="0"/>
              <a:t>разб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раться</a:t>
            </a:r>
            <a:r>
              <a:rPr lang="ru-RU" sz="3500" dirty="0" smtClean="0"/>
              <a:t>, </a:t>
            </a:r>
            <a:r>
              <a:rPr lang="ru-RU" sz="3500" dirty="0" err="1" smtClean="0"/>
              <a:t>зам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раюший</a:t>
            </a:r>
            <a:r>
              <a:rPr lang="ru-RU" sz="3500" dirty="0" smtClean="0"/>
              <a:t> вдали, </a:t>
            </a:r>
            <a:r>
              <a:rPr lang="ru-RU" sz="3500" dirty="0" err="1" smtClean="0"/>
              <a:t>зам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реть</a:t>
            </a:r>
            <a:r>
              <a:rPr lang="ru-RU" sz="3500" dirty="0" smtClean="0"/>
              <a:t> от страха, </a:t>
            </a:r>
            <a:r>
              <a:rPr lang="ru-RU" sz="3500" dirty="0" err="1" smtClean="0"/>
              <a:t>ум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рающий</a:t>
            </a:r>
            <a:r>
              <a:rPr lang="ru-RU" sz="3500" dirty="0" smtClean="0"/>
              <a:t>, </a:t>
            </a:r>
            <a:r>
              <a:rPr lang="ru-RU" sz="3500" dirty="0" err="1" smtClean="0"/>
              <a:t>уд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ру</a:t>
            </a:r>
            <a:r>
              <a:rPr lang="ru-RU" sz="3500" dirty="0" smtClean="0"/>
              <a:t> от тебя, </a:t>
            </a:r>
            <a:r>
              <a:rPr lang="ru-RU" sz="3500" dirty="0" err="1" smtClean="0"/>
              <a:t>разд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рать</a:t>
            </a:r>
            <a:r>
              <a:rPr lang="ru-RU" sz="3500" dirty="0" smtClean="0"/>
              <a:t>, </a:t>
            </a:r>
            <a:r>
              <a:rPr lang="ru-RU" sz="3500" dirty="0" err="1" smtClean="0"/>
              <a:t>зап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равший</a:t>
            </a:r>
            <a:r>
              <a:rPr lang="ru-RU" sz="3500" dirty="0" smtClean="0"/>
              <a:t> дверь, </a:t>
            </a:r>
            <a:r>
              <a:rPr lang="ru-RU" sz="3500" dirty="0" err="1" smtClean="0"/>
              <a:t>подп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ршись</a:t>
            </a:r>
            <a:r>
              <a:rPr lang="ru-RU" sz="3500" dirty="0" smtClean="0"/>
              <a:t>, </a:t>
            </a:r>
            <a:r>
              <a:rPr lang="ru-RU" sz="3500" dirty="0" err="1" smtClean="0"/>
              <a:t>зап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реть</a:t>
            </a:r>
            <a:r>
              <a:rPr lang="ru-RU" sz="3500" dirty="0" smtClean="0"/>
              <a:t> дверь,  </a:t>
            </a:r>
            <a:r>
              <a:rPr lang="ru-RU" sz="3500" dirty="0" err="1" smtClean="0"/>
              <a:t>уп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рающийся</a:t>
            </a:r>
            <a:r>
              <a:rPr lang="ru-RU" sz="3500" dirty="0" smtClean="0"/>
              <a:t>, </a:t>
            </a:r>
            <a:r>
              <a:rPr lang="ru-RU" sz="3500" dirty="0" err="1" smtClean="0"/>
              <a:t>выст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лить</a:t>
            </a:r>
            <a:r>
              <a:rPr lang="ru-RU" sz="3500" dirty="0" smtClean="0"/>
              <a:t>, </a:t>
            </a:r>
            <a:r>
              <a:rPr lang="ru-RU" sz="3500" dirty="0" err="1" smtClean="0"/>
              <a:t>наст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лать</a:t>
            </a:r>
            <a:r>
              <a:rPr lang="ru-RU" sz="3500" dirty="0" smtClean="0"/>
              <a:t> паркет, </a:t>
            </a:r>
            <a:r>
              <a:rPr lang="ru-RU" sz="3500" dirty="0" err="1" smtClean="0"/>
              <a:t>заст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лить</a:t>
            </a:r>
            <a:r>
              <a:rPr lang="ru-RU" sz="3500" dirty="0" smtClean="0"/>
              <a:t>, </a:t>
            </a:r>
            <a:r>
              <a:rPr lang="ru-RU" sz="3500" dirty="0" err="1" smtClean="0"/>
              <a:t>заж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гательный</a:t>
            </a:r>
            <a:r>
              <a:rPr lang="ru-RU" sz="3500" dirty="0" smtClean="0"/>
              <a:t>, </a:t>
            </a:r>
            <a:r>
              <a:rPr lang="ru-RU" sz="3500" dirty="0" err="1" smtClean="0"/>
              <a:t>заж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гание</a:t>
            </a:r>
            <a:r>
              <a:rPr lang="ru-RU" sz="3500" dirty="0" smtClean="0"/>
              <a:t>, </a:t>
            </a:r>
            <a:r>
              <a:rPr lang="ru-RU" sz="3500" dirty="0" err="1" smtClean="0"/>
              <a:t>забл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стеть</a:t>
            </a:r>
            <a:r>
              <a:rPr lang="ru-RU" sz="3500" dirty="0" smtClean="0"/>
              <a:t>, </a:t>
            </a:r>
            <a:r>
              <a:rPr lang="ru-RU" sz="3500" dirty="0" err="1" smtClean="0"/>
              <a:t>близс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И</a:t>
            </a:r>
            <a:r>
              <a:rPr lang="ru-RU" sz="3500" dirty="0" err="1" smtClean="0"/>
              <a:t>дящий</a:t>
            </a:r>
            <a:r>
              <a:rPr lang="ru-RU" sz="3500" dirty="0" smtClean="0"/>
              <a:t>, </a:t>
            </a:r>
            <a:r>
              <a:rPr lang="ru-RU" sz="3500" dirty="0" err="1" smtClean="0"/>
              <a:t>зас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дание</a:t>
            </a:r>
            <a:r>
              <a:rPr lang="ru-RU" sz="3500" dirty="0" smtClean="0"/>
              <a:t>, </a:t>
            </a:r>
            <a:r>
              <a:rPr lang="ru-RU" sz="3500" dirty="0" err="1" smtClean="0"/>
              <a:t>с</a:t>
            </a:r>
            <a:r>
              <a:rPr lang="ru-RU" sz="3500" b="1" i="1" dirty="0" err="1" smtClean="0">
                <a:solidFill>
                  <a:srgbClr val="C00000"/>
                </a:solidFill>
              </a:rPr>
              <a:t>Е</a:t>
            </a:r>
            <a:r>
              <a:rPr lang="ru-RU" sz="3500" dirty="0" err="1" smtClean="0"/>
              <a:t>док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«Правописание гласных-2»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Раздел </a:t>
            </a:r>
            <a:r>
              <a:rPr lang="ru-RU" dirty="0" smtClean="0"/>
              <a:t>«Орфография»</a:t>
            </a:r>
            <a:r>
              <a:rPr lang="ru-RU" sz="2700" dirty="0" smtClean="0"/>
              <a:t>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800" dirty="0" smtClean="0"/>
              <a:t>Правописание гласных в чередующихся корнях</a:t>
            </a:r>
            <a:br>
              <a:rPr lang="ru-RU" sz="28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2013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6E21D4A-9BD2-4193-AD25-F24F8AF14053}"/>
</file>

<file path=customXml/itemProps2.xml><?xml version="1.0" encoding="utf-8"?>
<ds:datastoreItem xmlns:ds="http://schemas.openxmlformats.org/officeDocument/2006/customXml" ds:itemID="{C3FAA486-1174-43CC-8E17-718DCB7FFD4C}"/>
</file>

<file path=customXml/itemProps3.xml><?xml version="1.0" encoding="utf-8"?>
<ds:datastoreItem xmlns:ds="http://schemas.openxmlformats.org/officeDocument/2006/customXml" ds:itemID="{118ADBB3-B2DA-4B58-9AB1-819726534F08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849</TotalTime>
  <Words>970</Words>
  <Application>Microsoft Office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Раздел «Орфография»   Правописание гласных в чередующихся корнях </vt:lpstr>
      <vt:lpstr>Слайд 2</vt:lpstr>
      <vt:lpstr>Примеры : </vt:lpstr>
      <vt:lpstr> Запомните:  </vt:lpstr>
      <vt:lpstr>Слайд 5</vt:lpstr>
      <vt:lpstr>Проверь себя:</vt:lpstr>
      <vt:lpstr>Ответы:</vt:lpstr>
      <vt:lpstr>Слайд 8</vt:lpstr>
      <vt:lpstr>      Раздел «Орфография»   Правописание гласных в чередующихся корнях     Т.В. Авдонина   кафедра довузовской подготовки  и профориентации  УО «ГГУ имени Франциска Скорины»  Гомель, 2013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130</cp:revision>
  <dcterms:created xsi:type="dcterms:W3CDTF">2012-12-06T19:01:57Z</dcterms:created>
  <dcterms:modified xsi:type="dcterms:W3CDTF">2014-11-13T00:03:20Z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