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91" r:id="rId3"/>
    <p:sldId id="292" r:id="rId4"/>
    <p:sldId id="293" r:id="rId5"/>
    <p:sldId id="308" r:id="rId6"/>
    <p:sldId id="309" r:id="rId7"/>
    <p:sldId id="310" r:id="rId8"/>
    <p:sldId id="312" r:id="rId9"/>
    <p:sldId id="314" r:id="rId10"/>
    <p:sldId id="311" r:id="rId11"/>
    <p:sldId id="313" r:id="rId12"/>
    <p:sldId id="278" r:id="rId13"/>
    <p:sldId id="30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27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12.11.2014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84582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Раздел «</a:t>
            </a:r>
            <a:r>
              <a:rPr lang="ru-RU" sz="4000" b="1" cap="all" dirty="0" smtClean="0"/>
              <a:t>Фонетика</a:t>
            </a:r>
            <a:r>
              <a:rPr lang="ru-RU" sz="4000" dirty="0" smtClean="0"/>
              <a:t>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слушателей факультета довузовской подготовки и профориентации, подготовительных курсов, абитуриентов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А28. Произносительные нормы нарушены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629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Произносительные </a:t>
            </a:r>
            <a:r>
              <a:rPr lang="ru-RU" dirty="0" smtClean="0"/>
              <a:t>нормы </a:t>
            </a:r>
            <a:r>
              <a:rPr lang="ru-RU" dirty="0" smtClean="0"/>
              <a:t>нарушены: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1988840"/>
            <a:ext cx="4041648" cy="360040"/>
          </a:xfrm>
        </p:spPr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95536" y="2564904"/>
            <a:ext cx="4041648" cy="4032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1)  Анна </a:t>
            </a:r>
            <a:r>
              <a:rPr lang="ru-RU" sz="2400" dirty="0" err="1" smtClean="0"/>
              <a:t>Никити</a:t>
            </a:r>
            <a:r>
              <a:rPr lang="ru-RU" sz="2400" dirty="0" smtClean="0"/>
              <a:t>[</a:t>
            </a:r>
            <a:r>
              <a:rPr lang="ru-RU" sz="2400" dirty="0" err="1" smtClean="0"/>
              <a:t>шн</a:t>
            </a:r>
            <a:r>
              <a:rPr lang="ru-RU" sz="2400" dirty="0" smtClean="0"/>
              <a:t>]а </a:t>
            </a:r>
          </a:p>
          <a:p>
            <a:pPr>
              <a:buNone/>
            </a:pPr>
            <a:r>
              <a:rPr lang="ru-RU" sz="2400" dirty="0" smtClean="0"/>
              <a:t>2) [</a:t>
            </a:r>
            <a:r>
              <a:rPr lang="ru-RU" sz="2400" dirty="0" err="1" smtClean="0"/>
              <a:t>д</a:t>
            </a:r>
            <a:r>
              <a:rPr lang="ru-RU" sz="2400" dirty="0" smtClean="0"/>
              <a:t>']</a:t>
            </a:r>
            <a:r>
              <a:rPr lang="ru-RU" sz="2400" dirty="0" err="1" smtClean="0"/>
              <a:t>ебаты</a:t>
            </a:r>
            <a:r>
              <a:rPr lang="ru-RU" sz="2400" dirty="0" smtClean="0"/>
              <a:t>  </a:t>
            </a:r>
          </a:p>
          <a:p>
            <a:pPr>
              <a:buNone/>
            </a:pPr>
            <a:r>
              <a:rPr lang="ru-RU" sz="2400" dirty="0" smtClean="0"/>
              <a:t>3) </a:t>
            </a:r>
            <a:r>
              <a:rPr lang="ru-RU" sz="2400" dirty="0" err="1" smtClean="0"/>
              <a:t>отчАсти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4) она </a:t>
            </a:r>
            <a:r>
              <a:rPr lang="ru-RU" sz="2400" dirty="0" err="1" smtClean="0"/>
              <a:t>нАчала</a:t>
            </a:r>
            <a:r>
              <a:rPr lang="ru-RU" sz="2400" dirty="0" smtClean="0"/>
              <a:t>  </a:t>
            </a:r>
          </a:p>
          <a:p>
            <a:pPr>
              <a:buNone/>
            </a:pPr>
            <a:r>
              <a:rPr lang="ru-RU" sz="2400" dirty="0" smtClean="0"/>
              <a:t>5) на </a:t>
            </a:r>
            <a:r>
              <a:rPr lang="ru-RU" sz="2400" dirty="0" err="1" smtClean="0"/>
              <a:t>спинУ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6) </a:t>
            </a:r>
            <a:r>
              <a:rPr lang="ru-RU" sz="2400" dirty="0" err="1" smtClean="0"/>
              <a:t>однои</a:t>
            </a:r>
            <a:r>
              <a:rPr lang="ru-RU" sz="2400" dirty="0" smtClean="0"/>
              <a:t>[</a:t>
            </a:r>
            <a:r>
              <a:rPr lang="ru-RU" sz="2400" dirty="0" err="1" smtClean="0"/>
              <a:t>м'о</a:t>
            </a:r>
            <a:r>
              <a:rPr lang="ru-RU" sz="2400" dirty="0" smtClean="0"/>
              <a:t>]</a:t>
            </a:r>
            <a:r>
              <a:rPr lang="ru-RU" sz="2400" dirty="0" err="1" smtClean="0"/>
              <a:t>нный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7) </a:t>
            </a:r>
            <a:r>
              <a:rPr lang="ru-RU" sz="2400" dirty="0" err="1" smtClean="0"/>
              <a:t>пóнять</a:t>
            </a:r>
            <a:r>
              <a:rPr lang="ru-RU" sz="2400" dirty="0" smtClean="0"/>
              <a:t>;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8) </a:t>
            </a:r>
            <a:r>
              <a:rPr lang="ru-RU" sz="2400" dirty="0" err="1" smtClean="0"/>
              <a:t>дóсуг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9) </a:t>
            </a:r>
            <a:r>
              <a:rPr lang="ru-RU" sz="2400" dirty="0" err="1" smtClean="0"/>
              <a:t>средствá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10) </a:t>
            </a:r>
            <a:r>
              <a:rPr lang="ru-RU" sz="2400" dirty="0" err="1" smtClean="0"/>
              <a:t>гладкош</a:t>
            </a:r>
            <a:r>
              <a:rPr lang="ru-RU" sz="2400" dirty="0" smtClean="0"/>
              <a:t>[о]</a:t>
            </a:r>
            <a:r>
              <a:rPr lang="ru-RU" sz="2400" dirty="0" err="1" smtClean="0"/>
              <a:t>рстный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8024" y="1988840"/>
            <a:ext cx="4041775" cy="360040"/>
          </a:xfrm>
        </p:spPr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6016" y="2564904"/>
            <a:ext cx="4041775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 Анна </a:t>
            </a:r>
            <a:r>
              <a:rPr lang="ru-RU" sz="2400" dirty="0" err="1" smtClean="0"/>
              <a:t>Никити</a:t>
            </a:r>
            <a:r>
              <a:rPr lang="ru-RU" sz="2400" dirty="0" smtClean="0">
                <a:solidFill>
                  <a:srgbClr val="FF0000"/>
                </a:solidFill>
              </a:rPr>
              <a:t>[</a:t>
            </a:r>
            <a:r>
              <a:rPr lang="ru-RU" sz="2400" dirty="0" err="1" smtClean="0">
                <a:solidFill>
                  <a:srgbClr val="FF0000"/>
                </a:solidFill>
              </a:rPr>
              <a:t>шн</a:t>
            </a:r>
            <a:r>
              <a:rPr lang="ru-RU" sz="2400" dirty="0" smtClean="0">
                <a:solidFill>
                  <a:srgbClr val="FF0000"/>
                </a:solidFill>
              </a:rPr>
              <a:t>]</a:t>
            </a:r>
            <a:r>
              <a:rPr lang="ru-RU" sz="2400" dirty="0" smtClean="0"/>
              <a:t>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</a:t>
            </a:r>
            <a:r>
              <a:rPr lang="ru-RU" sz="2400" dirty="0" smtClean="0">
                <a:solidFill>
                  <a:srgbClr val="FF0000"/>
                </a:solidFill>
              </a:rPr>
              <a:t>[</a:t>
            </a:r>
            <a:r>
              <a:rPr lang="ru-RU" sz="2400" dirty="0" err="1" smtClean="0">
                <a:solidFill>
                  <a:srgbClr val="FF0000"/>
                </a:solidFill>
              </a:rPr>
              <a:t>д</a:t>
            </a:r>
            <a:r>
              <a:rPr lang="ru-RU" sz="2400" dirty="0" smtClean="0">
                <a:solidFill>
                  <a:srgbClr val="FF0000"/>
                </a:solidFill>
              </a:rPr>
              <a:t>']</a:t>
            </a:r>
            <a:r>
              <a:rPr lang="ru-RU" sz="2400" dirty="0" err="1" smtClean="0"/>
              <a:t>ебаты</a:t>
            </a:r>
            <a:r>
              <a:rPr lang="ru-RU" sz="24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</a:t>
            </a:r>
            <a:r>
              <a:rPr lang="ru-RU" sz="2400" dirty="0" err="1" smtClean="0"/>
              <a:t>отч</a:t>
            </a:r>
            <a:r>
              <a:rPr lang="ru-RU" sz="2400" dirty="0" err="1" smtClean="0">
                <a:solidFill>
                  <a:srgbClr val="FF0000"/>
                </a:solidFill>
              </a:rPr>
              <a:t>А</a:t>
            </a:r>
            <a:r>
              <a:rPr lang="ru-RU" sz="2400" dirty="0" err="1" smtClean="0"/>
              <a:t>сти</a:t>
            </a: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4) она </a:t>
            </a:r>
            <a:r>
              <a:rPr lang="ru-RU" sz="2400" b="1" dirty="0" err="1" smtClean="0"/>
              <a:t>начал</a:t>
            </a:r>
            <a:r>
              <a:rPr lang="ru-RU" sz="2400" b="1" dirty="0" err="1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 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5) </a:t>
            </a:r>
            <a:r>
              <a:rPr lang="ru-RU" sz="2400" b="1" dirty="0" smtClean="0"/>
              <a:t>н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 спину</a:t>
            </a: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6) </a:t>
            </a:r>
            <a:r>
              <a:rPr lang="ru-RU" sz="2400" dirty="0" err="1" smtClean="0"/>
              <a:t>однои</a:t>
            </a:r>
            <a:r>
              <a:rPr lang="ru-RU" sz="2400" dirty="0" smtClean="0">
                <a:solidFill>
                  <a:srgbClr val="FF0000"/>
                </a:solidFill>
              </a:rPr>
              <a:t>[</a:t>
            </a:r>
            <a:r>
              <a:rPr lang="ru-RU" sz="2400" dirty="0" err="1" smtClean="0">
                <a:solidFill>
                  <a:srgbClr val="FF0000"/>
                </a:solidFill>
              </a:rPr>
              <a:t>м'о</a:t>
            </a:r>
            <a:r>
              <a:rPr lang="ru-RU" sz="2400" dirty="0" smtClean="0">
                <a:solidFill>
                  <a:srgbClr val="FF0000"/>
                </a:solidFill>
              </a:rPr>
              <a:t>]</a:t>
            </a:r>
            <a:r>
              <a:rPr lang="ru-RU" sz="2400" dirty="0" err="1" smtClean="0"/>
              <a:t>нный</a:t>
            </a:r>
            <a:r>
              <a:rPr lang="ru-RU" sz="2400" dirty="0" smtClean="0"/>
              <a:t>;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7) </a:t>
            </a:r>
            <a:r>
              <a:rPr lang="ru-RU" sz="2400" b="1" dirty="0" err="1" smtClean="0"/>
              <a:t>пон</a:t>
            </a:r>
            <a:r>
              <a:rPr lang="ru-RU" sz="2400" b="1" dirty="0" err="1" smtClean="0">
                <a:solidFill>
                  <a:srgbClr val="FF0000"/>
                </a:solidFill>
              </a:rPr>
              <a:t>Я</a:t>
            </a:r>
            <a:r>
              <a:rPr lang="ru-RU" sz="2400" b="1" dirty="0" err="1" smtClean="0"/>
              <a:t>ть</a:t>
            </a:r>
            <a:r>
              <a:rPr lang="ru-RU" sz="2400" b="1" dirty="0" smtClean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8) </a:t>
            </a:r>
            <a:r>
              <a:rPr lang="ru-RU" sz="2400" b="1" dirty="0" err="1" smtClean="0"/>
              <a:t>дос</a:t>
            </a:r>
            <a:r>
              <a:rPr lang="ru-RU" sz="2400" b="1" dirty="0" err="1" smtClean="0">
                <a:solidFill>
                  <a:srgbClr val="FF0000"/>
                </a:solidFill>
              </a:rPr>
              <a:t>У</a:t>
            </a:r>
            <a:r>
              <a:rPr lang="ru-RU" sz="2400" b="1" dirty="0" err="1" smtClean="0"/>
              <a:t>г</a:t>
            </a:r>
            <a:r>
              <a:rPr lang="ru-RU" sz="2400" dirty="0" smtClean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9) </a:t>
            </a:r>
            <a:r>
              <a:rPr lang="ru-RU" sz="2400" b="1" dirty="0" err="1" smtClean="0"/>
              <a:t>ср</a:t>
            </a:r>
            <a:r>
              <a:rPr lang="ru-RU" sz="2400" b="1" dirty="0" err="1" smtClean="0">
                <a:solidFill>
                  <a:srgbClr val="FF0000"/>
                </a:solidFill>
              </a:rPr>
              <a:t>Е</a:t>
            </a:r>
            <a:r>
              <a:rPr lang="ru-RU" sz="2400" b="1" dirty="0" err="1" smtClean="0"/>
              <a:t>дства</a:t>
            </a:r>
            <a:r>
              <a:rPr lang="ru-RU" sz="2400" dirty="0" smtClean="0"/>
              <a:t>;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10) </a:t>
            </a:r>
            <a:r>
              <a:rPr lang="ru-RU" sz="2400" dirty="0" err="1" smtClean="0"/>
              <a:t>гладкош</a:t>
            </a:r>
            <a:r>
              <a:rPr lang="ru-RU" sz="2400" dirty="0" smtClean="0">
                <a:solidFill>
                  <a:srgbClr val="FF0000"/>
                </a:solidFill>
              </a:rPr>
              <a:t>[о]</a:t>
            </a:r>
            <a:r>
              <a:rPr lang="ru-RU" sz="2400" dirty="0" err="1" smtClean="0"/>
              <a:t>рстный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А28. Произносительные нормы нарушены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629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Произносительные </a:t>
            </a:r>
            <a:r>
              <a:rPr lang="ru-RU" dirty="0" smtClean="0"/>
              <a:t>нормы нарушены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4041648" cy="36004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Задание 2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95536" y="2564904"/>
            <a:ext cx="4041648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1)  </a:t>
            </a:r>
            <a:r>
              <a:rPr lang="ru-RU" sz="2400" dirty="0" err="1" smtClean="0"/>
              <a:t>поэ</a:t>
            </a:r>
            <a:r>
              <a:rPr lang="ru-RU" sz="2400" dirty="0" smtClean="0"/>
              <a:t>[т']</a:t>
            </a:r>
            <a:r>
              <a:rPr lang="ru-RU" sz="2400" dirty="0" err="1" smtClean="0"/>
              <a:t>есса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2)  </a:t>
            </a:r>
            <a:r>
              <a:rPr lang="ru-RU" sz="2400" dirty="0" err="1" smtClean="0"/>
              <a:t>яи</a:t>
            </a:r>
            <a:r>
              <a:rPr lang="ru-RU" sz="2400" dirty="0" smtClean="0"/>
              <a:t>[</a:t>
            </a:r>
            <a:r>
              <a:rPr lang="ru-RU" sz="2400" dirty="0" err="1" smtClean="0"/>
              <a:t>шн</a:t>
            </a:r>
            <a:r>
              <a:rPr lang="ru-RU" sz="2400" dirty="0" smtClean="0"/>
              <a:t>'</a:t>
            </a:r>
            <a:r>
              <a:rPr lang="ru-RU" sz="2400" dirty="0" smtClean="0"/>
              <a:t>]</a:t>
            </a:r>
            <a:r>
              <a:rPr lang="ru-RU" sz="2400" dirty="0" err="1" smtClean="0"/>
              <a:t>ица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3)  в </a:t>
            </a:r>
            <a:r>
              <a:rPr lang="ru-RU" sz="2400" dirty="0" err="1" smtClean="0"/>
              <a:t>рукУ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4)  она Узка</a:t>
            </a:r>
          </a:p>
          <a:p>
            <a:pPr marL="566928" indent="-457200">
              <a:buNone/>
            </a:pPr>
            <a:r>
              <a:rPr lang="ru-RU" sz="2400" dirty="0" smtClean="0"/>
              <a:t>5) </a:t>
            </a:r>
            <a:r>
              <a:rPr lang="ru-RU" sz="2400" dirty="0" err="1" smtClean="0"/>
              <a:t>распоЯсаться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6) </a:t>
            </a:r>
            <a:r>
              <a:rPr lang="ru-RU" sz="2400" dirty="0" err="1" smtClean="0"/>
              <a:t>щавéль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7) </a:t>
            </a:r>
            <a:r>
              <a:rPr lang="ru-RU" sz="2400" dirty="0" err="1" smtClean="0"/>
              <a:t>хозЯева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8) </a:t>
            </a:r>
            <a:r>
              <a:rPr lang="ru-RU" sz="2400" dirty="0" err="1" smtClean="0"/>
              <a:t>углýбив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9) Анна </a:t>
            </a:r>
            <a:r>
              <a:rPr lang="ru-RU" sz="2400" dirty="0" err="1" smtClean="0"/>
              <a:t>Ильини</a:t>
            </a:r>
            <a:r>
              <a:rPr lang="ru-RU" sz="2400" dirty="0" smtClean="0"/>
              <a:t>[</a:t>
            </a:r>
            <a:r>
              <a:rPr lang="ru-RU" sz="2400" dirty="0" err="1" smtClean="0"/>
              <a:t>шн</a:t>
            </a:r>
            <a:r>
              <a:rPr lang="ru-RU" sz="2400" dirty="0" smtClean="0"/>
              <a:t>]а; </a:t>
            </a:r>
          </a:p>
          <a:p>
            <a:pPr>
              <a:buNone/>
            </a:pPr>
            <a:r>
              <a:rPr lang="ru-RU" sz="2400" dirty="0" smtClean="0"/>
              <a:t>10) о[</a:t>
            </a:r>
            <a:r>
              <a:rPr lang="ru-RU" sz="2400" dirty="0" err="1" smtClean="0"/>
              <a:t>п'о</a:t>
            </a:r>
            <a:r>
              <a:rPr lang="ru-RU" sz="2400" dirty="0" smtClean="0"/>
              <a:t>]</a:t>
            </a:r>
            <a:r>
              <a:rPr lang="ru-RU" sz="2400" dirty="0" err="1" smtClean="0"/>
              <a:t>ка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21225" y="1988840"/>
            <a:ext cx="4041775" cy="360040"/>
          </a:xfrm>
        </p:spPr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6016" y="2564904"/>
            <a:ext cx="4041775" cy="403244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400" b="1" dirty="0" smtClean="0"/>
              <a:t>1)  </a:t>
            </a:r>
            <a:r>
              <a:rPr lang="ru-RU" sz="2400" b="1" dirty="0" err="1" smtClean="0"/>
              <a:t>поэ</a:t>
            </a:r>
            <a:r>
              <a:rPr lang="ru-RU" sz="2400" b="1" dirty="0" smtClean="0">
                <a:solidFill>
                  <a:srgbClr val="FF0000"/>
                </a:solidFill>
              </a:rPr>
              <a:t>[</a:t>
            </a:r>
            <a:r>
              <a:rPr lang="ru-RU" sz="2400" b="1" dirty="0" err="1" smtClean="0">
                <a:solidFill>
                  <a:srgbClr val="FF0000"/>
                </a:solidFill>
              </a:rPr>
              <a:t>тэ</a:t>
            </a:r>
            <a:r>
              <a:rPr lang="ru-RU" sz="2400" b="1" dirty="0" smtClean="0">
                <a:solidFill>
                  <a:srgbClr val="FF0000"/>
                </a:solidFill>
              </a:rPr>
              <a:t>]</a:t>
            </a:r>
            <a:r>
              <a:rPr lang="ru-RU" sz="2400" b="1" dirty="0" err="1" smtClean="0"/>
              <a:t>сса</a:t>
            </a: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2)  </a:t>
            </a:r>
            <a:r>
              <a:rPr lang="ru-RU" sz="2400" dirty="0" err="1" smtClean="0"/>
              <a:t>яи</a:t>
            </a:r>
            <a:r>
              <a:rPr lang="ru-RU" sz="2400" dirty="0" smtClean="0">
                <a:solidFill>
                  <a:srgbClr val="FF0000"/>
                </a:solidFill>
              </a:rPr>
              <a:t>[</a:t>
            </a:r>
            <a:r>
              <a:rPr lang="ru-RU" sz="2400" dirty="0" err="1" smtClean="0">
                <a:solidFill>
                  <a:srgbClr val="FF0000"/>
                </a:solidFill>
              </a:rPr>
              <a:t>шн</a:t>
            </a:r>
            <a:r>
              <a:rPr lang="ru-RU" sz="2400" dirty="0" smtClean="0">
                <a:solidFill>
                  <a:srgbClr val="FF0000"/>
                </a:solidFill>
              </a:rPr>
              <a:t>'</a:t>
            </a:r>
            <a:r>
              <a:rPr lang="ru-RU" sz="2400" dirty="0" smtClean="0">
                <a:solidFill>
                  <a:srgbClr val="FF0000"/>
                </a:solidFill>
              </a:rPr>
              <a:t>]</a:t>
            </a:r>
            <a:r>
              <a:rPr lang="ru-RU" sz="2400" dirty="0" err="1" smtClean="0"/>
              <a:t>ица</a:t>
            </a: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/>
              <a:t>3)  в </a:t>
            </a:r>
            <a:r>
              <a:rPr lang="ru-RU" sz="2400" b="1" dirty="0" err="1" smtClean="0"/>
              <a:t>р</a:t>
            </a:r>
            <a:r>
              <a:rPr lang="ru-RU" sz="2400" b="1" dirty="0" err="1" smtClean="0">
                <a:solidFill>
                  <a:srgbClr val="FF0000"/>
                </a:solidFill>
              </a:rPr>
              <a:t>У</a:t>
            </a:r>
            <a:r>
              <a:rPr lang="ru-RU" sz="2400" b="1" dirty="0" err="1" smtClean="0"/>
              <a:t>ку</a:t>
            </a: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/>
              <a:t>4)  она </a:t>
            </a:r>
            <a:r>
              <a:rPr lang="ru-RU" sz="2400" b="1" dirty="0" err="1" smtClean="0"/>
              <a:t>узкА</a:t>
            </a:r>
            <a:endParaRPr lang="ru-RU" sz="2400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ru-RU" sz="2400" dirty="0" smtClean="0"/>
              <a:t>5) </a:t>
            </a:r>
            <a:r>
              <a:rPr lang="ru-RU" sz="2400" dirty="0" err="1" smtClean="0"/>
              <a:t>распо</a:t>
            </a:r>
            <a:r>
              <a:rPr lang="ru-RU" sz="2400" dirty="0" err="1" smtClean="0">
                <a:solidFill>
                  <a:srgbClr val="FF0000"/>
                </a:solidFill>
              </a:rPr>
              <a:t>Я</a:t>
            </a:r>
            <a:r>
              <a:rPr lang="ru-RU" sz="2400" dirty="0" err="1" smtClean="0"/>
              <a:t>саться</a:t>
            </a: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6) </a:t>
            </a:r>
            <a:r>
              <a:rPr lang="ru-RU" sz="2400" dirty="0" err="1" smtClean="0"/>
              <a:t>щав</a:t>
            </a:r>
            <a:r>
              <a:rPr lang="ru-RU" sz="2400" dirty="0" err="1" smtClean="0">
                <a:solidFill>
                  <a:srgbClr val="FF0000"/>
                </a:solidFill>
              </a:rPr>
              <a:t>Е</a:t>
            </a:r>
            <a:r>
              <a:rPr lang="ru-RU" sz="2400" dirty="0" err="1" smtClean="0"/>
              <a:t>ль</a:t>
            </a:r>
            <a:r>
              <a:rPr lang="ru-RU" sz="2400" dirty="0" smtClean="0"/>
              <a:t>; </a:t>
            </a: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7) </a:t>
            </a:r>
            <a:r>
              <a:rPr lang="ru-RU" sz="2400" dirty="0" err="1" smtClean="0"/>
              <a:t>хоз</a:t>
            </a:r>
            <a:r>
              <a:rPr lang="ru-RU" sz="2400" dirty="0" err="1" smtClean="0">
                <a:solidFill>
                  <a:srgbClr val="FF0000"/>
                </a:solidFill>
              </a:rPr>
              <a:t>Я</a:t>
            </a:r>
            <a:r>
              <a:rPr lang="ru-RU" sz="2400" dirty="0" err="1" smtClean="0"/>
              <a:t>ева</a:t>
            </a:r>
            <a:r>
              <a:rPr lang="ru-RU" sz="2400" dirty="0" smtClean="0"/>
              <a:t>; </a:t>
            </a: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/>
              <a:t>8) </a:t>
            </a:r>
            <a:r>
              <a:rPr lang="ru-RU" sz="2400" b="1" dirty="0" err="1" smtClean="0"/>
              <a:t>углуб</a:t>
            </a:r>
            <a:r>
              <a:rPr lang="ru-RU" sz="2400" b="1" dirty="0" err="1" smtClean="0">
                <a:solidFill>
                  <a:srgbClr val="FF0000"/>
                </a:solidFill>
              </a:rPr>
              <a:t>И</a:t>
            </a:r>
            <a:r>
              <a:rPr lang="ru-RU" sz="2400" b="1" dirty="0" err="1" smtClean="0"/>
              <a:t>в</a:t>
            </a:r>
            <a:r>
              <a:rPr lang="ru-RU" sz="2400" dirty="0" smtClean="0"/>
              <a:t>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9) </a:t>
            </a:r>
            <a:r>
              <a:rPr lang="ru-RU" sz="2400" dirty="0" smtClean="0"/>
              <a:t>Анна </a:t>
            </a:r>
            <a:r>
              <a:rPr lang="ru-RU" sz="2400" dirty="0" err="1" smtClean="0"/>
              <a:t>Ильини</a:t>
            </a:r>
            <a:r>
              <a:rPr lang="ru-RU" sz="2400" dirty="0" smtClean="0">
                <a:solidFill>
                  <a:srgbClr val="FF0000"/>
                </a:solidFill>
              </a:rPr>
              <a:t>[</a:t>
            </a:r>
            <a:r>
              <a:rPr lang="ru-RU" sz="2400" dirty="0" err="1" smtClean="0">
                <a:solidFill>
                  <a:srgbClr val="FF0000"/>
                </a:solidFill>
              </a:rPr>
              <a:t>шн</a:t>
            </a:r>
            <a:r>
              <a:rPr lang="ru-RU" sz="2400" dirty="0" smtClean="0">
                <a:solidFill>
                  <a:srgbClr val="FF0000"/>
                </a:solidFill>
              </a:rPr>
              <a:t>]</a:t>
            </a:r>
            <a:r>
              <a:rPr lang="ru-RU" sz="2400" dirty="0" smtClean="0"/>
              <a:t>а; </a:t>
            </a: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/>
              <a:t>10) о</a:t>
            </a:r>
            <a:r>
              <a:rPr lang="ru-RU" sz="2400" b="1" dirty="0" smtClean="0">
                <a:solidFill>
                  <a:srgbClr val="FF0000"/>
                </a:solidFill>
              </a:rPr>
              <a:t>[</a:t>
            </a:r>
            <a:r>
              <a:rPr lang="ru-RU" sz="2400" b="1" dirty="0" err="1" smtClean="0">
                <a:solidFill>
                  <a:srgbClr val="FF0000"/>
                </a:solidFill>
              </a:rPr>
              <a:t>п‘э</a:t>
            </a:r>
            <a:r>
              <a:rPr lang="ru-RU" sz="2400" b="1" dirty="0" smtClean="0">
                <a:solidFill>
                  <a:srgbClr val="FF0000"/>
                </a:solidFill>
              </a:rPr>
              <a:t>]</a:t>
            </a:r>
            <a:r>
              <a:rPr lang="ru-RU" sz="2400" b="1" dirty="0" err="1" smtClean="0"/>
              <a:t>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Следующая тема: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800" dirty="0" smtClean="0"/>
              <a:t>«Словообразование»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Раздел «</a:t>
            </a:r>
            <a:r>
              <a:rPr lang="ru-RU" sz="2700" b="1" cap="all" dirty="0" smtClean="0"/>
              <a:t>Фонетика</a:t>
            </a:r>
            <a:r>
              <a:rPr lang="ru-RU" sz="2700" dirty="0" smtClean="0"/>
              <a:t>»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Для слушателей факультета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довузовской подготовки и профориентации, подготовительных курсов, абитуриентов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Т.В. Авдонина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кафедра довузовской подготовки </a:t>
            </a:r>
            <a:r>
              <a:rPr lang="en-US" sz="2700" dirty="0" smtClean="0">
                <a:solidFill>
                  <a:srgbClr val="002060"/>
                </a:solidFill>
              </a:rPr>
              <a:t/>
            </a:r>
            <a:br>
              <a:rPr lang="en-US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и профориентации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УО «ГГУ имени Франциска Скорины»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Гомель, 201</a:t>
            </a:r>
            <a:r>
              <a:rPr lang="en-US" sz="2000" dirty="0" smtClean="0">
                <a:solidFill>
                  <a:srgbClr val="002060"/>
                </a:solidFill>
              </a:rPr>
              <a:t>4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200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Фонетика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cap="all" dirty="0" smtClean="0"/>
              <a:t>План: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 Фонетическая транскрипция гласных звуков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2 Классификация согласных по твёрдости / мягкости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3 Обозначение [</a:t>
            </a:r>
            <a:r>
              <a:rPr lang="en-US" dirty="0" smtClean="0"/>
              <a:t>j</a:t>
            </a:r>
            <a:r>
              <a:rPr lang="ru-RU" dirty="0" smtClean="0"/>
              <a:t>] на письме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4 Обозначение звонких и глухих согласных на письме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Основные понятия по теме: 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Фонетика</a:t>
            </a:r>
            <a:r>
              <a:rPr lang="ru-RU" dirty="0" smtClean="0"/>
              <a:t> (от греч. </a:t>
            </a:r>
            <a:r>
              <a:rPr lang="en-US" i="1" dirty="0" smtClean="0"/>
              <a:t>phone </a:t>
            </a:r>
            <a:r>
              <a:rPr lang="ru-RU" dirty="0" smtClean="0"/>
              <a:t>– «звук») - раздел языкознания, в котором изучаются </a:t>
            </a:r>
            <a:r>
              <a:rPr lang="ru-RU" b="1" dirty="0" smtClean="0"/>
              <a:t>звуки языка, ударение, слог</a:t>
            </a:r>
            <a:r>
              <a:rPr lang="ru-RU" dirty="0" smtClean="0"/>
              <a:t>. Звук произносится и слышится, а на письме обозначается </a:t>
            </a:r>
            <a:r>
              <a:rPr lang="ru-RU" b="1" dirty="0" smtClean="0"/>
              <a:t>буквой</a:t>
            </a:r>
            <a:r>
              <a:rPr lang="ru-RU" dirty="0" smtClean="0"/>
              <a:t>. Соотношение между буквами и звуками устанавливает </a:t>
            </a:r>
            <a:r>
              <a:rPr lang="ru-RU" b="1" dirty="0" smtClean="0"/>
              <a:t>графика</a:t>
            </a:r>
            <a:r>
              <a:rPr lang="ru-RU" dirty="0" smtClean="0"/>
              <a:t> (от греч. </a:t>
            </a:r>
            <a:r>
              <a:rPr lang="en-US" i="1" dirty="0" smtClean="0"/>
              <a:t>grapho </a:t>
            </a:r>
            <a:r>
              <a:rPr lang="ru-RU" dirty="0" smtClean="0"/>
              <a:t>– «пишу») в соответствии со звуковым значением буквы. В русской графике выделяют </a:t>
            </a:r>
            <a:r>
              <a:rPr lang="ru-RU" b="1" dirty="0" smtClean="0"/>
              <a:t>три типа букв</a:t>
            </a:r>
            <a:r>
              <a:rPr lang="ru-RU" dirty="0" smtClean="0"/>
              <a:t>, обозначающих 1) один звук (</a:t>
            </a:r>
            <a:r>
              <a:rPr lang="ru-RU" b="1" i="1" dirty="0" smtClean="0"/>
              <a:t>а, б, д</a:t>
            </a:r>
            <a:r>
              <a:rPr lang="ru-RU" dirty="0" smtClean="0"/>
              <a:t> и т.д.), 2) два звука (</a:t>
            </a:r>
            <a:r>
              <a:rPr lang="ru-RU" b="1" i="1" dirty="0" smtClean="0"/>
              <a:t>е, ё, ю, я</a:t>
            </a:r>
            <a:r>
              <a:rPr lang="ru-RU" dirty="0" smtClean="0"/>
              <a:t>) и 3) не обозначающих звуков (</a:t>
            </a:r>
            <a:r>
              <a:rPr lang="ru-RU" b="1" i="1" dirty="0" smtClean="0"/>
              <a:t>ъ, ь</a:t>
            </a:r>
            <a:r>
              <a:rPr lang="ru-RU" dirty="0" smtClean="0"/>
              <a:t>).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Классификация согласных звуков</a:t>
            </a:r>
            <a:br>
              <a:rPr lang="ru-RU" sz="2400" b="1" dirty="0" smtClean="0"/>
            </a:br>
            <a:r>
              <a:rPr lang="ru-RU" sz="2400" b="1" dirty="0" smtClean="0"/>
              <a:t> по твёрдости / мягкости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dirty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Глухие </a:t>
            </a:r>
            <a:r>
              <a:rPr lang="ru-RU" dirty="0" smtClean="0"/>
              <a:t>согласные состоят из </a:t>
            </a:r>
            <a:r>
              <a:rPr lang="ru-RU" b="1" dirty="0" smtClean="0"/>
              <a:t>шума.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Звонкие и сонорные -</a:t>
            </a:r>
            <a:r>
              <a:rPr lang="ru-RU" dirty="0" smtClean="0"/>
              <a:t> из </a:t>
            </a:r>
            <a:r>
              <a:rPr lang="ru-RU" b="1" dirty="0" smtClean="0"/>
              <a:t>шума и голоса.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Согласные звуки, парные по твёрдости / мягкости </a:t>
            </a:r>
          </a:p>
          <a:p>
            <a:pPr>
              <a:buNone/>
            </a:pPr>
            <a:r>
              <a:rPr lang="ru-RU" dirty="0" smtClean="0"/>
              <a:t>(ли[</a:t>
            </a:r>
            <a:r>
              <a:rPr lang="ru-RU" b="1" dirty="0" smtClean="0"/>
              <a:t>с]</a:t>
            </a:r>
            <a:r>
              <a:rPr lang="ru-RU" dirty="0" smtClean="0"/>
              <a:t>á – ли[</a:t>
            </a:r>
            <a:r>
              <a:rPr lang="ru-RU" b="1" dirty="0" smtClean="0"/>
              <a:t>с</a:t>
            </a:r>
            <a:r>
              <a:rPr lang="be-BY" b="1" dirty="0" smtClean="0"/>
              <a:t>’</a:t>
            </a:r>
            <a:r>
              <a:rPr lang="ru-RU" dirty="0" smtClean="0"/>
              <a:t>]úчка), составляют 15 пар; </a:t>
            </a:r>
          </a:p>
          <a:p>
            <a:pPr>
              <a:buNone/>
            </a:pPr>
            <a:r>
              <a:rPr lang="ru-RU" dirty="0" smtClean="0"/>
              <a:t>6 согласных звуков, не имеющих себе пары по </a:t>
            </a:r>
          </a:p>
          <a:p>
            <a:pPr>
              <a:buNone/>
            </a:pPr>
            <a:r>
              <a:rPr lang="ru-RU" dirty="0" smtClean="0"/>
              <a:t>твёрдости / мягкости, распределяются 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b="1" dirty="0" smtClean="0"/>
              <a:t>всегда твёрдые</a:t>
            </a:r>
            <a:r>
              <a:rPr lang="ru-RU" dirty="0" smtClean="0"/>
              <a:t> </a:t>
            </a:r>
            <a:r>
              <a:rPr lang="ru-RU" b="1" dirty="0" smtClean="0"/>
              <a:t>[ж], [ш], [ц]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b="1" dirty="0" smtClean="0"/>
              <a:t>всегда мягкие</a:t>
            </a:r>
            <a:r>
              <a:rPr lang="ru-RU" dirty="0" smtClean="0"/>
              <a:t> </a:t>
            </a:r>
            <a:r>
              <a:rPr lang="ru-RU" b="1" dirty="0" smtClean="0"/>
              <a:t>[</a:t>
            </a:r>
            <a:r>
              <a:rPr lang="en-US" b="1" dirty="0" smtClean="0"/>
              <a:t>j</a:t>
            </a:r>
            <a:r>
              <a:rPr lang="ru-RU" b="1" dirty="0" smtClean="0"/>
              <a:t>], [ч</a:t>
            </a:r>
            <a:r>
              <a:rPr lang="be-BY" b="1" dirty="0" smtClean="0"/>
              <a:t>’</a:t>
            </a:r>
            <a:r>
              <a:rPr lang="ru-RU" b="1" dirty="0" smtClean="0"/>
              <a:t>], [шш</a:t>
            </a:r>
            <a:r>
              <a:rPr lang="be-BY" b="1" dirty="0" smtClean="0"/>
              <a:t>’</a:t>
            </a:r>
            <a:r>
              <a:rPr lang="ru-RU" b="1" dirty="0" smtClean="0"/>
              <a:t>]</a:t>
            </a:r>
            <a:r>
              <a:rPr lang="ru-RU" dirty="0" smtClean="0"/>
              <a:t> (из </a:t>
            </a:r>
            <a:r>
              <a:rPr lang="ru-RU" b="1" dirty="0" smtClean="0"/>
              <a:t>щ, сч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smtClean="0"/>
              <a:t>[ш</a:t>
            </a:r>
            <a:r>
              <a:rPr lang="be-BY" dirty="0" smtClean="0"/>
              <a:t>ш’</a:t>
            </a:r>
            <a:r>
              <a:rPr lang="ru-RU" dirty="0" smtClean="0"/>
              <a:t>á </a:t>
            </a:r>
            <a:r>
              <a:rPr lang="en-US" dirty="0" smtClean="0"/>
              <a:t>c</a:t>
            </a:r>
            <a:r>
              <a:rPr lang="be-BY" dirty="0" smtClean="0"/>
              <a:t>’</a:t>
            </a:r>
            <a:r>
              <a:rPr lang="ru-RU" dirty="0" smtClean="0"/>
              <a:t>т</a:t>
            </a:r>
            <a:r>
              <a:rPr lang="be-BY" dirty="0" smtClean="0"/>
              <a:t>’</a:t>
            </a:r>
            <a:r>
              <a:rPr lang="en-US" dirty="0" smtClean="0"/>
              <a:t>j</a:t>
            </a:r>
            <a:r>
              <a:rPr lang="ru-RU" dirty="0" smtClean="0"/>
              <a:t>ь]), </a:t>
            </a:r>
          </a:p>
          <a:p>
            <a:pPr>
              <a:buNone/>
            </a:pPr>
            <a:r>
              <a:rPr lang="ru-RU" b="1" dirty="0" smtClean="0"/>
              <a:t>[жж</a:t>
            </a:r>
            <a:r>
              <a:rPr lang="be-BY" b="1" dirty="0" smtClean="0"/>
              <a:t>’</a:t>
            </a:r>
            <a:r>
              <a:rPr lang="ru-RU" b="1" dirty="0" smtClean="0"/>
              <a:t>]</a:t>
            </a:r>
            <a:r>
              <a:rPr lang="ru-RU" dirty="0" smtClean="0"/>
              <a:t> (из </a:t>
            </a:r>
            <a:r>
              <a:rPr lang="ru-RU" b="1" dirty="0" smtClean="0"/>
              <a:t>жж, зж</a:t>
            </a:r>
            <a:r>
              <a:rPr lang="ru-RU" dirty="0" smtClean="0"/>
              <a:t> – [</a:t>
            </a:r>
            <a:r>
              <a:rPr lang="en-US" dirty="0" smtClean="0"/>
              <a:t>j</a:t>
            </a:r>
            <a:r>
              <a:rPr lang="ru-RU" dirty="0" smtClean="0"/>
              <a:t>эжж</a:t>
            </a:r>
            <a:r>
              <a:rPr lang="be-BY" dirty="0" smtClean="0"/>
              <a:t>’</a:t>
            </a:r>
            <a:r>
              <a:rPr lang="ru-RU" dirty="0" smtClean="0"/>
              <a:t>у], [мъжж</a:t>
            </a:r>
            <a:r>
              <a:rPr lang="be-BY" dirty="0" smtClean="0"/>
              <a:t>’</a:t>
            </a:r>
            <a:r>
              <a:rPr lang="ru-RU" dirty="0" smtClean="0"/>
              <a:t>ы</a:t>
            </a:r>
            <a:r>
              <a:rPr lang="ru-RU" baseline="30000" dirty="0" smtClean="0"/>
              <a:t>э</a:t>
            </a:r>
            <a:r>
              <a:rPr lang="ru-RU" dirty="0" smtClean="0"/>
              <a:t>ч</a:t>
            </a:r>
            <a:r>
              <a:rPr lang="be-BY" dirty="0" smtClean="0"/>
              <a:t>’</a:t>
            </a:r>
            <a:r>
              <a:rPr lang="ru-RU" dirty="0" smtClean="0"/>
              <a:t>óк]); </a:t>
            </a:r>
          </a:p>
          <a:p>
            <a:pPr>
              <a:buNone/>
            </a:pPr>
            <a:r>
              <a:rPr lang="ru-RU" dirty="0" smtClean="0"/>
              <a:t>непарный по звонкости / глухости звук </a:t>
            </a:r>
            <a:r>
              <a:rPr lang="ru-RU" b="1" dirty="0" smtClean="0"/>
              <a:t>[</a:t>
            </a:r>
            <a:r>
              <a:rPr lang="ru-RU" dirty="0" smtClean="0"/>
              <a:t>х</a:t>
            </a:r>
            <a:r>
              <a:rPr lang="ru-RU" b="1" dirty="0" smtClean="0"/>
              <a:t>]</a:t>
            </a:r>
            <a:r>
              <a:rPr lang="ru-RU" dirty="0" smtClean="0"/>
              <a:t> / </a:t>
            </a:r>
            <a:r>
              <a:rPr lang="ru-RU" b="1" dirty="0" smtClean="0"/>
              <a:t>[</a:t>
            </a:r>
            <a:r>
              <a:rPr lang="ru-RU" dirty="0" smtClean="0"/>
              <a:t>х</a:t>
            </a:r>
            <a:r>
              <a:rPr lang="be-BY" b="1" dirty="0" smtClean="0"/>
              <a:t>’</a:t>
            </a:r>
            <a:r>
              <a:rPr lang="ru-RU" b="1" dirty="0" smtClean="0"/>
              <a:t>]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Запомнить </a:t>
            </a:r>
            <a:r>
              <a:rPr lang="ru-RU" dirty="0" smtClean="0">
                <a:solidFill>
                  <a:srgbClr val="C00000"/>
                </a:solidFill>
              </a:rPr>
              <a:t>все глухие согласные </a:t>
            </a:r>
            <a:r>
              <a:rPr lang="ru-RU" dirty="0" smtClean="0"/>
              <a:t>в русском языке можно с </a:t>
            </a:r>
          </a:p>
          <a:p>
            <a:pPr>
              <a:buNone/>
            </a:pPr>
            <a:r>
              <a:rPr lang="ru-RU" dirty="0" smtClean="0"/>
              <a:t>помощью фразы: </a:t>
            </a: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b="1" i="1" dirty="0" smtClean="0">
                <a:solidFill>
                  <a:srgbClr val="C00000"/>
                </a:solidFill>
              </a:rPr>
              <a:t>Ст</a:t>
            </a:r>
            <a:r>
              <a:rPr lang="ru-RU" dirty="0" smtClean="0">
                <a:solidFill>
                  <a:srgbClr val="C00000"/>
                </a:solidFill>
              </a:rPr>
              <a:t>ё</a:t>
            </a:r>
            <a:r>
              <a:rPr lang="ru-RU" b="1" i="1" dirty="0" smtClean="0">
                <a:solidFill>
                  <a:srgbClr val="C00000"/>
                </a:solidFill>
              </a:rPr>
              <a:t>пк</a:t>
            </a:r>
            <a:r>
              <a:rPr lang="ru-RU" dirty="0" smtClean="0">
                <a:solidFill>
                  <a:srgbClr val="C00000"/>
                </a:solidFill>
              </a:rPr>
              <a:t>а, </a:t>
            </a:r>
            <a:r>
              <a:rPr lang="ru-RU" b="1" i="1" dirty="0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>
                <a:solidFill>
                  <a:srgbClr val="C00000"/>
                </a:solidFill>
              </a:rPr>
              <a:t>ч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>
                <a:solidFill>
                  <a:srgbClr val="C00000"/>
                </a:solidFill>
              </a:rPr>
              <a:t>ш</a:t>
            </a:r>
            <a:r>
              <a:rPr lang="ru-RU" dirty="0" smtClean="0">
                <a:solidFill>
                  <a:srgbClr val="C00000"/>
                </a:solidFill>
              </a:rPr>
              <a:t>ь </a:t>
            </a:r>
            <a:r>
              <a:rPr lang="ru-RU" b="1" i="1" dirty="0" smtClean="0">
                <a:solidFill>
                  <a:srgbClr val="C00000"/>
                </a:solidFill>
              </a:rPr>
              <a:t>щ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>
                <a:solidFill>
                  <a:srgbClr val="C00000"/>
                </a:solidFill>
              </a:rPr>
              <a:t>ц</a:t>
            </a:r>
            <a:r>
              <a:rPr lang="ru-RU" dirty="0" smtClean="0">
                <a:solidFill>
                  <a:srgbClr val="C00000"/>
                </a:solidFill>
              </a:rPr>
              <a:t>?» – «</a:t>
            </a:r>
            <a:r>
              <a:rPr lang="ru-RU" b="1" i="1" dirty="0" smtClean="0">
                <a:solidFill>
                  <a:srgbClr val="C00000"/>
                </a:solidFill>
              </a:rPr>
              <a:t>Ф</a:t>
            </a:r>
            <a:r>
              <a:rPr lang="ru-RU" dirty="0" smtClean="0">
                <a:solidFill>
                  <a:srgbClr val="C00000"/>
                </a:solidFill>
              </a:rPr>
              <a:t>и!»</a:t>
            </a: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410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Обозначение звонких и глухих согласных </a:t>
            </a:r>
            <a:br>
              <a:rPr lang="ru-RU" sz="2400" b="1" dirty="0" smtClean="0"/>
            </a:br>
            <a:r>
              <a:rPr lang="ru-RU" sz="2400" b="1" dirty="0" smtClean="0"/>
              <a:t>на письме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8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Перед гласными, сонорными согласными и буквой </a:t>
            </a:r>
            <a:r>
              <a:rPr lang="ru-RU" b="1" i="1" dirty="0" smtClean="0"/>
              <a:t>в</a:t>
            </a:r>
            <a:r>
              <a:rPr lang="ru-RU" dirty="0" smtClean="0"/>
              <a:t> все </a:t>
            </a:r>
          </a:p>
          <a:p>
            <a:pPr>
              <a:buNone/>
            </a:pPr>
            <a:r>
              <a:rPr lang="ru-RU" dirty="0" smtClean="0"/>
              <a:t>согласные пишутся, как произносятся.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В конце слова и перед глухими – оглушаются: [г]→[к], [в]→[ф], </a:t>
            </a:r>
          </a:p>
          <a:p>
            <a:pPr>
              <a:buNone/>
            </a:pPr>
            <a:r>
              <a:rPr lang="ru-RU" dirty="0" smtClean="0"/>
              <a:t>[в</a:t>
            </a:r>
            <a:r>
              <a:rPr lang="be-BY" dirty="0" smtClean="0"/>
              <a:t>’</a:t>
            </a:r>
            <a:r>
              <a:rPr lang="ru-RU" dirty="0" smtClean="0"/>
              <a:t>]→[ф</a:t>
            </a:r>
            <a:r>
              <a:rPr lang="be-BY" dirty="0" smtClean="0"/>
              <a:t>’</a:t>
            </a:r>
            <a:r>
              <a:rPr lang="ru-RU" dirty="0" smtClean="0"/>
              <a:t>] и т.д.</a:t>
            </a:r>
            <a:r>
              <a:rPr lang="be-BY" dirty="0" smtClean="0"/>
              <a:t> Например: </a:t>
            </a:r>
            <a:r>
              <a:rPr lang="be-BY" i="1" dirty="0" smtClean="0"/>
              <a:t>ре</a:t>
            </a:r>
            <a:r>
              <a:rPr lang="ru-RU" i="1" dirty="0" smtClean="0"/>
              <a:t>[т]кий, </a:t>
            </a:r>
            <a:r>
              <a:rPr lang="be-BY" i="1" dirty="0" smtClean="0"/>
              <a:t>творо</a:t>
            </a:r>
            <a:r>
              <a:rPr lang="ru-RU" i="1" dirty="0" smtClean="0"/>
              <a:t>[</a:t>
            </a:r>
            <a:r>
              <a:rPr lang="be-BY" i="1" dirty="0" smtClean="0"/>
              <a:t>к</a:t>
            </a:r>
            <a:r>
              <a:rPr lang="ru-RU" i="1" dirty="0" smtClean="0"/>
              <a:t>]</a:t>
            </a:r>
            <a:r>
              <a:rPr lang="be-BY" dirty="0" smtClean="0"/>
              <a:t>, </a:t>
            </a:r>
            <a:r>
              <a:rPr lang="be-BY" i="1" dirty="0" smtClean="0"/>
              <a:t>ре</a:t>
            </a:r>
            <a:r>
              <a:rPr lang="ru-RU" i="1" dirty="0" smtClean="0"/>
              <a:t>[с]кий,</a:t>
            </a:r>
            <a:r>
              <a:rPr lang="be-BY" dirty="0" smtClean="0"/>
              <a:t> </a:t>
            </a:r>
            <a:r>
              <a:rPr lang="be-BY" i="1" dirty="0" smtClean="0"/>
              <a:t>кро</a:t>
            </a:r>
            <a:r>
              <a:rPr lang="ru-RU" i="1" dirty="0" smtClean="0"/>
              <a:t>[</a:t>
            </a:r>
            <a:r>
              <a:rPr lang="be-BY" i="1" dirty="0" smtClean="0"/>
              <a:t>ф’</a:t>
            </a:r>
            <a:r>
              <a:rPr lang="ru-RU" i="1" dirty="0" smtClean="0"/>
              <a:t>]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Глухие согласные перед звонкими озвончаются: </a:t>
            </a:r>
            <a:r>
              <a:rPr lang="ru-RU" i="1" dirty="0" smtClean="0"/>
              <a:t>о[д]бить, </a:t>
            </a:r>
          </a:p>
          <a:p>
            <a:pPr>
              <a:buNone/>
            </a:pPr>
            <a:r>
              <a:rPr lang="ru-RU" i="1" dirty="0" smtClean="0"/>
              <a:t>[з</a:t>
            </a:r>
            <a:r>
              <a:rPr lang="en-US" i="1" dirty="0" smtClean="0"/>
              <a:t>’</a:t>
            </a:r>
            <a:r>
              <a:rPr lang="ru-RU" i="1" dirty="0" smtClean="0"/>
              <a:t>]делать, по[т]кроить</a:t>
            </a:r>
            <a:r>
              <a:rPr lang="ru-RU" dirty="0" smtClean="0"/>
              <a:t>.  Некоторые слова при этом становятся </a:t>
            </a:r>
          </a:p>
          <a:p>
            <a:pPr>
              <a:buNone/>
            </a:pPr>
            <a:r>
              <a:rPr lang="ru-RU" dirty="0" smtClean="0"/>
              <a:t>омофонами: </a:t>
            </a:r>
            <a:r>
              <a:rPr lang="ru-RU" i="1" dirty="0" smtClean="0"/>
              <a:t>изморось – изморозь, грипп – гриб</a:t>
            </a:r>
            <a:r>
              <a:rPr lang="ru-RU" dirty="0" smtClean="0"/>
              <a:t>.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Для определения согласной необходимо поставить её в сильную </a:t>
            </a:r>
          </a:p>
          <a:p>
            <a:pPr>
              <a:buNone/>
            </a:pPr>
            <a:r>
              <a:rPr lang="ru-RU" dirty="0" smtClean="0"/>
              <a:t>позицию, т.е. изменить слово так, чтобы проверяемая согласная </a:t>
            </a:r>
          </a:p>
          <a:p>
            <a:pPr>
              <a:buNone/>
            </a:pPr>
            <a:r>
              <a:rPr lang="ru-RU" dirty="0" smtClean="0"/>
              <a:t>буква стояла перед гласной, сонорной согласной или буквой </a:t>
            </a:r>
            <a:r>
              <a:rPr lang="ru-RU" b="1" i="1" dirty="0" smtClean="0"/>
              <a:t>в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Правописание согласных </a:t>
            </a:r>
            <a:r>
              <a:rPr lang="ru-RU" b="1" i="1" dirty="0" smtClean="0"/>
              <a:t>ж, ш</a:t>
            </a:r>
            <a:r>
              <a:rPr lang="ru-RU" dirty="0" smtClean="0"/>
              <a:t> устанавливается  по этимологии: </a:t>
            </a:r>
          </a:p>
          <a:p>
            <a:pPr>
              <a:buNone/>
            </a:pPr>
            <a:r>
              <a:rPr lang="ru-RU" i="1" dirty="0" smtClean="0"/>
              <a:t>впереме</a:t>
            </a:r>
            <a:r>
              <a:rPr lang="ru-RU" b="1" i="1" dirty="0" smtClean="0"/>
              <a:t>ш</a:t>
            </a:r>
            <a:r>
              <a:rPr lang="ru-RU" i="1" dirty="0" smtClean="0"/>
              <a:t>ку</a:t>
            </a:r>
            <a:r>
              <a:rPr lang="ru-RU" dirty="0" smtClean="0"/>
              <a:t> (перемешать) – </a:t>
            </a:r>
            <a:r>
              <a:rPr lang="ru-RU" i="1" dirty="0" smtClean="0"/>
              <a:t>впереме</a:t>
            </a:r>
            <a:r>
              <a:rPr lang="ru-RU" b="1" i="1" dirty="0" smtClean="0"/>
              <a:t>ж</a:t>
            </a:r>
            <a:r>
              <a:rPr lang="ru-RU" i="1" dirty="0" smtClean="0"/>
              <a:t>ку</a:t>
            </a:r>
            <a:r>
              <a:rPr lang="ru-RU" dirty="0" smtClean="0"/>
              <a:t>  (слоями перемежаясь). 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529" name="Group 1"/>
          <p:cNvGrpSpPr>
            <a:grpSpLocks noChangeAspect="1"/>
          </p:cNvGrpSpPr>
          <p:nvPr/>
        </p:nvGrpSpPr>
        <p:grpSpPr bwMode="auto">
          <a:xfrm>
            <a:off x="611560" y="980361"/>
            <a:ext cx="8352928" cy="4968920"/>
            <a:chOff x="214" y="-43"/>
            <a:chExt cx="6677" cy="3776"/>
          </a:xfrm>
        </p:grpSpPr>
        <p:sp>
          <p:nvSpPr>
            <p:cNvPr id="22545" name="AutoShape 17"/>
            <p:cNvSpPr>
              <a:spLocks noChangeAspect="1" noChangeArrowheads="1"/>
            </p:cNvSpPr>
            <p:nvPr/>
          </p:nvSpPr>
          <p:spPr bwMode="auto">
            <a:xfrm>
              <a:off x="214" y="68"/>
              <a:ext cx="6677" cy="36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476" y="-43"/>
              <a:ext cx="5891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Обозначение на письме 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мягкости согласных звуков-фонем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832" y="857"/>
              <a:ext cx="4017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при помощи гласных </a:t>
              </a:r>
              <a:r>
                <a:rPr kumimoji="0" lang="ru-RU" sz="1600" b="1" i="1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е, ё, </a:t>
              </a:r>
              <a:r>
                <a:rPr kumimoji="0" lang="ru-RU" sz="1600" b="1" i="1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ю</a:t>
              </a:r>
              <a:r>
                <a:rPr kumimoji="0" lang="ru-RU" sz="1600" b="1" i="1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, я, и</a:t>
              </a:r>
              <a:endParaRPr kumimoji="0" lang="ru-RU" sz="1600" b="0" i="0" u="none" strike="noStrike" cap="all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перед другим согласным: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1203" y="1508"/>
              <a:ext cx="1411" cy="20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перед «мягкими»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гласным: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ти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[</a:t>
              </a: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х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’</a:t>
              </a: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j]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[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л’</a:t>
              </a: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эс]</a:t>
              </a:r>
              <a:endPara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[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д’</a:t>
              </a: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т’</a:t>
              </a: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и]</a:t>
              </a:r>
              <a:endPara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[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б’</a:t>
              </a: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р’</a:t>
              </a: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узá]</a:t>
              </a:r>
              <a:endPara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[п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р’</a:t>
              </a: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r>
                <a:rPr kumimoji="0" lang="be-BY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с’</a:t>
              </a:r>
              <a:r>
                <a:rPr kumimoji="0" lang="be-BY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э]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cть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29" y="857"/>
              <a:ext cx="2269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при помощи 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b="1" i="1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ь</a:t>
              </a:r>
              <a:endParaRPr kumimoji="0" lang="ru-RU" b="0" i="0" u="none" strike="noStrike" cap="all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702" y="1508"/>
              <a:ext cx="1047" cy="18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перед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б, м, г, к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: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бо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рь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б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во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сь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м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рь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г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дь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к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3880" y="1508"/>
              <a:ext cx="1571" cy="2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мягкость [л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’] перед любым согласным:</a:t>
              </a:r>
              <a:endPara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e-BY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стре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ба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па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ма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готы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дь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зя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ский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e-BY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5582" y="1508"/>
              <a:ext cx="1309" cy="2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мягкость [</a:t>
              </a: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’], [л’] 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перед 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</a:t>
              </a:r>
              <a:r>
                <a:rPr kumimoji="0" lang="be-BY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ше</a:t>
              </a:r>
              <a:r>
                <a:rPr kumimoji="0" lang="be-BY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:</a:t>
              </a:r>
              <a:endParaRPr kumimoji="0" lang="be-BY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e-BY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нь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ше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нь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ше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нь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ше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до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ше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бо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ше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да</a:t>
              </a:r>
              <a:r>
                <a:rPr kumimoji="0" lang="be-BY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ль</a:t>
              </a:r>
              <a:r>
                <a:rPr kumimoji="0" lang="be-BY" sz="1600" b="0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</a:rPr>
                <a:t>ше</a:t>
              </a:r>
              <a:endPara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e-BY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214" y="1508"/>
              <a:ext cx="916" cy="18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 конце слова: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ма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ть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гво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здь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кро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вь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рфь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ко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нь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H="1">
              <a:off x="738" y="1289"/>
              <a:ext cx="654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1392" y="1289"/>
              <a:ext cx="524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4665" y="1289"/>
              <a:ext cx="1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 flipH="1">
              <a:off x="3487" y="1289"/>
              <a:ext cx="1178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>
              <a:off x="4665" y="1289"/>
              <a:ext cx="1440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1" name="Line 3"/>
            <p:cNvSpPr>
              <a:spLocks noChangeShapeType="1"/>
            </p:cNvSpPr>
            <p:nvPr/>
          </p:nvSpPr>
          <p:spPr bwMode="auto">
            <a:xfrm flipH="1">
              <a:off x="2178" y="592"/>
              <a:ext cx="524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0" name="Line 2"/>
            <p:cNvSpPr>
              <a:spLocks noChangeShapeType="1"/>
            </p:cNvSpPr>
            <p:nvPr/>
          </p:nvSpPr>
          <p:spPr bwMode="auto">
            <a:xfrm>
              <a:off x="2702" y="592"/>
              <a:ext cx="646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553" name="Group 1"/>
          <p:cNvGrpSpPr>
            <a:grpSpLocks noChangeAspect="1"/>
          </p:cNvGrpSpPr>
          <p:nvPr/>
        </p:nvGrpSpPr>
        <p:grpSpPr bwMode="auto">
          <a:xfrm>
            <a:off x="611560" y="1340468"/>
            <a:ext cx="7524328" cy="4931219"/>
            <a:chOff x="2659" y="6346"/>
            <a:chExt cx="6547" cy="5015"/>
          </a:xfrm>
        </p:grpSpPr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3223" y="6346"/>
              <a:ext cx="5702" cy="6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Обозначение на письме согласного звука-фонемы </a:t>
              </a:r>
              <a:r>
                <a:rPr kumimoji="0" lang="ru-RU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[</a:t>
              </a:r>
              <a:r>
                <a:rPr kumimoji="0" lang="ru-RU" b="1" i="1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й</a:t>
              </a:r>
              <a:r>
                <a:rPr kumimoji="0" lang="ru-RU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]</a:t>
              </a:r>
              <a:endParaRPr kumimoji="0" lang="ru-RU" b="0" i="0" u="none" strike="noStrike" cap="all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3102" y="7226"/>
              <a:ext cx="1310" cy="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буквой </a:t>
              </a:r>
              <a:r>
                <a:rPr kumimoji="0" lang="ru-RU" sz="1600" b="1" i="1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й</a:t>
              </a:r>
              <a:endParaRPr kumimoji="0" lang="ru-RU" sz="1600" b="0" i="0" u="none" strike="noStrike" cap="all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4716" y="7226"/>
              <a:ext cx="2095" cy="6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гласными буквами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е, ё, </a:t>
              </a:r>
              <a:r>
                <a:rPr kumimoji="0" lang="ru-RU" sz="1600" b="1" i="0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ю</a:t>
              </a:r>
              <a:r>
                <a:rPr kumimoji="0" lang="ru-RU" sz="1600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, я, и</a:t>
              </a:r>
              <a:endParaRPr kumimoji="0" lang="ru-RU" sz="1600" b="0" i="0" u="none" strike="noStrike" cap="all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6898" y="7226"/>
              <a:ext cx="2308" cy="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сочетанием букв </a:t>
              </a:r>
              <a:r>
                <a:rPr kumimoji="0" lang="ru-RU" sz="1600" b="1" i="1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ь</a:t>
              </a:r>
              <a:r>
                <a:rPr kumimoji="0" lang="ru-RU" sz="1600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/</a:t>
              </a:r>
              <a:r>
                <a:rPr kumimoji="0" lang="ru-RU" sz="1600" b="1" i="1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ъ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гласными </a:t>
              </a:r>
              <a:r>
                <a:rPr kumimoji="0" lang="ru-RU" sz="1600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е, ё, </a:t>
              </a:r>
              <a:r>
                <a:rPr kumimoji="0" lang="ru-RU" sz="1600" b="1" i="0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ю</a:t>
              </a:r>
              <a:r>
                <a:rPr kumimoji="0" lang="ru-RU" sz="1600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, я, и</a:t>
              </a:r>
              <a:endParaRPr kumimoji="0" lang="ru-RU" sz="1600" b="0" i="0" u="none" strike="noStrike" cap="all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4803" y="8012"/>
              <a:ext cx="4403" cy="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которые обозначают согласный звук-фонему </a:t>
              </a:r>
              <a:r>
                <a:rPr kumimoji="0" lang="ru-RU" sz="1600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[</a:t>
              </a:r>
              <a:r>
                <a:rPr kumimoji="0" lang="ru-RU" sz="1600" b="1" i="1" u="none" strike="noStrike" cap="all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й</a:t>
              </a:r>
              <a:r>
                <a:rPr kumimoji="0" lang="ru-RU" sz="1600" b="1" i="0" u="none" strike="noStrike" cap="all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]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 соответствующий гласный звук-фонему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2659" y="8012"/>
              <a:ext cx="2020" cy="32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H="1">
              <a:off x="3102" y="7619"/>
              <a:ext cx="552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3654" y="7619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5589" y="892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4754" y="8792"/>
              <a:ext cx="4452" cy="25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42888" algn="l"/>
                  <a:tab pos="1192213" algn="l"/>
                </a:tabLst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H="1">
              <a:off x="6724" y="7881"/>
              <a:ext cx="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 flipV="1">
              <a:off x="5589" y="7881"/>
              <a:ext cx="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6718" y="8661"/>
              <a:ext cx="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8289" y="8661"/>
              <a:ext cx="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5540" y="8661"/>
              <a:ext cx="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8289" y="7875"/>
              <a:ext cx="1" cy="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>
              <a:off x="5933" y="6959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5" name="Line 3"/>
            <p:cNvSpPr>
              <a:spLocks noChangeShapeType="1"/>
            </p:cNvSpPr>
            <p:nvPr/>
          </p:nvSpPr>
          <p:spPr bwMode="auto">
            <a:xfrm flipH="1">
              <a:off x="3968" y="6959"/>
              <a:ext cx="1965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4" name="Line 2"/>
            <p:cNvSpPr>
              <a:spLocks noChangeShapeType="1"/>
            </p:cNvSpPr>
            <p:nvPr/>
          </p:nvSpPr>
          <p:spPr bwMode="auto">
            <a:xfrm>
              <a:off x="5933" y="6959"/>
              <a:ext cx="144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683568" y="2996952"/>
          <a:ext cx="2232248" cy="3096344"/>
        </p:xfrm>
        <a:graphic>
          <a:graphicData uri="http://schemas.openxmlformats.org/drawingml/2006/table">
            <a:tbl>
              <a:tblPr/>
              <a:tblGrid>
                <a:gridCol w="942397"/>
                <a:gridCol w="1289851"/>
              </a:tblGrid>
              <a:tr h="1444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в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конце    слова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в середине слова после гласного перед согласным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кра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второ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тво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тихи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да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во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r>
                        <a:rPr lang="ru-RU" sz="16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за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r>
                        <a:rPr lang="ru-RU" sz="16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ча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r>
                        <a:rPr lang="ru-RU" sz="16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к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у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чита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r>
                        <a:rPr lang="ru-RU" sz="16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т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ма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й</a:t>
                      </a:r>
                      <a:r>
                        <a:rPr lang="ru-RU" sz="160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кий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059832" y="3717032"/>
          <a:ext cx="5040559" cy="2471152"/>
        </p:xfrm>
        <a:graphic>
          <a:graphicData uri="http://schemas.openxmlformats.org/drawingml/2006/table">
            <a:tbl>
              <a:tblPr/>
              <a:tblGrid>
                <a:gridCol w="2104996"/>
                <a:gridCol w="1157154"/>
                <a:gridCol w="1778409"/>
              </a:tblGrid>
              <a:tr h="1008112"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  <a:tabLst>
                          <a:tab pos="243205" algn="l"/>
                          <a:tab pos="119189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в начале слова перед гласным (кроме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DokChampa"/>
                        </a:rPr>
                        <a:t>в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середине слова между гласными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DokChampa"/>
                        </a:rPr>
                        <a:t>в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середине слова после согласного перед гласным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47180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ем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э]м</a:t>
                      </a:r>
                    </a:p>
                    <a:p>
                      <a:pPr marL="47180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ёлка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ó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]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лка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marL="47180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юг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]г</a:t>
                      </a:r>
                    </a:p>
                    <a:p>
                      <a:pPr marL="47180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ягода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á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]года</a:t>
                      </a:r>
                    </a:p>
                    <a:p>
                      <a:pPr marL="47180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(но: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ива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 – [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DokChampa"/>
                        </a:rPr>
                        <a:t>úвъ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DokChampa"/>
                        </a:rPr>
                        <a:t>])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веет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[в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DokChampa"/>
                        </a:rPr>
                        <a:t>’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э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DokChampa"/>
                        </a:rPr>
                        <a:t>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т]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мои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м^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 New Roman"/>
                          <a:ea typeface="Times New Roman"/>
                          <a:cs typeface="DokChampa"/>
                        </a:rPr>
                        <a:t>мóю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м</a:t>
                      </a:r>
                      <a:r>
                        <a:rPr lang="ru-RU" sz="1600" i="1" dirty="0" err="1">
                          <a:latin typeface="Times New Roman"/>
                          <a:ea typeface="Times New Roman"/>
                          <a:cs typeface="DokChampa"/>
                        </a:rPr>
                        <a:t>ó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у]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объём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^б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óм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друзья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– [друз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DokChampa"/>
                        </a:rPr>
                        <a:t>’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DokChampa"/>
                        </a:rPr>
                        <a:t>á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лисьи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 – [л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DokChampa"/>
                        </a:rPr>
                        <a:t>’ú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DokChampa"/>
                        </a:rPr>
                        <a:t>’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j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и]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92088"/>
          </a:xfrm>
        </p:spPr>
        <p:txBody>
          <a:bodyPr/>
          <a:lstStyle/>
          <a:p>
            <a:r>
              <a:rPr lang="ru-RU" dirty="0" smtClean="0"/>
              <a:t>Ударение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(она) </a:t>
            </a:r>
            <a:r>
              <a:rPr lang="ru-RU" dirty="0" err="1" smtClean="0"/>
              <a:t>брал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, </a:t>
            </a:r>
            <a:r>
              <a:rPr lang="ru-RU" dirty="0" err="1" smtClean="0"/>
              <a:t>ждал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, </a:t>
            </a:r>
            <a:r>
              <a:rPr lang="ru-RU" dirty="0" err="1" smtClean="0"/>
              <a:t>позвал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, </a:t>
            </a:r>
            <a:r>
              <a:rPr lang="ru-RU" dirty="0" err="1" smtClean="0"/>
              <a:t>понял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, </a:t>
            </a:r>
            <a:r>
              <a:rPr lang="ru-RU" dirty="0" err="1" smtClean="0"/>
              <a:t>начал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, </a:t>
            </a:r>
            <a:r>
              <a:rPr lang="ru-RU" dirty="0" err="1" smtClean="0"/>
              <a:t>проспал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к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хонный</a:t>
            </a:r>
            <a:r>
              <a:rPr lang="ru-RU" dirty="0" smtClean="0"/>
              <a:t>, </a:t>
            </a:r>
            <a:r>
              <a:rPr lang="ru-RU" dirty="0" err="1" smtClean="0"/>
              <a:t>гл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няный</a:t>
            </a:r>
            <a:r>
              <a:rPr lang="ru-RU" dirty="0" smtClean="0"/>
              <a:t>, </a:t>
            </a:r>
            <a:r>
              <a:rPr lang="ru-RU" dirty="0" err="1" smtClean="0"/>
              <a:t>спок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йнейший</a:t>
            </a:r>
            <a:r>
              <a:rPr lang="ru-RU" dirty="0" smtClean="0"/>
              <a:t>, </a:t>
            </a:r>
            <a:r>
              <a:rPr lang="ru-RU" dirty="0" err="1" smtClean="0"/>
              <a:t>фарф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ровый</a:t>
            </a:r>
            <a:r>
              <a:rPr lang="ru-RU" dirty="0" smtClean="0"/>
              <a:t>, </a:t>
            </a:r>
            <a:r>
              <a:rPr lang="ru-RU" dirty="0" err="1" smtClean="0"/>
              <a:t>крас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вее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восприн</a:t>
            </a:r>
            <a:r>
              <a:rPr lang="ru-RU" dirty="0" err="1" smtClean="0">
                <a:solidFill>
                  <a:srgbClr val="FF0000"/>
                </a:solidFill>
              </a:rPr>
              <a:t>Я</a:t>
            </a:r>
            <a:r>
              <a:rPr lang="ru-RU" dirty="0" err="1" smtClean="0"/>
              <a:t>ть</a:t>
            </a:r>
            <a:r>
              <a:rPr lang="ru-RU" dirty="0" smtClean="0"/>
              <a:t>, </a:t>
            </a:r>
            <a:r>
              <a:rPr lang="ru-RU" dirty="0" err="1" smtClean="0"/>
              <a:t>сформиров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ть</a:t>
            </a:r>
            <a:r>
              <a:rPr lang="ru-RU" dirty="0" smtClean="0"/>
              <a:t>, </a:t>
            </a:r>
            <a:r>
              <a:rPr lang="ru-RU" dirty="0" err="1" smtClean="0"/>
              <a:t>прин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дить</a:t>
            </a:r>
            <a:r>
              <a:rPr lang="ru-RU" dirty="0" smtClean="0"/>
              <a:t>, </a:t>
            </a:r>
            <a:r>
              <a:rPr lang="ru-RU" dirty="0" err="1" smtClean="0"/>
              <a:t>зак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порить</a:t>
            </a:r>
            <a:r>
              <a:rPr lang="ru-RU" dirty="0" smtClean="0"/>
              <a:t>, </a:t>
            </a:r>
            <a:r>
              <a:rPr lang="ru-RU" dirty="0" err="1" smtClean="0"/>
              <a:t>ув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домить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ободр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ть</a:t>
            </a:r>
            <a:r>
              <a:rPr lang="ru-RU" dirty="0" smtClean="0"/>
              <a:t>, </a:t>
            </a:r>
            <a:r>
              <a:rPr lang="ru-RU" dirty="0" err="1" smtClean="0"/>
              <a:t>ход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тайствовать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сподволь, </a:t>
            </a:r>
            <a:r>
              <a:rPr lang="ru-RU" dirty="0" err="1" smtClean="0"/>
              <a:t>дон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льзя</a:t>
            </a:r>
            <a:r>
              <a:rPr lang="ru-RU" dirty="0" smtClean="0"/>
              <a:t>, </a:t>
            </a:r>
            <a:r>
              <a:rPr lang="ru-RU" dirty="0" err="1" smtClean="0"/>
              <a:t>дотемн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сстари;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жалюз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, </a:t>
            </a:r>
            <a:r>
              <a:rPr lang="ru-RU" dirty="0" err="1" smtClean="0"/>
              <a:t>дос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г</a:t>
            </a:r>
            <a:r>
              <a:rPr lang="ru-RU" dirty="0" smtClean="0"/>
              <a:t>, </a:t>
            </a:r>
            <a:r>
              <a:rPr lang="ru-RU" dirty="0" err="1" smtClean="0"/>
              <a:t>путепров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д</a:t>
            </a:r>
            <a:r>
              <a:rPr lang="ru-RU" dirty="0" smtClean="0"/>
              <a:t>, </a:t>
            </a:r>
            <a:r>
              <a:rPr lang="ru-RU" dirty="0" err="1" smtClean="0"/>
              <a:t>рем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нь</a:t>
            </a:r>
            <a:r>
              <a:rPr lang="ru-RU" dirty="0" smtClean="0"/>
              <a:t>, </a:t>
            </a:r>
            <a:r>
              <a:rPr lang="ru-RU" dirty="0" err="1" smtClean="0"/>
              <a:t>упр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чение</a:t>
            </a:r>
            <a:r>
              <a:rPr lang="ru-RU" dirty="0" smtClean="0"/>
              <a:t>, </a:t>
            </a:r>
            <a:r>
              <a:rPr lang="ru-RU" dirty="0" err="1" smtClean="0"/>
              <a:t>крап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ва</a:t>
            </a:r>
            <a:r>
              <a:rPr lang="ru-RU" dirty="0" smtClean="0"/>
              <a:t>, </a:t>
            </a:r>
            <a:r>
              <a:rPr lang="ru-RU" dirty="0" err="1" smtClean="0"/>
              <a:t>алфав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т</a:t>
            </a:r>
            <a:r>
              <a:rPr lang="ru-RU" dirty="0" smtClean="0"/>
              <a:t>, </a:t>
            </a:r>
            <a:r>
              <a:rPr lang="ru-RU" dirty="0" err="1" smtClean="0"/>
              <a:t>диспанс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конопись, </a:t>
            </a:r>
            <a:r>
              <a:rPr lang="ru-RU" dirty="0" smtClean="0"/>
              <a:t>(нет) </a:t>
            </a:r>
            <a:r>
              <a:rPr lang="ru-RU" dirty="0" err="1" smtClean="0"/>
              <a:t>столяр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701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Ударение </a:t>
            </a:r>
            <a:r>
              <a:rPr lang="ru-RU" dirty="0" smtClean="0"/>
              <a:t>– на последний слог: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88840"/>
            <a:ext cx="4041648" cy="432048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5536" y="2492896"/>
            <a:ext cx="4041648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</a:t>
            </a:r>
            <a:r>
              <a:rPr lang="ru-RU" sz="2400" dirty="0" smtClean="0"/>
              <a:t>) предложить </a:t>
            </a:r>
          </a:p>
          <a:p>
            <a:pPr>
              <a:buNone/>
            </a:pPr>
            <a:r>
              <a:rPr lang="ru-RU" sz="2400" dirty="0" smtClean="0"/>
              <a:t>2) (она) умна</a:t>
            </a:r>
          </a:p>
          <a:p>
            <a:pPr>
              <a:buNone/>
            </a:pPr>
            <a:r>
              <a:rPr lang="ru-RU" sz="2400" dirty="0" smtClean="0"/>
              <a:t>3) квартал</a:t>
            </a:r>
          </a:p>
          <a:p>
            <a:pPr>
              <a:buNone/>
            </a:pPr>
            <a:r>
              <a:rPr lang="ru-RU" sz="2400" dirty="0" smtClean="0"/>
              <a:t>4) пуловер</a:t>
            </a:r>
          </a:p>
          <a:p>
            <a:pPr>
              <a:buNone/>
            </a:pPr>
            <a:r>
              <a:rPr lang="ru-RU" sz="2400" dirty="0" smtClean="0"/>
              <a:t>5) </a:t>
            </a:r>
            <a:r>
              <a:rPr lang="ru-RU" sz="2400" dirty="0" smtClean="0"/>
              <a:t>подошва</a:t>
            </a:r>
          </a:p>
          <a:p>
            <a:pPr>
              <a:buNone/>
            </a:pPr>
            <a:r>
              <a:rPr lang="ru-RU" sz="2400" dirty="0" smtClean="0"/>
              <a:t>6) включишь (свет)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7) </a:t>
            </a:r>
            <a:r>
              <a:rPr lang="ru-RU" sz="2400" dirty="0" smtClean="0"/>
              <a:t>ждала </a:t>
            </a:r>
          </a:p>
          <a:p>
            <a:pPr>
              <a:buNone/>
            </a:pPr>
            <a:r>
              <a:rPr lang="ru-RU" sz="2400" dirty="0" smtClean="0"/>
              <a:t>8) </a:t>
            </a:r>
            <a:r>
              <a:rPr lang="ru-RU" sz="2400" dirty="0" smtClean="0"/>
              <a:t>туфля </a:t>
            </a:r>
          </a:p>
          <a:p>
            <a:pPr marL="566928" indent="-457200">
              <a:buNone/>
            </a:pPr>
            <a:r>
              <a:rPr lang="ru-RU" sz="2400" dirty="0" smtClean="0"/>
              <a:t>9) в спину</a:t>
            </a:r>
          </a:p>
          <a:p>
            <a:pPr marL="566928" indent="-457200">
              <a:buNone/>
            </a:pPr>
            <a:r>
              <a:rPr lang="ru-RU" sz="2400" dirty="0" smtClean="0"/>
              <a:t>10) премировать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6016" y="1988840"/>
            <a:ext cx="4041775" cy="457200"/>
          </a:xfrm>
        </p:spPr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564904"/>
            <a:ext cx="4041775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1) </a:t>
            </a:r>
            <a:r>
              <a:rPr lang="ru-RU" sz="2400" b="1" dirty="0" err="1" smtClean="0"/>
              <a:t>предлож</a:t>
            </a:r>
            <a:r>
              <a:rPr lang="ru-RU" sz="2400" b="1" dirty="0" err="1" smtClean="0">
                <a:solidFill>
                  <a:srgbClr val="FF0000"/>
                </a:solidFill>
              </a:rPr>
              <a:t>И</a:t>
            </a:r>
            <a:r>
              <a:rPr lang="ru-RU" sz="2400" b="1" dirty="0" err="1" smtClean="0"/>
              <a:t>ть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2) (она) </a:t>
            </a:r>
            <a:r>
              <a:rPr lang="ru-RU" sz="2400" b="1" dirty="0" err="1" smtClean="0"/>
              <a:t>умн</a:t>
            </a:r>
            <a:r>
              <a:rPr lang="ru-RU" sz="2400" b="1" dirty="0" err="1" smtClean="0">
                <a:solidFill>
                  <a:srgbClr val="FF0000"/>
                </a:solidFill>
              </a:rPr>
              <a:t>А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/>
              <a:t>3) </a:t>
            </a:r>
            <a:r>
              <a:rPr lang="ru-RU" sz="2400" b="1" dirty="0" err="1" smtClean="0"/>
              <a:t>кварт</a:t>
            </a:r>
            <a:r>
              <a:rPr lang="ru-RU" sz="2400" b="1" dirty="0" err="1" smtClean="0">
                <a:solidFill>
                  <a:srgbClr val="FF0000"/>
                </a:solidFill>
              </a:rPr>
              <a:t>А</a:t>
            </a:r>
            <a:r>
              <a:rPr lang="ru-RU" sz="2400" b="1" dirty="0" err="1" smtClean="0"/>
              <a:t>л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4) </a:t>
            </a:r>
            <a:r>
              <a:rPr lang="ru-RU" sz="2400" dirty="0" err="1" smtClean="0"/>
              <a:t>пул</a:t>
            </a:r>
            <a:r>
              <a:rPr lang="ru-RU" sz="2400" dirty="0" err="1" smtClean="0">
                <a:solidFill>
                  <a:srgbClr val="FF0000"/>
                </a:solidFill>
              </a:rPr>
              <a:t>О</a:t>
            </a:r>
            <a:r>
              <a:rPr lang="ru-RU" sz="2400" dirty="0" err="1" smtClean="0"/>
              <a:t>вер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5) </a:t>
            </a:r>
            <a:r>
              <a:rPr lang="ru-RU" sz="2400" dirty="0" err="1" smtClean="0"/>
              <a:t>под</a:t>
            </a:r>
            <a:r>
              <a:rPr lang="ru-RU" sz="2400" dirty="0" err="1" smtClean="0">
                <a:solidFill>
                  <a:srgbClr val="FF0000"/>
                </a:solidFill>
              </a:rPr>
              <a:t>О</a:t>
            </a:r>
            <a:r>
              <a:rPr lang="ru-RU" sz="2400" dirty="0" err="1" smtClean="0"/>
              <a:t>шва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6) </a:t>
            </a:r>
            <a:r>
              <a:rPr lang="ru-RU" sz="2400" b="1" dirty="0" err="1" smtClean="0"/>
              <a:t>включ</a:t>
            </a:r>
            <a:r>
              <a:rPr lang="ru-RU" sz="2400" b="1" dirty="0" err="1" smtClean="0">
                <a:solidFill>
                  <a:srgbClr val="FF0000"/>
                </a:solidFill>
              </a:rPr>
              <a:t>И</a:t>
            </a:r>
            <a:r>
              <a:rPr lang="ru-RU" sz="2400" b="1" dirty="0" err="1" smtClean="0"/>
              <a:t>шь</a:t>
            </a:r>
            <a:r>
              <a:rPr lang="ru-RU" sz="2400" b="1" dirty="0" smtClean="0"/>
              <a:t> (свет)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7) </a:t>
            </a:r>
            <a:r>
              <a:rPr lang="ru-RU" sz="2400" b="1" dirty="0" err="1" smtClean="0"/>
              <a:t>ждал</a:t>
            </a:r>
            <a:r>
              <a:rPr lang="ru-RU" sz="2400" b="1" dirty="0" err="1" smtClean="0">
                <a:solidFill>
                  <a:srgbClr val="FF0000"/>
                </a:solidFill>
              </a:rPr>
              <a:t>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 smtClean="0"/>
              <a:t>8) </a:t>
            </a:r>
            <a:r>
              <a:rPr lang="ru-RU" sz="2400" dirty="0" err="1" smtClean="0"/>
              <a:t>т</a:t>
            </a:r>
            <a:r>
              <a:rPr lang="ru-RU" sz="2400" dirty="0" err="1" smtClean="0">
                <a:solidFill>
                  <a:srgbClr val="FF0000"/>
                </a:solidFill>
              </a:rPr>
              <a:t>У</a:t>
            </a:r>
            <a:r>
              <a:rPr lang="ru-RU" sz="2400" dirty="0" err="1" smtClean="0"/>
              <a:t>фля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9)  в </a:t>
            </a:r>
            <a:r>
              <a:rPr lang="ru-RU" sz="2400" dirty="0" err="1" smtClean="0"/>
              <a:t>сп</a:t>
            </a:r>
            <a:r>
              <a:rPr lang="ru-RU" sz="2400" dirty="0" err="1" smtClean="0">
                <a:solidFill>
                  <a:srgbClr val="FF0000"/>
                </a:solidFill>
              </a:rPr>
              <a:t>И</a:t>
            </a:r>
            <a:r>
              <a:rPr lang="ru-RU" sz="2400" dirty="0" err="1" smtClean="0"/>
              <a:t>ну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10) </a:t>
            </a:r>
            <a:r>
              <a:rPr lang="ru-RU" sz="2400" b="1" dirty="0" err="1" smtClean="0"/>
              <a:t>премиров</a:t>
            </a:r>
            <a:r>
              <a:rPr lang="ru-RU" sz="2400" b="1" dirty="0" err="1" smtClean="0">
                <a:solidFill>
                  <a:srgbClr val="FF0000"/>
                </a:solidFill>
              </a:rPr>
              <a:t>А</a:t>
            </a:r>
            <a:r>
              <a:rPr lang="ru-RU" sz="2400" b="1" dirty="0" err="1" smtClean="0"/>
              <a:t>ть</a:t>
            </a:r>
            <a:endParaRPr lang="ru-RU" sz="2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820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Ударение - на первый слог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628800"/>
            <a:ext cx="4041648" cy="457200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1628800"/>
            <a:ext cx="4041775" cy="457200"/>
          </a:xfrm>
        </p:spPr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95536" y="2276872"/>
            <a:ext cx="4041648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 сливовый</a:t>
            </a:r>
          </a:p>
          <a:p>
            <a:pPr>
              <a:buNone/>
            </a:pPr>
            <a:r>
              <a:rPr lang="ru-RU" sz="2400" dirty="0" smtClean="0"/>
              <a:t>2) (много) окон</a:t>
            </a:r>
          </a:p>
          <a:p>
            <a:pPr>
              <a:buNone/>
            </a:pPr>
            <a:r>
              <a:rPr lang="ru-RU" sz="2400" dirty="0" smtClean="0"/>
              <a:t>3) ракушка</a:t>
            </a:r>
          </a:p>
          <a:p>
            <a:pPr>
              <a:buNone/>
            </a:pPr>
            <a:r>
              <a:rPr lang="ru-RU" sz="2400" dirty="0" smtClean="0"/>
              <a:t>4) ржаветь</a:t>
            </a:r>
          </a:p>
          <a:p>
            <a:pPr>
              <a:buNone/>
            </a:pPr>
            <a:r>
              <a:rPr lang="ru-RU" sz="2400" dirty="0" smtClean="0"/>
              <a:t>5) ломоть</a:t>
            </a:r>
          </a:p>
          <a:p>
            <a:pPr>
              <a:buNone/>
            </a:pPr>
            <a:r>
              <a:rPr lang="ru-RU" sz="2400" dirty="0" smtClean="0"/>
              <a:t>6) грушевый </a:t>
            </a:r>
          </a:p>
          <a:p>
            <a:pPr>
              <a:buNone/>
            </a:pPr>
            <a:r>
              <a:rPr lang="ru-RU" sz="2400" dirty="0" smtClean="0"/>
              <a:t>7) каучук</a:t>
            </a:r>
          </a:p>
          <a:p>
            <a:pPr>
              <a:buNone/>
            </a:pPr>
            <a:r>
              <a:rPr lang="ru-RU" sz="2400" dirty="0" smtClean="0"/>
              <a:t>8) (нет) шарфа</a:t>
            </a:r>
          </a:p>
          <a:p>
            <a:pPr>
              <a:buNone/>
            </a:pPr>
            <a:r>
              <a:rPr lang="ru-RU" sz="2400" dirty="0" smtClean="0"/>
              <a:t>9) оптовый</a:t>
            </a:r>
          </a:p>
          <a:p>
            <a:pPr>
              <a:buNone/>
            </a:pPr>
            <a:r>
              <a:rPr lang="ru-RU" sz="2400" dirty="0" smtClean="0"/>
              <a:t>10) петля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276872"/>
            <a:ext cx="4041775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1) </a:t>
            </a:r>
            <a:r>
              <a:rPr lang="ru-RU" sz="2400" b="1" dirty="0" err="1" smtClean="0"/>
              <a:t>сл</a:t>
            </a:r>
            <a:r>
              <a:rPr lang="ru-RU" sz="2400" b="1" dirty="0" err="1" smtClean="0">
                <a:solidFill>
                  <a:srgbClr val="FF0000"/>
                </a:solidFill>
              </a:rPr>
              <a:t>И</a:t>
            </a:r>
            <a:r>
              <a:rPr lang="ru-RU" sz="2400" b="1" dirty="0" err="1" smtClean="0"/>
              <a:t>вовый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2) (много)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кон</a:t>
            </a:r>
          </a:p>
          <a:p>
            <a:pPr>
              <a:buNone/>
            </a:pPr>
            <a:r>
              <a:rPr lang="ru-RU" sz="2400" dirty="0" smtClean="0"/>
              <a:t>3) </a:t>
            </a:r>
            <a:r>
              <a:rPr lang="ru-RU" sz="2400" dirty="0" err="1" smtClean="0"/>
              <a:t>рак</a:t>
            </a:r>
            <a:r>
              <a:rPr lang="ru-RU" sz="2400" dirty="0" err="1" smtClean="0">
                <a:solidFill>
                  <a:srgbClr val="FF0000"/>
                </a:solidFill>
              </a:rPr>
              <a:t>У</a:t>
            </a:r>
            <a:r>
              <a:rPr lang="ru-RU" sz="2400" dirty="0" err="1" smtClean="0"/>
              <a:t>шка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4) </a:t>
            </a:r>
            <a:r>
              <a:rPr lang="ru-RU" sz="2400" b="1" dirty="0" err="1" smtClean="0"/>
              <a:t>рж</a:t>
            </a:r>
            <a:r>
              <a:rPr lang="ru-RU" sz="2400" b="1" dirty="0" err="1" smtClean="0">
                <a:solidFill>
                  <a:srgbClr val="FF0000"/>
                </a:solidFill>
              </a:rPr>
              <a:t>А</a:t>
            </a:r>
            <a:r>
              <a:rPr lang="ru-RU" sz="2400" b="1" dirty="0" err="1" smtClean="0"/>
              <a:t>веть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5) </a:t>
            </a:r>
            <a:r>
              <a:rPr lang="ru-RU" sz="2400" dirty="0" err="1" smtClean="0"/>
              <a:t>лом</a:t>
            </a:r>
            <a:r>
              <a:rPr lang="ru-RU" sz="2400" dirty="0" err="1" smtClean="0">
                <a:solidFill>
                  <a:srgbClr val="FF0000"/>
                </a:solidFill>
              </a:rPr>
              <a:t>О</a:t>
            </a:r>
            <a:r>
              <a:rPr lang="ru-RU" sz="2400" dirty="0" err="1" smtClean="0"/>
              <a:t>ть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6) </a:t>
            </a:r>
            <a:r>
              <a:rPr lang="ru-RU" sz="2400" b="1" dirty="0" err="1" smtClean="0"/>
              <a:t>гр</a:t>
            </a:r>
            <a:r>
              <a:rPr lang="ru-RU" sz="2400" b="1" dirty="0" err="1" smtClean="0">
                <a:solidFill>
                  <a:srgbClr val="FF0000"/>
                </a:solidFill>
              </a:rPr>
              <a:t>У</a:t>
            </a:r>
            <a:r>
              <a:rPr lang="ru-RU" sz="2400" b="1" dirty="0" err="1" smtClean="0"/>
              <a:t>шевый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7) </a:t>
            </a:r>
            <a:r>
              <a:rPr lang="ru-RU" sz="2400" dirty="0" err="1" smtClean="0"/>
              <a:t>кауч</a:t>
            </a:r>
            <a:r>
              <a:rPr lang="ru-RU" sz="2400" dirty="0" err="1" smtClean="0">
                <a:solidFill>
                  <a:srgbClr val="FF0000"/>
                </a:solidFill>
              </a:rPr>
              <a:t>У</a:t>
            </a:r>
            <a:r>
              <a:rPr lang="ru-RU" sz="2400" dirty="0" err="1" smtClean="0"/>
              <a:t>к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8) (нет) </a:t>
            </a:r>
            <a:r>
              <a:rPr lang="ru-RU" sz="2400" dirty="0" err="1" smtClean="0"/>
              <a:t>шарф</a:t>
            </a:r>
            <a:r>
              <a:rPr lang="ru-RU" sz="2400" dirty="0" err="1" smtClean="0">
                <a:solidFill>
                  <a:srgbClr val="FF0000"/>
                </a:solidFill>
              </a:rPr>
              <a:t>А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 smtClean="0"/>
              <a:t>9) </a:t>
            </a:r>
            <a:r>
              <a:rPr lang="ru-RU" sz="2400" dirty="0" err="1" smtClean="0"/>
              <a:t>опт</a:t>
            </a:r>
            <a:r>
              <a:rPr lang="ru-RU" sz="2400" dirty="0" err="1" smtClean="0">
                <a:solidFill>
                  <a:srgbClr val="FF0000"/>
                </a:solidFill>
              </a:rPr>
              <a:t>О</a:t>
            </a:r>
            <a:r>
              <a:rPr lang="ru-RU" sz="2400" dirty="0" err="1" smtClean="0"/>
              <a:t>вый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10) </a:t>
            </a:r>
            <a:r>
              <a:rPr lang="ru-RU" sz="2400" b="1" dirty="0" err="1" smtClean="0"/>
              <a:t>п</a:t>
            </a:r>
            <a:r>
              <a:rPr lang="ru-RU" sz="2400" b="1" dirty="0" err="1" smtClean="0">
                <a:solidFill>
                  <a:srgbClr val="FF0000"/>
                </a:solidFill>
              </a:rPr>
              <a:t>Е</a:t>
            </a:r>
            <a:r>
              <a:rPr lang="ru-RU" sz="2400" b="1" dirty="0" err="1" smtClean="0"/>
              <a:t>тля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C6306B2-AB8E-4335-B895-405C65DB8257}"/>
</file>

<file path=customXml/itemProps2.xml><?xml version="1.0" encoding="utf-8"?>
<ds:datastoreItem xmlns:ds="http://schemas.openxmlformats.org/officeDocument/2006/customXml" ds:itemID="{ACFA1DCC-4F1D-4901-8199-D9569A6AA925}"/>
</file>

<file path=customXml/itemProps3.xml><?xml version="1.0" encoding="utf-8"?>
<ds:datastoreItem xmlns:ds="http://schemas.openxmlformats.org/officeDocument/2006/customXml" ds:itemID="{268EE3E4-4485-4C13-89F7-C7BE6FE63BE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842</Words>
  <Application>Microsoft Office PowerPoint</Application>
  <PresentationFormat>Экран (4:3)</PresentationFormat>
  <Paragraphs>227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Раздел «Фонетика»   Для слушателей факультета довузовской подготовки и профориентации, подготовительных курсов, абитуриентов</vt:lpstr>
      <vt:lpstr>Фонетика</vt:lpstr>
      <vt:lpstr>  Классификация согласных звуков  по твёрдости / мягкости </vt:lpstr>
      <vt:lpstr> Обозначение звонких и глухих согласных  на письме </vt:lpstr>
      <vt:lpstr>Слайд 5</vt:lpstr>
      <vt:lpstr>Слайд 6</vt:lpstr>
      <vt:lpstr>Ударение</vt:lpstr>
      <vt:lpstr> Ударение – на последний слог: </vt:lpstr>
      <vt:lpstr>Ударение - на первый слог</vt:lpstr>
      <vt:lpstr> Произносительные нормы нарушены: </vt:lpstr>
      <vt:lpstr> Произносительные нормы нарушены </vt:lpstr>
      <vt:lpstr>Слайд 12</vt:lpstr>
      <vt:lpstr>      Раздел «Фонетика»   Для слушателей факультета  довузовской подготовки и профориентации, подготовительных курсов, абитуриентов     Т.В. Авдонина   кафедра довузовской подготовки  и профориентации  УО «ГГУ имени Франциска Скорины»  Гомель, 2014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Татьяна</cp:lastModifiedBy>
  <cp:revision>135</cp:revision>
  <dcterms:created xsi:type="dcterms:W3CDTF">2012-12-06T19:01:57Z</dcterms:created>
  <dcterms:modified xsi:type="dcterms:W3CDTF">2014-11-12T22:19:54Z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