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9" r:id="rId3"/>
    <p:sldId id="289" r:id="rId4"/>
    <p:sldId id="314" r:id="rId5"/>
    <p:sldId id="313" r:id="rId6"/>
    <p:sldId id="290" r:id="rId7"/>
    <p:sldId id="310" r:id="rId8"/>
    <p:sldId id="311" r:id="rId9"/>
    <p:sldId id="308" r:id="rId10"/>
    <p:sldId id="312" r:id="rId11"/>
    <p:sldId id="278" r:id="rId12"/>
    <p:sldId id="30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Раздел «</a:t>
            </a:r>
            <a:r>
              <a:rPr lang="ru-RU" sz="4000" b="1" cap="all" dirty="0" smtClean="0"/>
              <a:t>Фразеология</a:t>
            </a:r>
            <a:r>
              <a:rPr lang="ru-RU" sz="4000" dirty="0" smtClean="0"/>
              <a:t>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слушателей факультета </a:t>
            </a:r>
            <a:br>
              <a:rPr lang="ru-RU" sz="2400" dirty="0" smtClean="0"/>
            </a:br>
            <a:r>
              <a:rPr lang="ru-RU" sz="2400" dirty="0" smtClean="0"/>
              <a:t>довузовской подготовки и профориентации, </a:t>
            </a:r>
            <a:br>
              <a:rPr lang="ru-RU" sz="2400" dirty="0" smtClean="0"/>
            </a:br>
            <a:r>
              <a:rPr lang="ru-RU" sz="2400" dirty="0" smtClean="0"/>
              <a:t>подготовительных курсов, абитуриентов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Ответы: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i="1" dirty="0" smtClean="0"/>
              <a:t>1</a:t>
            </a:r>
            <a:r>
              <a:rPr lang="ru-RU" i="1" dirty="0" smtClean="0"/>
              <a:t> Укажите ряды, в которых представлены фразеологизмы-антонимы: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во всю ивановскую – держать язык за зубами;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r>
              <a:rPr lang="ru-RU" dirty="0" smtClean="0"/>
              <a:t>встать на якорь – оставить без внимания: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попасть в кабалу – лишиться чувств;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лясы точить – воды в рот набрать;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r>
              <a:rPr lang="ru-RU" dirty="0" smtClean="0"/>
              <a:t>держать ухо востро – работать не покладая рук.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2 Укажите ряды, в которых представлены фразеологизмы-синонимы: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ни слуху ни духу – от доски до доски;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ум за разум заходит – голова идет кругом;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душа в пятках – поджилки трясутся;</a:t>
            </a:r>
            <a:r>
              <a:rPr lang="ru-RU" dirty="0" smtClean="0"/>
              <a:t>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закинуть удочку – моя хата с краю;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игра не стоит свеч – дни сочтены.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3</a:t>
            </a:r>
            <a:r>
              <a:rPr lang="ru-RU" i="1" dirty="0" smtClean="0"/>
              <a:t> Укажите ряды, в которых правильно указано значение фразеологизмов: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вставлять палки в колеса – наживаться;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набивать карман – ротозейничать;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бесструнная балалайка – пустомеля;</a:t>
            </a:r>
            <a:r>
              <a:rPr lang="ru-RU" dirty="0" smtClean="0"/>
              <a:t>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вывести на чистую воду – родиться;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>
                <a:solidFill>
                  <a:srgbClr val="FF0000"/>
                </a:solidFill>
              </a:rPr>
              <a:t>обретать силу – усиливаться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«Фонетика»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dirty="0" smtClean="0"/>
              <a:t>Раздел «</a:t>
            </a:r>
            <a:r>
              <a:rPr lang="ru-RU" sz="4000" b="1" cap="all" dirty="0" smtClean="0"/>
              <a:t>Лексика</a:t>
            </a:r>
            <a:r>
              <a:rPr lang="ru-RU" sz="4000" dirty="0" smtClean="0"/>
              <a:t>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слушателей факультета </a:t>
            </a:r>
            <a:br>
              <a:rPr lang="ru-RU" sz="2700" dirty="0" smtClean="0"/>
            </a:br>
            <a:r>
              <a:rPr lang="ru-RU" sz="2700" dirty="0" smtClean="0"/>
              <a:t>довузовской подготовки и профориентации, подготовительных курсов, абитуриентов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</a:t>
            </a:r>
            <a:r>
              <a:rPr lang="ru-RU" sz="2000" dirty="0" smtClean="0">
                <a:solidFill>
                  <a:srgbClr val="002060"/>
                </a:solidFill>
              </a:rPr>
              <a:t>201</a:t>
            </a:r>
            <a:r>
              <a:rPr lang="en-US" sz="200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801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i="1" cap="all" dirty="0" smtClean="0"/>
              <a:t/>
            </a:r>
            <a:br>
              <a:rPr lang="ru-RU" sz="2400" b="1" i="1" cap="all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cap="all" dirty="0" smtClean="0"/>
              <a:t> </a:t>
            </a:r>
            <a:r>
              <a:rPr lang="ru-RU" sz="2700" b="1" dirty="0" smtClean="0"/>
              <a:t>Основные понятия по теме: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cap="all" dirty="0" smtClean="0"/>
              <a:t> </a:t>
            </a:r>
            <a:r>
              <a:rPr lang="ru-RU" sz="2000" b="1" dirty="0" smtClean="0"/>
              <a:t>    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cap="all" dirty="0" smtClean="0"/>
              <a:t> </a:t>
            </a:r>
          </a:p>
          <a:p>
            <a:r>
              <a:rPr lang="ru-RU" b="1" i="1" dirty="0" smtClean="0"/>
              <a:t>Фразеология</a:t>
            </a:r>
            <a:r>
              <a:rPr lang="ru-RU" dirty="0" smtClean="0"/>
              <a:t> – раздел науки о языке, изучающий устойчивые сочетания слов.</a:t>
            </a:r>
          </a:p>
          <a:p>
            <a:endParaRPr lang="ru-RU" dirty="0" smtClean="0"/>
          </a:p>
          <a:p>
            <a:r>
              <a:rPr lang="ru-RU" b="1" i="1" dirty="0" smtClean="0"/>
              <a:t>Фразеологизм</a:t>
            </a:r>
            <a:r>
              <a:rPr lang="ru-RU" dirty="0" smtClean="0"/>
              <a:t> – это устойчивое сочетание слов, используемое для называния отдельных предметов, признаков, действий. Лексическое значение имеет фразеологизм в целом, например: </a:t>
            </a:r>
            <a:r>
              <a:rPr lang="ru-RU" i="1" dirty="0" smtClean="0"/>
              <a:t>бить баклуши – бездельничать, всё пойдёт как по маслу – хорошо, гладко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Фразеологический оборот</a:t>
            </a:r>
            <a:r>
              <a:rPr lang="ru-RU" i="1" dirty="0" smtClean="0"/>
              <a:t> – </a:t>
            </a:r>
            <a:r>
              <a:rPr lang="ru-RU" dirty="0" smtClean="0"/>
              <a:t>языковая единица, состоящая из двух или нескольких знаменательных слов, целостная по своему значению и устойчивая по структуре. Примеры фразеологизмов: </a:t>
            </a:r>
            <a:r>
              <a:rPr lang="ru-RU" i="1" dirty="0" smtClean="0"/>
              <a:t>и болезнь как рукой сняло; с него всё как с гуся вода; ты как с неба (с луны) свалился; он вбежал как с цепи сорвался; ни богу свечки ни чёрту кочерга; ни больше ни меньше; ни дать ни взять; ни два ни полтора; ни дна ни покрышки</a:t>
            </a:r>
            <a:r>
              <a:rPr lang="ru-RU" dirty="0" smtClean="0"/>
              <a:t>. Структурно фразеологизмы сходны со свободными словосочетаниями, но это сходство чисто внешнее.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70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Отличие словосочетаний от фразеологизмов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sz="2900" b="1" dirty="0" smtClean="0"/>
          </a:p>
          <a:p>
            <a:r>
              <a:rPr lang="ru-RU" sz="2900" b="1" dirty="0" smtClean="0"/>
              <a:t>Признаки свободных словосочетаний: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1 Слова в свободных словосочетаниях обладают номинативными значениями.</a:t>
            </a:r>
          </a:p>
          <a:p>
            <a:pPr>
              <a:buNone/>
            </a:pPr>
            <a:r>
              <a:rPr lang="ru-RU" sz="2900" dirty="0" smtClean="0"/>
              <a:t>2 Слова сохраняют формы изменения, широкую сочетаемость с другими словами.</a:t>
            </a:r>
          </a:p>
          <a:p>
            <a:pPr>
              <a:buNone/>
            </a:pPr>
            <a:r>
              <a:rPr lang="ru-RU" sz="2900" dirty="0" smtClean="0"/>
              <a:t>3 Слова самостоятельно выступают в роли члена предложения.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b="1" dirty="0" smtClean="0"/>
              <a:t>Признаки фразеологизмов: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1 Компоненты фразеологизма употребляются не в прямом, а в переносном значении.</a:t>
            </a:r>
          </a:p>
          <a:p>
            <a:pPr>
              <a:buNone/>
            </a:pPr>
            <a:r>
              <a:rPr lang="ru-RU" sz="2900" dirty="0" smtClean="0"/>
              <a:t>2 Компоненты фразеологизма в значительной степени утратили формы изменения, сочетаемость с другими словами.</a:t>
            </a:r>
          </a:p>
          <a:p>
            <a:pPr>
              <a:buNone/>
            </a:pPr>
            <a:r>
              <a:rPr lang="ru-RU" sz="2900" dirty="0" smtClean="0"/>
              <a:t>3 Компоненты фразеологизма не могут самостоятельно выступать в роли членов предложения; весь фразеологизм – один член предложения.</a:t>
            </a:r>
          </a:p>
          <a:p>
            <a:pPr>
              <a:buNone/>
            </a:pPr>
            <a:r>
              <a:rPr lang="ru-RU" sz="2900" dirty="0" smtClean="0"/>
              <a:t>     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70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Особенности фразеологизмов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1 Фразеологизмы имеют </a:t>
            </a:r>
            <a:r>
              <a:rPr lang="ru-RU" sz="2900" u="sng" dirty="0" smtClean="0"/>
              <a:t>синонимы и антонимы </a:t>
            </a:r>
            <a:r>
              <a:rPr lang="ru-RU" sz="2900" dirty="0" smtClean="0"/>
              <a:t>– другие фразеологические обороты, например:</a:t>
            </a:r>
          </a:p>
          <a:p>
            <a:pPr>
              <a:buNone/>
            </a:pPr>
            <a:r>
              <a:rPr lang="ru-RU" sz="2900" dirty="0" smtClean="0"/>
              <a:t>    синонимы: </a:t>
            </a:r>
            <a:r>
              <a:rPr lang="ru-RU" sz="2900" i="1" dirty="0" smtClean="0"/>
              <a:t>на краю света – куда ворон костей не заносил</a:t>
            </a:r>
            <a:r>
              <a:rPr lang="ru-RU" sz="2900" dirty="0" smtClean="0"/>
              <a:t>, </a:t>
            </a:r>
          </a:p>
          <a:p>
            <a:pPr>
              <a:buNone/>
            </a:pPr>
            <a:r>
              <a:rPr lang="ru-RU" sz="2900" dirty="0" smtClean="0"/>
              <a:t>    антонимы:</a:t>
            </a:r>
            <a:r>
              <a:rPr lang="ru-RU" sz="2900" i="1" dirty="0" smtClean="0"/>
              <a:t> превозносить до небес – втаптывать в грязь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    </a:t>
            </a:r>
          </a:p>
          <a:p>
            <a:pPr>
              <a:buNone/>
            </a:pPr>
            <a:r>
              <a:rPr lang="ru-RU" sz="2900" dirty="0" smtClean="0"/>
              <a:t> 2 Фразеологизм в предложении </a:t>
            </a:r>
            <a:r>
              <a:rPr lang="ru-RU" sz="2900" u="sng" dirty="0" smtClean="0"/>
              <a:t>является одним членом предложения</a:t>
            </a:r>
            <a:r>
              <a:rPr lang="ru-RU" sz="2900" dirty="0" smtClean="0"/>
              <a:t>: </a:t>
            </a:r>
            <a:r>
              <a:rPr lang="ru-RU" sz="2900" i="1" dirty="0" smtClean="0"/>
              <a:t>в этой среде он чувствовал себя как рыба в воде</a:t>
            </a:r>
            <a:r>
              <a:rPr lang="ru-RU" sz="2900" dirty="0" smtClean="0"/>
              <a:t> (</a:t>
            </a:r>
            <a:r>
              <a:rPr lang="ru-RU" sz="2900" i="1" dirty="0" smtClean="0"/>
              <a:t>как рыба в воде – уверенно</a:t>
            </a:r>
            <a:r>
              <a:rPr lang="ru-RU" sz="2900" dirty="0" smtClean="0"/>
              <a:t>; </a:t>
            </a:r>
          </a:p>
          <a:p>
            <a:pPr>
              <a:buNone/>
            </a:pPr>
            <a:r>
              <a:rPr lang="ru-RU" sz="2900" dirty="0" smtClean="0"/>
              <a:t>    </a:t>
            </a:r>
            <a:r>
              <a:rPr lang="ru-RU" sz="2900" u="sng" dirty="0" smtClean="0"/>
              <a:t>входит в состав сказуемого</a:t>
            </a:r>
            <a:r>
              <a:rPr lang="ru-RU" sz="2900" dirty="0" smtClean="0"/>
              <a:t>: </a:t>
            </a:r>
            <a:r>
              <a:rPr lang="ru-RU" sz="2900" i="1" dirty="0" smtClean="0"/>
              <a:t>чувствовал себя как рыба в </a:t>
            </a:r>
            <a:r>
              <a:rPr lang="ru-RU" sz="2900" i="1" smtClean="0"/>
              <a:t>воде - уверенно</a:t>
            </a:r>
            <a:r>
              <a:rPr lang="ru-RU" sz="2900" smtClean="0"/>
              <a:t>.</a:t>
            </a:r>
            <a:endParaRPr lang="ru-RU" sz="2900" i="1" dirty="0" smtClean="0"/>
          </a:p>
          <a:p>
            <a:pPr>
              <a:buNone/>
            </a:pPr>
            <a:r>
              <a:rPr lang="ru-RU" sz="2900" dirty="0" smtClean="0"/>
              <a:t>     </a:t>
            </a:r>
          </a:p>
          <a:p>
            <a:pPr>
              <a:buNone/>
            </a:pPr>
            <a:r>
              <a:rPr lang="ru-RU" sz="2900" dirty="0" smtClean="0"/>
              <a:t>3 Фразеологизмы используют в обыденной речи, в публицистике и в художественных произведениях; они придают высказыванию особую выразительность и служат средством создания образа.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480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Проверь себя: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200" i="1" dirty="0" smtClean="0"/>
              <a:t>Определите значение фразеологизмов:</a:t>
            </a:r>
          </a:p>
          <a:p>
            <a:pPr>
              <a:buNone/>
            </a:pPr>
            <a:r>
              <a:rPr lang="ru-RU" sz="2900" dirty="0" smtClean="0"/>
              <a:t>      </a:t>
            </a:r>
          </a:p>
          <a:p>
            <a:pPr algn="ctr">
              <a:buNone/>
            </a:pPr>
            <a:r>
              <a:rPr lang="ru-RU" sz="2900" dirty="0" smtClean="0"/>
              <a:t>И концы в воду. </a:t>
            </a:r>
          </a:p>
          <a:p>
            <a:pPr algn="ctr">
              <a:buNone/>
            </a:pPr>
            <a:r>
              <a:rPr lang="ru-RU" sz="2900" dirty="0" smtClean="0"/>
              <a:t>Копейка в копейку. </a:t>
            </a:r>
          </a:p>
          <a:p>
            <a:pPr algn="ctr">
              <a:buNone/>
            </a:pPr>
            <a:r>
              <a:rPr lang="ru-RU" sz="2900" dirty="0" smtClean="0"/>
              <a:t>На худой конец. </a:t>
            </a:r>
          </a:p>
          <a:p>
            <a:pPr algn="ctr">
              <a:buNone/>
            </a:pPr>
            <a:r>
              <a:rPr lang="ru-RU" sz="2900" dirty="0" smtClean="0"/>
              <a:t>Волосы встали дыбом.</a:t>
            </a:r>
          </a:p>
          <a:p>
            <a:pPr algn="ctr">
              <a:buNone/>
            </a:pPr>
            <a:r>
              <a:rPr lang="ru-RU" sz="2900" dirty="0" smtClean="0"/>
              <a:t>Каинова печать.</a:t>
            </a:r>
          </a:p>
          <a:p>
            <a:pPr algn="ctr">
              <a:buNone/>
            </a:pPr>
            <a:r>
              <a:rPr lang="ru-RU" sz="2900" dirty="0" smtClean="0"/>
              <a:t>Петь </a:t>
            </a:r>
            <a:r>
              <a:rPr lang="ru-RU" sz="2900" dirty="0" err="1" smtClean="0"/>
              <a:t>лазаря</a:t>
            </a:r>
            <a:r>
              <a:rPr lang="ru-RU" sz="2900" dirty="0" smtClean="0"/>
              <a:t>. </a:t>
            </a:r>
          </a:p>
          <a:p>
            <a:pPr algn="ctr">
              <a:buNone/>
            </a:pPr>
            <a:r>
              <a:rPr lang="ru-RU" sz="2900" dirty="0" smtClean="0"/>
              <a:t>Задать </a:t>
            </a:r>
            <a:r>
              <a:rPr lang="ru-RU" sz="2900" dirty="0" err="1" smtClean="0"/>
              <a:t>лататы</a:t>
            </a:r>
            <a:r>
              <a:rPr lang="ru-RU" sz="2900" dirty="0" smtClean="0"/>
              <a:t>.</a:t>
            </a:r>
          </a:p>
          <a:p>
            <a:pPr algn="ctr">
              <a:buNone/>
            </a:pPr>
            <a:r>
              <a:rPr lang="ru-RU" sz="2900" dirty="0" smtClean="0"/>
              <a:t>Задирать хвост.</a:t>
            </a:r>
          </a:p>
          <a:p>
            <a:pPr algn="ctr">
              <a:buNone/>
            </a:pPr>
            <a:r>
              <a:rPr lang="ru-RU" sz="2900" dirty="0" smtClean="0"/>
              <a:t>Рыцарь на час.</a:t>
            </a:r>
          </a:p>
          <a:p>
            <a:pPr algn="ctr">
              <a:buNone/>
            </a:pPr>
            <a:r>
              <a:rPr lang="ru-RU" sz="2900" dirty="0" smtClean="0"/>
              <a:t>На ходу подмётки рвёт.</a:t>
            </a:r>
            <a:endParaRPr lang="ru-RU" sz="29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4807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Ответы: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i="1" dirty="0" smtClean="0"/>
              <a:t>Определите значение фразеологизмов:</a:t>
            </a:r>
          </a:p>
          <a:p>
            <a:pPr>
              <a:buNone/>
            </a:pPr>
            <a:r>
              <a:rPr lang="ru-RU" sz="2900" dirty="0" smtClean="0"/>
              <a:t>      </a:t>
            </a:r>
          </a:p>
          <a:p>
            <a:pPr>
              <a:buNone/>
            </a:pPr>
            <a:r>
              <a:rPr lang="ru-RU" sz="2900" dirty="0" smtClean="0"/>
              <a:t>И концы в воду – </a:t>
            </a:r>
            <a:r>
              <a:rPr lang="ru-RU" sz="2900" dirty="0" smtClean="0">
                <a:solidFill>
                  <a:srgbClr val="C00000"/>
                </a:solidFill>
              </a:rPr>
              <a:t>не осталось никаких следов, улик</a:t>
            </a:r>
            <a:r>
              <a:rPr lang="ru-RU" sz="2900" dirty="0" smtClean="0"/>
              <a:t>. </a:t>
            </a:r>
          </a:p>
          <a:p>
            <a:pPr>
              <a:buNone/>
            </a:pPr>
            <a:r>
              <a:rPr lang="ru-RU" sz="2900" dirty="0" smtClean="0"/>
              <a:t>Копейка в копейку – </a:t>
            </a:r>
            <a:r>
              <a:rPr lang="ru-RU" sz="2900" dirty="0" smtClean="0">
                <a:solidFill>
                  <a:srgbClr val="C00000"/>
                </a:solidFill>
              </a:rPr>
              <a:t>точь-в-точь, совершенно точно</a:t>
            </a:r>
            <a:r>
              <a:rPr lang="ru-RU" sz="2900" dirty="0" smtClean="0"/>
              <a:t>. </a:t>
            </a:r>
          </a:p>
          <a:p>
            <a:pPr>
              <a:buNone/>
            </a:pPr>
            <a:r>
              <a:rPr lang="ru-RU" sz="2900" dirty="0" smtClean="0"/>
              <a:t>На худой конец – </a:t>
            </a:r>
            <a:r>
              <a:rPr lang="ru-RU" sz="2900" dirty="0" smtClean="0">
                <a:solidFill>
                  <a:srgbClr val="C00000"/>
                </a:solidFill>
              </a:rPr>
              <a:t>в самом крайнем случае</a:t>
            </a:r>
            <a:r>
              <a:rPr lang="ru-RU" sz="2900" dirty="0" smtClean="0"/>
              <a:t>. </a:t>
            </a:r>
          </a:p>
          <a:p>
            <a:pPr>
              <a:buNone/>
            </a:pPr>
            <a:r>
              <a:rPr lang="ru-RU" sz="2900" dirty="0" smtClean="0"/>
              <a:t>Волосы встали дыбом – </a:t>
            </a:r>
            <a:r>
              <a:rPr lang="ru-RU" sz="2900" dirty="0" smtClean="0">
                <a:solidFill>
                  <a:srgbClr val="C00000"/>
                </a:solidFill>
              </a:rPr>
              <a:t>охватил ужас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Каинова печать – </a:t>
            </a:r>
            <a:r>
              <a:rPr lang="ru-RU" sz="2900" dirty="0" smtClean="0">
                <a:solidFill>
                  <a:srgbClr val="C00000"/>
                </a:solidFill>
              </a:rPr>
              <a:t>отпечаток, след, внешние признаки преступности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Петь </a:t>
            </a:r>
            <a:r>
              <a:rPr lang="ru-RU" sz="2900" dirty="0" err="1" smtClean="0"/>
              <a:t>лазаря</a:t>
            </a:r>
            <a:r>
              <a:rPr lang="ru-RU" sz="2900" dirty="0" smtClean="0"/>
              <a:t> – </a:t>
            </a:r>
            <a:r>
              <a:rPr lang="ru-RU" sz="2900" dirty="0" smtClean="0">
                <a:solidFill>
                  <a:srgbClr val="C00000"/>
                </a:solidFill>
              </a:rPr>
              <a:t>прикидываться несчастным, жаловаться на свою судьбу</a:t>
            </a:r>
            <a:r>
              <a:rPr lang="ru-RU" sz="2900" dirty="0" smtClean="0"/>
              <a:t>. </a:t>
            </a:r>
          </a:p>
          <a:p>
            <a:pPr>
              <a:buNone/>
            </a:pPr>
            <a:r>
              <a:rPr lang="ru-RU" sz="2900" dirty="0" smtClean="0"/>
              <a:t>Задать </a:t>
            </a:r>
            <a:r>
              <a:rPr lang="ru-RU" sz="2900" dirty="0" err="1" smtClean="0"/>
              <a:t>лататы</a:t>
            </a:r>
            <a:r>
              <a:rPr lang="ru-RU" sz="2900" dirty="0" smtClean="0"/>
              <a:t> – </a:t>
            </a:r>
            <a:r>
              <a:rPr lang="ru-RU" sz="2900" dirty="0" smtClean="0">
                <a:solidFill>
                  <a:srgbClr val="C00000"/>
                </a:solidFill>
              </a:rPr>
              <a:t>пускаться наутёк, поспешно убегать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Задирать хвост – </a:t>
            </a:r>
            <a:r>
              <a:rPr lang="ru-RU" sz="2900" dirty="0" smtClean="0">
                <a:solidFill>
                  <a:srgbClr val="C00000"/>
                </a:solidFill>
              </a:rPr>
              <a:t>не считаться ни с кем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Рыцарь на час – </a:t>
            </a:r>
            <a:r>
              <a:rPr lang="ru-RU" sz="2900" dirty="0" smtClean="0">
                <a:solidFill>
                  <a:srgbClr val="C00000"/>
                </a:solidFill>
              </a:rPr>
              <a:t>человек, живущий благородными порывами, но не способный к длительной борьбе, деятельности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На ходу подмётки рвёт – </a:t>
            </a:r>
            <a:r>
              <a:rPr lang="ru-RU" sz="2900" dirty="0" smtClean="0">
                <a:solidFill>
                  <a:srgbClr val="C00000"/>
                </a:solidFill>
              </a:rPr>
              <a:t>чрезвычайно находчив, изворотлив, смел, ловок в поступках, делах</a:t>
            </a:r>
            <a:r>
              <a:rPr lang="ru-RU" sz="2900" dirty="0" smtClean="0"/>
              <a:t>.</a:t>
            </a:r>
            <a:endParaRPr lang="ru-RU" sz="2900" i="1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Укажите ошибочное употребление фразеологизмов в следующих выражениях: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3123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/>
              <a:t>1 Сделали очень много, просто курам на смех.</a:t>
            </a:r>
          </a:p>
          <a:p>
            <a:pPr lvl="0">
              <a:buNone/>
            </a:pPr>
            <a:r>
              <a:rPr lang="ru-RU" dirty="0" smtClean="0"/>
              <a:t>2 В комнате было свежо, хоть топор вешай. </a:t>
            </a:r>
          </a:p>
          <a:p>
            <a:pPr lvl="0">
              <a:buNone/>
            </a:pPr>
            <a:r>
              <a:rPr lang="ru-RU" dirty="0" smtClean="0"/>
              <a:t>3 Он любил поговорить, просто язык без костей.</a:t>
            </a:r>
          </a:p>
          <a:p>
            <a:pPr lvl="0">
              <a:buNone/>
            </a:pPr>
            <a:r>
              <a:rPr lang="ru-RU" dirty="0" smtClean="0"/>
              <a:t>4 Группа проделала работу одним духом, очень быстро.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Ошибочное использование фразеологизмов: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4482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/>
              <a:t>1 Сделали очень много, </a:t>
            </a:r>
            <a:r>
              <a:rPr lang="ru-RU" i="1" dirty="0" smtClean="0">
                <a:solidFill>
                  <a:srgbClr val="FF0000"/>
                </a:solidFill>
              </a:rPr>
              <a:t>просто курам на смех (очень мало)</a:t>
            </a:r>
          </a:p>
          <a:p>
            <a:pPr lvl="0">
              <a:buNone/>
            </a:pPr>
            <a:r>
              <a:rPr lang="ru-RU" dirty="0" smtClean="0"/>
              <a:t>2 В комнате было свежо, </a:t>
            </a:r>
            <a:r>
              <a:rPr lang="ru-RU" i="1" dirty="0" smtClean="0">
                <a:solidFill>
                  <a:srgbClr val="FF0000"/>
                </a:solidFill>
              </a:rPr>
              <a:t>хоть топор вешай (очень душно, нечем дышать)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137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 </a:t>
            </a:r>
            <a:r>
              <a:rPr lang="en-US" i="1" dirty="0" smtClean="0"/>
              <a:t>1</a:t>
            </a:r>
            <a:r>
              <a:rPr lang="ru-RU" i="1" dirty="0" smtClean="0"/>
              <a:t> Укажите ряды, в которых представлены фразеологизмы-антонимы: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во всю ивановскую – держать язык за зубами;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встать на якорь – оставить без внимания: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попасть в кабалу – лишиться чувств;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лясы точить – воды в рот набрать;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держать ухо востро – работать не покладая рук.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2 Укажите ряды, в которых представлены фразеологизмы-синонимы: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ни слуху ни духу – от доски до доски;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ум за разум заходит – голова идет кругом;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душа в пятках – поджилки трясутся;</a:t>
            </a:r>
            <a:r>
              <a:rPr lang="ru-RU" dirty="0" smtClean="0"/>
              <a:t>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закинуть удочку – моя хата с краю;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игра не стоит свеч – дни сочтены.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3</a:t>
            </a:r>
            <a:r>
              <a:rPr lang="ru-RU" i="1" dirty="0" smtClean="0"/>
              <a:t> Укажите ряды, в которых правильно указано значение фразеологизмов: </a:t>
            </a:r>
            <a:endParaRPr lang="en-US" i="1" dirty="0" smtClean="0"/>
          </a:p>
          <a:p>
            <a:pPr marL="624078" indent="-514350">
              <a:buAutoNum type="arabicParenR"/>
            </a:pPr>
            <a:r>
              <a:rPr lang="ru-RU" dirty="0" smtClean="0"/>
              <a:t>вставлять палки в колеса – наживаться;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набивать карман – ротозейничать;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бесструнная балалайка – пустомеля;</a:t>
            </a:r>
            <a:r>
              <a:rPr lang="ru-RU" dirty="0" smtClean="0"/>
              <a:t>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dirty="0" smtClean="0"/>
              <a:t>вывести на чистую воду – родиться; </a:t>
            </a:r>
            <a:endParaRPr lang="en-US" dirty="0" smtClean="0"/>
          </a:p>
          <a:p>
            <a:pPr marL="624078" indent="-514350">
              <a:buAutoNum type="arabicParenR"/>
            </a:pPr>
            <a:r>
              <a:rPr lang="ru-RU" i="1" dirty="0" smtClean="0"/>
              <a:t>обретать силу – усиливаться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541210-B1F8-4775-A159-799BEF8AF73D}"/>
</file>

<file path=customXml/itemProps2.xml><?xml version="1.0" encoding="utf-8"?>
<ds:datastoreItem xmlns:ds="http://schemas.openxmlformats.org/officeDocument/2006/customXml" ds:itemID="{372C6480-A370-4CBC-B6E6-FBE6987DA44D}"/>
</file>

<file path=customXml/itemProps3.xml><?xml version="1.0" encoding="utf-8"?>
<ds:datastoreItem xmlns:ds="http://schemas.openxmlformats.org/officeDocument/2006/customXml" ds:itemID="{DC5F2F40-5A69-4A9B-843F-B2E5C262866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732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Раздел «Фразеология»   Для слушателей факультета  довузовской подготовки и профориентации,  подготовительных курсов, абитуриентов</vt:lpstr>
      <vt:lpstr>   Основные понятия по теме:        </vt:lpstr>
      <vt:lpstr>Отличие словосочетаний от фразеологизмов</vt:lpstr>
      <vt:lpstr>Особенности фразеологизмов</vt:lpstr>
      <vt:lpstr>Проверь себя:</vt:lpstr>
      <vt:lpstr>Ответы:</vt:lpstr>
      <vt:lpstr> Укажите ошибочное употребление фразеологизмов в следующих выражениях: </vt:lpstr>
      <vt:lpstr> Ошибочное использование фразеологизмов: </vt:lpstr>
      <vt:lpstr>Проверь себя:</vt:lpstr>
      <vt:lpstr>Ответы:</vt:lpstr>
      <vt:lpstr>Слайд 11</vt:lpstr>
      <vt:lpstr>      Раздел «Лексика»   Для слушателей факультета  довузовской подготовки и профориентации, подготовительных курсов, абитуриентов     Т.В. Авдонина   кафедра довузовской подготовки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144</cp:revision>
  <dcterms:created xsi:type="dcterms:W3CDTF">2012-12-06T19:01:57Z</dcterms:created>
  <dcterms:modified xsi:type="dcterms:W3CDTF">2014-04-15T10:13:02Z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