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7" r:id="rId2"/>
    <p:sldId id="279" r:id="rId3"/>
    <p:sldId id="281" r:id="rId4"/>
    <p:sldId id="313" r:id="rId5"/>
    <p:sldId id="314" r:id="rId6"/>
    <p:sldId id="282" r:id="rId7"/>
    <p:sldId id="309" r:id="rId8"/>
    <p:sldId id="317" r:id="rId9"/>
    <p:sldId id="283" r:id="rId10"/>
    <p:sldId id="315" r:id="rId11"/>
    <p:sldId id="316" r:id="rId12"/>
    <p:sldId id="322" r:id="rId13"/>
    <p:sldId id="323" r:id="rId14"/>
    <p:sldId id="327" r:id="rId15"/>
    <p:sldId id="328" r:id="rId16"/>
    <p:sldId id="329" r:id="rId17"/>
    <p:sldId id="321" r:id="rId18"/>
    <p:sldId id="320" r:id="rId19"/>
    <p:sldId id="324" r:id="rId20"/>
    <p:sldId id="285" r:id="rId21"/>
    <p:sldId id="286" r:id="rId22"/>
    <p:sldId id="330" r:id="rId23"/>
    <p:sldId id="331" r:id="rId24"/>
    <p:sldId id="287" r:id="rId25"/>
    <p:sldId id="334" r:id="rId26"/>
    <p:sldId id="333" r:id="rId27"/>
    <p:sldId id="278" r:id="rId28"/>
    <p:sldId id="307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94654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32712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35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748A965-83AA-4346-B124-043F8DDECB86}" type="datetimeFigureOut">
              <a:rPr lang="ru-RU" smtClean="0"/>
              <a:pPr/>
              <a:t>15.04.2014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A965-83AA-4346-B124-043F8DDECB86}" type="datetimeFigureOut">
              <a:rPr lang="ru-RU" smtClean="0"/>
              <a:pPr/>
              <a:t>15.04.2014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A965-83AA-4346-B124-043F8DDECB86}" type="datetimeFigureOut">
              <a:rPr lang="ru-RU" smtClean="0"/>
              <a:pPr/>
              <a:t>15.04.2014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A965-83AA-4346-B124-043F8DDECB86}" type="datetimeFigureOut">
              <a:rPr lang="ru-RU" smtClean="0"/>
              <a:pPr/>
              <a:t>15.04.2014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A965-83AA-4346-B124-043F8DDECB86}" type="datetimeFigureOut">
              <a:rPr lang="ru-RU" smtClean="0"/>
              <a:pPr/>
              <a:t>15.04.2014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A965-83AA-4346-B124-043F8DDECB86}" type="datetimeFigureOut">
              <a:rPr lang="ru-RU" smtClean="0"/>
              <a:pPr/>
              <a:t>15.04.2014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748A965-83AA-4346-B124-043F8DDECB86}" type="datetimeFigureOut">
              <a:rPr lang="ru-RU" smtClean="0"/>
              <a:pPr/>
              <a:t>15.04.2014</a:t>
            </a:fld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748A965-83AA-4346-B124-043F8DDECB86}" type="datetimeFigureOut">
              <a:rPr lang="ru-RU" smtClean="0"/>
              <a:pPr/>
              <a:t>15.04.2014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A965-83AA-4346-B124-043F8DDECB86}" type="datetimeFigureOut">
              <a:rPr lang="ru-RU" smtClean="0"/>
              <a:pPr/>
              <a:t>15.04.2014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A965-83AA-4346-B124-043F8DDECB86}" type="datetimeFigureOut">
              <a:rPr lang="ru-RU" smtClean="0"/>
              <a:pPr/>
              <a:t>15.04.2014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A965-83AA-4346-B124-043F8DDECB86}" type="datetimeFigureOut">
              <a:rPr lang="ru-RU" smtClean="0"/>
              <a:pPr/>
              <a:t>15.04.2014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748A965-83AA-4346-B124-043F8DDECB86}" type="datetimeFigureOut">
              <a:rPr lang="ru-RU" smtClean="0"/>
              <a:pPr/>
              <a:t>15.04.2014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67544" y="980728"/>
            <a:ext cx="84582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>Раздел «</a:t>
            </a:r>
            <a:r>
              <a:rPr lang="ru-RU" sz="4000" b="1" cap="all" dirty="0" smtClean="0"/>
              <a:t>Лексика</a:t>
            </a:r>
            <a:r>
              <a:rPr lang="ru-RU" sz="4000" dirty="0" smtClean="0"/>
              <a:t>»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Для слушателей факультета </a:t>
            </a:r>
            <a:br>
              <a:rPr lang="ru-RU" sz="2400" dirty="0" smtClean="0"/>
            </a:br>
            <a:r>
              <a:rPr lang="ru-RU" sz="2400" dirty="0" smtClean="0"/>
              <a:t>довузовской подготовки и профориентации, </a:t>
            </a:r>
            <a:br>
              <a:rPr lang="ru-RU" sz="2400" dirty="0" smtClean="0"/>
            </a:br>
            <a:r>
              <a:rPr lang="ru-RU" sz="2400" dirty="0" smtClean="0"/>
              <a:t>подготовительных курсов, абитуриентов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858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2800" dirty="0" smtClean="0"/>
              <a:t>Проверь себя: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5770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buNone/>
            </a:pPr>
            <a:r>
              <a:rPr lang="ru-RU" i="1" dirty="0" smtClean="0"/>
              <a:t>В приведённых предложениях найдите синонимы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1) Свободу печати никогда ещё не выпрашивали и не вымаливали, а только брали (В. Стасов).</a:t>
            </a:r>
          </a:p>
          <a:p>
            <a:pPr>
              <a:buNone/>
            </a:pPr>
            <a:r>
              <a:rPr lang="ru-RU" dirty="0" smtClean="0"/>
              <a:t>2) Я, батюшка, не просить пришла, вот что! Не клянчить! Я своего требую! (А. Афиногенов).</a:t>
            </a:r>
          </a:p>
          <a:p>
            <a:pPr>
              <a:buNone/>
            </a:pPr>
            <a:r>
              <a:rPr lang="ru-RU" dirty="0" smtClean="0"/>
              <a:t>3) Дружки мои молча шагали по дну оврага; идти было трудно: ноги то скользили, то глубоко вязли в грязи (М. Горький).</a:t>
            </a:r>
          </a:p>
          <a:p>
            <a:pPr>
              <a:buNone/>
            </a:pPr>
            <a:r>
              <a:rPr lang="ru-RU" dirty="0" smtClean="0"/>
              <a:t>4) Волосы у неё были волнистые, каштановые, глаза — продолговатые, карие (М. Горький).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858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2800" dirty="0" smtClean="0"/>
              <a:t>Ответы: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5770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buNone/>
            </a:pPr>
            <a:r>
              <a:rPr lang="ru-RU" i="1" dirty="0" smtClean="0"/>
              <a:t>В приведённых предложениях найдите синонимы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1) Свободу печати никогда ещё </a:t>
            </a:r>
            <a:r>
              <a:rPr lang="ru-RU" i="1" dirty="0" smtClean="0">
                <a:solidFill>
                  <a:srgbClr val="C00000"/>
                </a:solidFill>
              </a:rPr>
              <a:t>не выпрашивали и не вымаливали</a:t>
            </a:r>
            <a:r>
              <a:rPr lang="ru-RU" dirty="0" smtClean="0"/>
              <a:t>, а только брали (В. Стасов).</a:t>
            </a:r>
          </a:p>
          <a:p>
            <a:pPr>
              <a:buNone/>
            </a:pPr>
            <a:r>
              <a:rPr lang="ru-RU" dirty="0" smtClean="0"/>
              <a:t>2) Я, батюшка, </a:t>
            </a:r>
            <a:r>
              <a:rPr lang="ru-RU" i="1" dirty="0" smtClean="0">
                <a:solidFill>
                  <a:srgbClr val="C00000"/>
                </a:solidFill>
              </a:rPr>
              <a:t>не просить </a:t>
            </a:r>
            <a:r>
              <a:rPr lang="ru-RU" dirty="0" smtClean="0"/>
              <a:t>пришла, вот что! </a:t>
            </a:r>
            <a:r>
              <a:rPr lang="ru-RU" i="1" dirty="0" smtClean="0">
                <a:solidFill>
                  <a:srgbClr val="C00000"/>
                </a:solidFill>
              </a:rPr>
              <a:t>Не клянчить</a:t>
            </a:r>
            <a:r>
              <a:rPr lang="ru-RU" dirty="0" smtClean="0"/>
              <a:t>! Я своего требую! (А. Афиногенов).</a:t>
            </a:r>
          </a:p>
          <a:p>
            <a:pPr>
              <a:buNone/>
            </a:pPr>
            <a:r>
              <a:rPr lang="ru-RU" dirty="0" smtClean="0"/>
              <a:t>3) Дружки мои молча шагали по дну оврага; идти было трудно: ноги то скользили, то глубоко вязли в грязи (М. Горький).</a:t>
            </a:r>
          </a:p>
          <a:p>
            <a:pPr>
              <a:buNone/>
            </a:pPr>
            <a:r>
              <a:rPr lang="ru-RU" dirty="0" smtClean="0"/>
              <a:t>4) Волосы у неё были волнистые, каштановые, глаза — продолговатые, карие (М. Горький).  ~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504056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Антонимы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68052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 lnSpcReduction="20000"/>
          </a:bodyPr>
          <a:lstStyle/>
          <a:p>
            <a:pPr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Антонимы</a:t>
            </a:r>
            <a:r>
              <a:rPr lang="ru-RU" sz="2400" b="1" i="1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(греч</a:t>
            </a:r>
            <a:r>
              <a:rPr lang="ru-RU" sz="2400" i="1" dirty="0" smtClean="0">
                <a:solidFill>
                  <a:schemeClr val="tx1"/>
                </a:solidFill>
              </a:rPr>
              <a:t>. </a:t>
            </a:r>
            <a:r>
              <a:rPr lang="ru-RU" sz="2400" i="1" dirty="0" err="1" smtClean="0">
                <a:solidFill>
                  <a:schemeClr val="tx1"/>
                </a:solidFill>
              </a:rPr>
              <a:t>anti</a:t>
            </a:r>
            <a:r>
              <a:rPr lang="ru-RU" sz="2400" i="1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– «против» +</a:t>
            </a:r>
            <a:r>
              <a:rPr lang="ru-RU" sz="2400" i="1" dirty="0" smtClean="0">
                <a:solidFill>
                  <a:schemeClr val="tx1"/>
                </a:solidFill>
              </a:rPr>
              <a:t> </a:t>
            </a:r>
            <a:r>
              <a:rPr lang="ru-RU" sz="2400" i="1" dirty="0" err="1" smtClean="0">
                <a:solidFill>
                  <a:schemeClr val="tx1"/>
                </a:solidFill>
              </a:rPr>
              <a:t>onyma</a:t>
            </a:r>
            <a:r>
              <a:rPr lang="ru-RU" sz="2400" i="1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– «имя»)</a:t>
            </a:r>
            <a:r>
              <a:rPr lang="ru-RU" sz="2400" i="1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– слова одной и той же части речи с противоположным значением; употребляются для наименования контрастных, но соотносительных друг с другом понятий:</a:t>
            </a:r>
          </a:p>
          <a:p>
            <a:pPr>
              <a:buNone/>
            </a:pPr>
            <a:r>
              <a:rPr lang="ru-RU" sz="2400" i="1" dirty="0" smtClean="0">
                <a:solidFill>
                  <a:schemeClr val="tx1"/>
                </a:solidFill>
              </a:rPr>
              <a:t>день – ночь, правда – ложь, мир – война, счастье – горе, широкий – узкий, глубокий – мелкий, </a:t>
            </a:r>
          </a:p>
          <a:p>
            <a:pPr>
              <a:buNone/>
            </a:pPr>
            <a:r>
              <a:rPr lang="ru-RU" sz="2400" i="1" dirty="0" smtClean="0">
                <a:solidFill>
                  <a:schemeClr val="tx1"/>
                </a:solidFill>
              </a:rPr>
              <a:t>красивый – безобразный, бедный – богатый,</a:t>
            </a:r>
          </a:p>
          <a:p>
            <a:pPr>
              <a:buNone/>
            </a:pPr>
            <a:r>
              <a:rPr lang="ru-RU" sz="2400" i="1" dirty="0" smtClean="0">
                <a:solidFill>
                  <a:schemeClr val="tx1"/>
                </a:solidFill>
              </a:rPr>
              <a:t>нравственный – безнравственный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</a:p>
          <a:p>
            <a:pPr>
              <a:buNone/>
            </a:pPr>
            <a:endParaRPr lang="ru-RU" sz="24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Антоним не может существовать сам по себе. </a:t>
            </a:r>
            <a:r>
              <a:rPr lang="ru-RU" sz="2400" dirty="0" err="1" smtClean="0">
                <a:solidFill>
                  <a:schemeClr val="tx1"/>
                </a:solidFill>
              </a:rPr>
              <a:t>Антонимичные</a:t>
            </a:r>
            <a:r>
              <a:rPr lang="ru-RU" sz="2400" dirty="0" smtClean="0">
                <a:solidFill>
                  <a:schemeClr val="tx1"/>
                </a:solidFill>
              </a:rPr>
              <a:t> пары составляют слова с противоположным, а не с промежуточным значением (например, слову </a:t>
            </a:r>
            <a:r>
              <a:rPr lang="ru-RU" sz="2400" i="1" dirty="0" smtClean="0">
                <a:solidFill>
                  <a:schemeClr val="tx1"/>
                </a:solidFill>
              </a:rPr>
              <a:t>мокрый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антонимично</a:t>
            </a:r>
            <a:r>
              <a:rPr lang="ru-RU" sz="2400" dirty="0" smtClean="0">
                <a:solidFill>
                  <a:schemeClr val="tx1"/>
                </a:solidFill>
              </a:rPr>
              <a:t> слово </a:t>
            </a:r>
            <a:r>
              <a:rPr lang="ru-RU" sz="2400" i="1" dirty="0" smtClean="0">
                <a:solidFill>
                  <a:schemeClr val="tx1"/>
                </a:solidFill>
              </a:rPr>
              <a:t>сухой</a:t>
            </a:r>
            <a:r>
              <a:rPr lang="ru-RU" sz="2400" dirty="0" smtClean="0">
                <a:solidFill>
                  <a:schemeClr val="tx1"/>
                </a:solidFill>
              </a:rPr>
              <a:t>, а не </a:t>
            </a:r>
            <a:r>
              <a:rPr lang="ru-RU" sz="2400" i="1" dirty="0" smtClean="0">
                <a:solidFill>
                  <a:schemeClr val="tx1"/>
                </a:solidFill>
              </a:rPr>
              <a:t>влажный</a:t>
            </a:r>
            <a:r>
              <a:rPr lang="ru-RU" sz="2400" dirty="0" smtClean="0">
                <a:solidFill>
                  <a:schemeClr val="tx1"/>
                </a:solidFill>
              </a:rPr>
              <a:t>). 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858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2800" dirty="0" smtClean="0"/>
              <a:t>Проверь себя: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17646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ru-RU" sz="2000" i="1" dirty="0" smtClean="0"/>
              <a:t>Найдите в предложениях антонимы:</a:t>
            </a:r>
          </a:p>
          <a:p>
            <a:pPr>
              <a:buNone/>
            </a:pPr>
            <a:endParaRPr lang="ru-RU" sz="2000" dirty="0" smtClean="0"/>
          </a:p>
          <a:p>
            <a:pPr marL="452628" indent="-342900">
              <a:buAutoNum type="arabicParenR"/>
            </a:pPr>
            <a:r>
              <a:rPr lang="ru-RU" sz="2000" dirty="0" smtClean="0"/>
              <a:t>Два на миру у меня врага, / Два близнеца – неразрывно слитых: / Голод голодных – и сытость сытых. </a:t>
            </a:r>
          </a:p>
          <a:p>
            <a:pPr marL="452628" indent="-342900">
              <a:buAutoNum type="arabicParenR"/>
            </a:pPr>
            <a:r>
              <a:rPr lang="ru-RU" sz="2000" dirty="0" smtClean="0"/>
              <a:t>Особым чувством он сразу всё осознал и понял. </a:t>
            </a:r>
          </a:p>
          <a:p>
            <a:pPr marL="452628" indent="-342900">
              <a:buAutoNum type="arabicParenR"/>
            </a:pPr>
            <a:r>
              <a:rPr lang="ru-RU" sz="2000" dirty="0" smtClean="0"/>
              <a:t>Он подавал надежды прежде, / Теперь доносы подаёт. </a:t>
            </a:r>
          </a:p>
          <a:p>
            <a:pPr marL="452628" indent="-342900">
              <a:buAutoNum type="arabicParenR"/>
            </a:pPr>
            <a:r>
              <a:rPr lang="ru-RU" sz="2000" dirty="0" smtClean="0"/>
              <a:t>Ваши принципы просты: / Вы очень любите остроты, / Но вы боитесь остроты.  </a:t>
            </a:r>
          </a:p>
          <a:p>
            <a:pPr marL="452628" indent="-342900">
              <a:buAutoNum type="arabicParenR"/>
            </a:pPr>
            <a:r>
              <a:rPr lang="ru-RU" sz="2000" dirty="0" smtClean="0"/>
              <a:t>Хоть он людей, конечно, знал / И вообще их презирал, - / Но (правил нет без исключений) / Иных он очень отличал…</a:t>
            </a:r>
          </a:p>
          <a:p>
            <a:pPr marL="452628" indent="-342900">
              <a:buAutoNum type="arabicParenR"/>
            </a:pPr>
            <a:r>
              <a:rPr lang="ru-RU" sz="2000" dirty="0" smtClean="0"/>
              <a:t>У него такая специальность, что он может запросто плохое показать плохим, а хорошее хорошим. </a:t>
            </a:r>
          </a:p>
          <a:p>
            <a:pPr marL="452628" indent="-342900">
              <a:buAutoNum type="arabicParenR"/>
            </a:pPr>
            <a:endParaRPr lang="ru-RU" sz="2000" dirty="0" smtClean="0"/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858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2800" dirty="0" smtClean="0"/>
              <a:t>Ответы:    </a:t>
            </a:r>
            <a:r>
              <a:rPr lang="ru-RU" sz="3100" dirty="0" smtClean="0">
                <a:solidFill>
                  <a:srgbClr val="C00000"/>
                </a:solidFill>
              </a:rPr>
              <a:t>1,5,6</a:t>
            </a: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39248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000" i="1" dirty="0" smtClean="0"/>
              <a:t>Найдите в предложениях антонимы</a:t>
            </a: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 marL="452628" indent="-342900">
              <a:buAutoNum type="arabicParenR"/>
            </a:pPr>
            <a:r>
              <a:rPr lang="ru-RU" sz="2000" dirty="0" smtClean="0"/>
              <a:t>Два на миру у меня врага, / Два близнеца – неразрывно слитых: / </a:t>
            </a:r>
            <a:r>
              <a:rPr lang="ru-RU" sz="2000" dirty="0" smtClean="0">
                <a:solidFill>
                  <a:srgbClr val="C00000"/>
                </a:solidFill>
              </a:rPr>
              <a:t>Голод голодных </a:t>
            </a:r>
            <a:r>
              <a:rPr lang="ru-RU" sz="2000" dirty="0" smtClean="0"/>
              <a:t>– и </a:t>
            </a:r>
            <a:r>
              <a:rPr lang="ru-RU" sz="2000" dirty="0" smtClean="0">
                <a:solidFill>
                  <a:srgbClr val="C00000"/>
                </a:solidFill>
              </a:rPr>
              <a:t>сытость сытых. (антонимы)</a:t>
            </a:r>
          </a:p>
          <a:p>
            <a:pPr marL="452628" indent="-342900">
              <a:buAutoNum type="arabicParenR"/>
            </a:pPr>
            <a:r>
              <a:rPr lang="ru-RU" sz="2000" dirty="0" smtClean="0"/>
              <a:t>Особым чувством он сразу всё </a:t>
            </a:r>
            <a:r>
              <a:rPr lang="ru-RU" sz="2000" dirty="0" smtClean="0">
                <a:solidFill>
                  <a:srgbClr val="0000FF"/>
                </a:solidFill>
              </a:rPr>
              <a:t>осознал и понял. (паронимы)</a:t>
            </a:r>
          </a:p>
          <a:p>
            <a:pPr marL="452628" indent="-342900">
              <a:buAutoNum type="arabicParenR"/>
            </a:pPr>
            <a:r>
              <a:rPr lang="ru-RU" sz="2000" dirty="0" smtClean="0"/>
              <a:t>Он </a:t>
            </a:r>
            <a:r>
              <a:rPr lang="ru-RU" sz="2000" dirty="0" smtClean="0">
                <a:solidFill>
                  <a:srgbClr val="0000FF"/>
                </a:solidFill>
              </a:rPr>
              <a:t>подавал</a:t>
            </a:r>
            <a:r>
              <a:rPr lang="ru-RU" sz="2000" dirty="0" smtClean="0"/>
              <a:t> надежды прежде, / Теперь доносы </a:t>
            </a:r>
            <a:r>
              <a:rPr lang="ru-RU" sz="2000" dirty="0" smtClean="0">
                <a:solidFill>
                  <a:srgbClr val="0000FF"/>
                </a:solidFill>
              </a:rPr>
              <a:t>подаёт. (полисемия)</a:t>
            </a:r>
          </a:p>
          <a:p>
            <a:pPr marL="452628" indent="-342900">
              <a:buAutoNum type="arabicParenR"/>
            </a:pPr>
            <a:r>
              <a:rPr lang="ru-RU" sz="2000" dirty="0" smtClean="0"/>
              <a:t>Ваши принципы просты: / Вы очень любите </a:t>
            </a:r>
            <a:r>
              <a:rPr lang="ru-RU" sz="2000" dirty="0" smtClean="0">
                <a:solidFill>
                  <a:srgbClr val="0000FF"/>
                </a:solidFill>
              </a:rPr>
              <a:t>остроты</a:t>
            </a:r>
            <a:r>
              <a:rPr lang="ru-RU" sz="2000" dirty="0" smtClean="0"/>
              <a:t>, / Но вы боитесь </a:t>
            </a:r>
            <a:r>
              <a:rPr lang="ru-RU" sz="2000" dirty="0" smtClean="0">
                <a:solidFill>
                  <a:srgbClr val="0000FF"/>
                </a:solidFill>
              </a:rPr>
              <a:t>остроты.  (омонимы)</a:t>
            </a:r>
          </a:p>
          <a:p>
            <a:pPr marL="452628" indent="-342900">
              <a:buAutoNum type="arabicParenR"/>
            </a:pPr>
            <a:r>
              <a:rPr lang="ru-RU" sz="2000" dirty="0" smtClean="0"/>
              <a:t>Хоть он людей, конечно, знал / И вообще их презирал, - / Но (</a:t>
            </a:r>
            <a:r>
              <a:rPr lang="ru-RU" sz="2000" dirty="0" smtClean="0">
                <a:solidFill>
                  <a:srgbClr val="C00000"/>
                </a:solidFill>
              </a:rPr>
              <a:t>правил</a:t>
            </a:r>
            <a:r>
              <a:rPr lang="ru-RU" sz="2000" dirty="0" smtClean="0"/>
              <a:t> нет </a:t>
            </a:r>
            <a:r>
              <a:rPr lang="ru-RU" sz="2000" dirty="0" smtClean="0">
                <a:solidFill>
                  <a:srgbClr val="C00000"/>
                </a:solidFill>
              </a:rPr>
              <a:t>без исключений</a:t>
            </a:r>
            <a:r>
              <a:rPr lang="ru-RU" sz="2000" dirty="0" smtClean="0"/>
              <a:t>)</a:t>
            </a:r>
            <a:r>
              <a:rPr lang="ru-RU" sz="2000" dirty="0" smtClean="0">
                <a:solidFill>
                  <a:srgbClr val="0000FF"/>
                </a:solidFill>
              </a:rPr>
              <a:t> </a:t>
            </a:r>
            <a:r>
              <a:rPr lang="ru-RU" sz="2000" dirty="0" smtClean="0"/>
              <a:t>/ Иных он очень отличал… </a:t>
            </a:r>
            <a:r>
              <a:rPr lang="ru-RU" sz="2000" dirty="0" smtClean="0">
                <a:solidFill>
                  <a:srgbClr val="C00000"/>
                </a:solidFill>
              </a:rPr>
              <a:t>(антонимы)</a:t>
            </a:r>
          </a:p>
          <a:p>
            <a:pPr marL="452628" indent="-342900">
              <a:buAutoNum type="arabicParenR"/>
            </a:pPr>
            <a:r>
              <a:rPr lang="ru-RU" sz="2000" dirty="0" smtClean="0"/>
              <a:t>У него такая специальность, что он может запросто </a:t>
            </a:r>
            <a:r>
              <a:rPr lang="ru-RU" sz="2000" dirty="0" smtClean="0">
                <a:solidFill>
                  <a:srgbClr val="C00000"/>
                </a:solidFill>
              </a:rPr>
              <a:t>плохое</a:t>
            </a:r>
            <a:r>
              <a:rPr lang="ru-RU" sz="2000" dirty="0" smtClean="0"/>
              <a:t> показать </a:t>
            </a:r>
            <a:r>
              <a:rPr lang="ru-RU" sz="2000" dirty="0" smtClean="0">
                <a:solidFill>
                  <a:srgbClr val="C00000"/>
                </a:solidFill>
              </a:rPr>
              <a:t>плохим</a:t>
            </a:r>
            <a:r>
              <a:rPr lang="ru-RU" sz="2000" dirty="0" smtClean="0"/>
              <a:t>, а </a:t>
            </a:r>
            <a:r>
              <a:rPr lang="ru-RU" sz="2000" dirty="0" smtClean="0">
                <a:solidFill>
                  <a:srgbClr val="C00000"/>
                </a:solidFill>
              </a:rPr>
              <a:t>хорошее хорошим. (антонимы)</a:t>
            </a:r>
          </a:p>
          <a:p>
            <a:pPr marL="452628" indent="-342900">
              <a:buAutoNum type="arabicParenR"/>
            </a:pPr>
            <a:endParaRPr lang="ru-RU" sz="1800" dirty="0" smtClean="0"/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629816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b="1" dirty="0" err="1" smtClean="0">
                <a:latin typeface="+mn-lt"/>
                <a:ea typeface="Times New Roman"/>
                <a:cs typeface="DokChampa"/>
              </a:rPr>
              <a:t>Пароним</a:t>
            </a:r>
            <a:r>
              <a:rPr lang="ru-RU" b="1" dirty="0" err="1" smtClean="0">
                <a:latin typeface="+mn-lt"/>
              </a:rPr>
              <a:t>úя</a:t>
            </a:r>
            <a:endParaRPr lang="ru-RU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7544" y="1844824"/>
            <a:ext cx="4038600" cy="45259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 fontAlgn="t">
              <a:buNone/>
            </a:pPr>
            <a:r>
              <a:rPr lang="ru-RU" b="1" dirty="0" smtClean="0"/>
              <a:t>Паронимы</a:t>
            </a:r>
          </a:p>
          <a:p>
            <a:pPr fontAlgn="t">
              <a:buNone/>
            </a:pPr>
            <a:r>
              <a:rPr lang="ru-RU" sz="1800" dirty="0" smtClean="0"/>
              <a:t>(греч</a:t>
            </a:r>
            <a:r>
              <a:rPr lang="ru-RU" sz="1800" i="1" dirty="0" smtClean="0"/>
              <a:t>. </a:t>
            </a:r>
            <a:r>
              <a:rPr lang="ru-RU" sz="1800" i="1" dirty="0" err="1" smtClean="0"/>
              <a:t>para</a:t>
            </a:r>
            <a:r>
              <a:rPr lang="ru-RU" sz="1800" i="1" dirty="0" smtClean="0"/>
              <a:t> </a:t>
            </a:r>
            <a:r>
              <a:rPr lang="ru-RU" sz="1800" dirty="0" smtClean="0"/>
              <a:t>– «возле» +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onyma</a:t>
            </a:r>
            <a:r>
              <a:rPr lang="ru-RU" sz="1800" i="1" dirty="0" smtClean="0"/>
              <a:t> </a:t>
            </a:r>
            <a:r>
              <a:rPr lang="ru-RU" sz="1800" dirty="0" smtClean="0"/>
              <a:t>– «имя»)</a:t>
            </a:r>
            <a:r>
              <a:rPr lang="ru-RU" sz="1800" i="1" dirty="0" smtClean="0"/>
              <a:t> </a:t>
            </a:r>
            <a:r>
              <a:rPr lang="ru-RU" i="1" dirty="0" smtClean="0"/>
              <a:t>– </a:t>
            </a:r>
          </a:p>
          <a:p>
            <a:pPr fontAlgn="t">
              <a:buNone/>
            </a:pPr>
            <a:r>
              <a:rPr lang="ru-RU" dirty="0" smtClean="0"/>
              <a:t>однокоренные слова, близкие</a:t>
            </a:r>
          </a:p>
          <a:p>
            <a:pPr fontAlgn="t">
              <a:buNone/>
            </a:pPr>
            <a:r>
              <a:rPr lang="ru-RU" dirty="0" smtClean="0"/>
              <a:t>по звучанию, но разные или </a:t>
            </a:r>
          </a:p>
          <a:p>
            <a:pPr fontAlgn="t">
              <a:buNone/>
            </a:pPr>
            <a:r>
              <a:rPr lang="ru-RU" dirty="0" smtClean="0"/>
              <a:t>частично совпадающие по </a:t>
            </a:r>
          </a:p>
          <a:p>
            <a:pPr fontAlgn="t">
              <a:buNone/>
            </a:pPr>
            <a:r>
              <a:rPr lang="ru-RU" dirty="0" smtClean="0"/>
              <a:t>значению.</a:t>
            </a:r>
          </a:p>
          <a:p>
            <a:pPr fontAlgn="t">
              <a:buNone/>
            </a:pPr>
            <a:r>
              <a:rPr lang="ru-RU" dirty="0" smtClean="0"/>
              <a:t>Звуковая близость </a:t>
            </a:r>
          </a:p>
          <a:p>
            <a:pPr fontAlgn="t">
              <a:buNone/>
            </a:pPr>
            <a:r>
              <a:rPr lang="ru-RU" dirty="0" smtClean="0"/>
              <a:t>однокоренных слов часто </a:t>
            </a:r>
          </a:p>
          <a:p>
            <a:pPr fontAlgn="t">
              <a:buNone/>
            </a:pPr>
            <a:r>
              <a:rPr lang="ru-RU" dirty="0" smtClean="0"/>
              <a:t>создаёт почву для </a:t>
            </a:r>
          </a:p>
          <a:p>
            <a:pPr fontAlgn="t">
              <a:buNone/>
            </a:pPr>
            <a:r>
              <a:rPr lang="ru-RU" dirty="0" smtClean="0"/>
              <a:t>их смешения в речи:</a:t>
            </a:r>
          </a:p>
          <a:p>
            <a:pPr algn="ctr" fontAlgn="t">
              <a:buNone/>
            </a:pPr>
            <a:r>
              <a:rPr lang="ru-RU" i="1" dirty="0" smtClean="0"/>
              <a:t>поэтический – поэтичный, </a:t>
            </a:r>
            <a:endParaRPr lang="ru-RU" dirty="0" smtClean="0"/>
          </a:p>
          <a:p>
            <a:pPr algn="ctr" fontAlgn="t">
              <a:buNone/>
            </a:pPr>
            <a:r>
              <a:rPr lang="ru-RU" i="1" dirty="0" smtClean="0"/>
              <a:t>существо – сущность, </a:t>
            </a:r>
            <a:endParaRPr lang="ru-RU" dirty="0" smtClean="0"/>
          </a:p>
          <a:p>
            <a:pPr algn="ctr" fontAlgn="t">
              <a:buNone/>
            </a:pPr>
            <a:r>
              <a:rPr lang="ru-RU" i="1" dirty="0" smtClean="0"/>
              <a:t>встать – стать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4008" y="1916832"/>
            <a:ext cx="4176464" cy="45259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 fontAlgn="t">
              <a:buNone/>
            </a:pPr>
            <a:r>
              <a:rPr lang="ru-RU" b="1" dirty="0" err="1" smtClean="0"/>
              <a:t>Парономазúя</a:t>
            </a:r>
            <a:r>
              <a:rPr lang="ru-RU" dirty="0" smtClean="0"/>
              <a:t> </a:t>
            </a:r>
          </a:p>
          <a:p>
            <a:pPr fontAlgn="t">
              <a:buNone/>
            </a:pPr>
            <a:r>
              <a:rPr lang="ru-RU" sz="1800" dirty="0" smtClean="0"/>
              <a:t>(греч. </a:t>
            </a:r>
            <a:r>
              <a:rPr lang="en-US" sz="1800" i="1" dirty="0" smtClean="0"/>
              <a:t>paronomasia </a:t>
            </a:r>
            <a:r>
              <a:rPr lang="ru-RU" sz="1800" dirty="0" smtClean="0"/>
              <a:t>от «возле» </a:t>
            </a:r>
          </a:p>
          <a:p>
            <a:pPr fontAlgn="t">
              <a:buNone/>
            </a:pPr>
            <a:r>
              <a:rPr lang="ru-RU" sz="1800" dirty="0" smtClean="0"/>
              <a:t>+</a:t>
            </a:r>
            <a:r>
              <a:rPr lang="ru-RU" sz="1800" i="1" dirty="0" smtClean="0"/>
              <a:t> </a:t>
            </a:r>
            <a:r>
              <a:rPr lang="en-US" sz="1800" i="1" dirty="0" err="1" smtClean="0"/>
              <a:t>onomazo</a:t>
            </a:r>
            <a:r>
              <a:rPr lang="en-US" sz="1800" i="1" dirty="0" smtClean="0"/>
              <a:t> </a:t>
            </a:r>
            <a:r>
              <a:rPr lang="ru-RU" sz="1800" dirty="0" smtClean="0"/>
              <a:t>– «называю») </a:t>
            </a:r>
            <a:r>
              <a:rPr lang="ru-RU" sz="1800" b="1" dirty="0" smtClean="0"/>
              <a:t>–</a:t>
            </a:r>
            <a:r>
              <a:rPr lang="ru-RU" sz="1800" dirty="0" smtClean="0"/>
              <a:t> </a:t>
            </a:r>
          </a:p>
          <a:p>
            <a:pPr fontAlgn="t">
              <a:buNone/>
            </a:pPr>
            <a:r>
              <a:rPr lang="ru-RU" dirty="0" smtClean="0"/>
              <a:t>звуковая близость слов, </a:t>
            </a:r>
          </a:p>
          <a:p>
            <a:pPr fontAlgn="t">
              <a:buNone/>
            </a:pPr>
            <a:r>
              <a:rPr lang="ru-RU" dirty="0" smtClean="0"/>
              <a:t>этимологически и семантически</a:t>
            </a:r>
          </a:p>
          <a:p>
            <a:pPr fontAlgn="t">
              <a:buNone/>
            </a:pPr>
            <a:r>
              <a:rPr lang="ru-RU" dirty="0" smtClean="0"/>
              <a:t>различных (или: слова с </a:t>
            </a:r>
          </a:p>
          <a:p>
            <a:pPr fontAlgn="t">
              <a:buNone/>
            </a:pPr>
            <a:r>
              <a:rPr lang="ru-RU" dirty="0" smtClean="0"/>
              <a:t>разным написанием и близким,</a:t>
            </a:r>
          </a:p>
          <a:p>
            <a:pPr fontAlgn="t">
              <a:buNone/>
            </a:pPr>
            <a:r>
              <a:rPr lang="ru-RU" dirty="0" smtClean="0"/>
              <a:t>но не тождественным </a:t>
            </a:r>
          </a:p>
          <a:p>
            <a:pPr fontAlgn="t">
              <a:buNone/>
            </a:pPr>
            <a:r>
              <a:rPr lang="ru-RU" dirty="0" smtClean="0"/>
              <a:t>значением):</a:t>
            </a:r>
            <a:r>
              <a:rPr lang="ru-RU" i="1" dirty="0" smtClean="0"/>
              <a:t> </a:t>
            </a:r>
          </a:p>
          <a:p>
            <a:pPr fontAlgn="t">
              <a:buNone/>
            </a:pPr>
            <a:endParaRPr lang="ru-RU" dirty="0" smtClean="0"/>
          </a:p>
          <a:p>
            <a:pPr algn="ctr" fontAlgn="t">
              <a:buNone/>
            </a:pPr>
            <a:r>
              <a:rPr lang="ru-RU" i="1" dirty="0" smtClean="0"/>
              <a:t>исторический – истерический, </a:t>
            </a:r>
            <a:endParaRPr lang="ru-RU" dirty="0" smtClean="0"/>
          </a:p>
          <a:p>
            <a:pPr algn="ctr" fontAlgn="t">
              <a:buNone/>
            </a:pPr>
            <a:r>
              <a:rPr lang="ru-RU" i="1" dirty="0" smtClean="0"/>
              <a:t>раут – раунд, </a:t>
            </a:r>
          </a:p>
          <a:p>
            <a:pPr algn="ctr" fontAlgn="t">
              <a:buNone/>
            </a:pPr>
            <a:r>
              <a:rPr lang="ru-RU" i="1" dirty="0" smtClean="0"/>
              <a:t>бульвар –</a:t>
            </a:r>
            <a:r>
              <a:rPr lang="ru-RU" i="1" dirty="0" err="1" smtClean="0"/>
              <a:t>гульвар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50405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Проверь себя: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200" dirty="0" smtClean="0"/>
              <a:t>Установите соответствие: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5"/>
            <a:ext cx="3106688" cy="297977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 smtClean="0"/>
              <a:t>А) </a:t>
            </a:r>
            <a:r>
              <a:rPr lang="ru-RU" i="1" dirty="0" smtClean="0"/>
              <a:t>адресат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Б)</a:t>
            </a:r>
            <a:r>
              <a:rPr lang="ru-RU" i="1" dirty="0" smtClean="0"/>
              <a:t> адресант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В)</a:t>
            </a:r>
            <a:r>
              <a:rPr lang="ru-RU" i="1" dirty="0" smtClean="0"/>
              <a:t> динамический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Г)</a:t>
            </a:r>
            <a:r>
              <a:rPr lang="ru-RU" i="1" dirty="0" smtClean="0"/>
              <a:t> динамичный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Д)</a:t>
            </a:r>
            <a:r>
              <a:rPr lang="ru-RU" i="1" dirty="0" smtClean="0"/>
              <a:t> командированный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Е) </a:t>
            </a:r>
            <a:r>
              <a:rPr lang="ru-RU" i="1" dirty="0" smtClean="0"/>
              <a:t>командировочный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779912" y="2249425"/>
            <a:ext cx="4906888" cy="31958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 smtClean="0"/>
              <a:t>1) относящийся к динамике, движению</a:t>
            </a:r>
          </a:p>
          <a:p>
            <a:pPr>
              <a:buNone/>
            </a:pPr>
            <a:r>
              <a:rPr lang="ru-RU" dirty="0" smtClean="0"/>
              <a:t>2) отправитель почтового отправления</a:t>
            </a:r>
          </a:p>
          <a:p>
            <a:pPr>
              <a:buNone/>
            </a:pPr>
            <a:r>
              <a:rPr lang="ru-RU" dirty="0" smtClean="0"/>
              <a:t>3) получатель почтового отправления</a:t>
            </a:r>
          </a:p>
          <a:p>
            <a:pPr>
              <a:buNone/>
            </a:pPr>
            <a:r>
              <a:rPr lang="ru-RU" dirty="0" smtClean="0"/>
              <a:t>4) обладающий большой внутренней энергией </a:t>
            </a:r>
          </a:p>
          <a:p>
            <a:pPr>
              <a:buNone/>
            </a:pPr>
            <a:r>
              <a:rPr lang="ru-RU" dirty="0" smtClean="0"/>
              <a:t>5) относящийся к командировке </a:t>
            </a:r>
          </a:p>
          <a:p>
            <a:pPr>
              <a:buNone/>
            </a:pPr>
            <a:r>
              <a:rPr lang="ru-RU" dirty="0" smtClean="0"/>
              <a:t>6) лицо, находящееся в командировке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858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800" dirty="0" smtClean="0"/>
              <a:t>Ответы:     </a:t>
            </a:r>
            <a:r>
              <a:rPr lang="ru-RU" sz="2800" dirty="0" smtClean="0">
                <a:solidFill>
                  <a:srgbClr val="C00000"/>
                </a:solidFill>
              </a:rPr>
              <a:t>А3Б2В1Г4Д6Е5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10445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i="1" dirty="0" smtClean="0"/>
              <a:t>Соответствие понятия и дефиниции</a:t>
            </a:r>
            <a:endParaRPr lang="ru-RU" i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dirty="0" smtClean="0"/>
              <a:t>А)</a:t>
            </a:r>
            <a:r>
              <a:rPr lang="ru-RU" i="1" dirty="0" smtClean="0"/>
              <a:t> адресат – </a:t>
            </a:r>
            <a:r>
              <a:rPr lang="ru-RU" dirty="0" smtClean="0">
                <a:solidFill>
                  <a:srgbClr val="0000FF"/>
                </a:solidFill>
              </a:rPr>
              <a:t>получатель почтового отправления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Б) </a:t>
            </a:r>
            <a:r>
              <a:rPr lang="ru-RU" i="1" dirty="0" smtClean="0"/>
              <a:t>адресант – </a:t>
            </a:r>
            <a:r>
              <a:rPr lang="ru-RU" dirty="0" smtClean="0">
                <a:solidFill>
                  <a:srgbClr val="0000FF"/>
                </a:solidFill>
              </a:rPr>
              <a:t>отправитель почтового отправления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В) </a:t>
            </a:r>
            <a:r>
              <a:rPr lang="ru-RU" i="1" dirty="0" smtClean="0"/>
              <a:t>динамический – </a:t>
            </a:r>
            <a:r>
              <a:rPr lang="ru-RU" dirty="0" smtClean="0">
                <a:solidFill>
                  <a:srgbClr val="0000FF"/>
                </a:solidFill>
              </a:rPr>
              <a:t>относящийся к динамике</a:t>
            </a:r>
            <a:r>
              <a:rPr lang="ru-RU" dirty="0" smtClean="0"/>
              <a:t>, </a:t>
            </a:r>
            <a:r>
              <a:rPr lang="ru-RU" dirty="0" smtClean="0">
                <a:solidFill>
                  <a:srgbClr val="0000FF"/>
                </a:solidFill>
              </a:rPr>
              <a:t>движению (</a:t>
            </a:r>
            <a:r>
              <a:rPr lang="ru-RU" i="1" dirty="0" smtClean="0">
                <a:solidFill>
                  <a:srgbClr val="0000FF"/>
                </a:solidFill>
              </a:rPr>
              <a:t>динамическая теория</a:t>
            </a:r>
            <a:r>
              <a:rPr lang="ru-RU" dirty="0" smtClean="0">
                <a:solidFill>
                  <a:srgbClr val="0000FF"/>
                </a:solidFill>
              </a:rPr>
              <a:t>)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Г) </a:t>
            </a:r>
            <a:r>
              <a:rPr lang="ru-RU" i="1" dirty="0" smtClean="0"/>
              <a:t>динамичный – </a:t>
            </a:r>
            <a:r>
              <a:rPr lang="ru-RU" dirty="0" smtClean="0">
                <a:solidFill>
                  <a:srgbClr val="0000FF"/>
                </a:solidFill>
              </a:rPr>
              <a:t>обладающий большой внутренней энергией (</a:t>
            </a:r>
            <a:r>
              <a:rPr lang="ru-RU" i="1" dirty="0" smtClean="0">
                <a:solidFill>
                  <a:srgbClr val="0000FF"/>
                </a:solidFill>
              </a:rPr>
              <a:t>динамичный темп</a:t>
            </a:r>
            <a:r>
              <a:rPr lang="ru-RU" dirty="0" smtClean="0">
                <a:solidFill>
                  <a:srgbClr val="0000FF"/>
                </a:solidFill>
              </a:rPr>
              <a:t>)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Д)</a:t>
            </a:r>
            <a:r>
              <a:rPr lang="ru-RU" i="1" dirty="0" smtClean="0"/>
              <a:t> командированный – </a:t>
            </a:r>
            <a:r>
              <a:rPr lang="ru-RU" dirty="0" smtClean="0">
                <a:solidFill>
                  <a:srgbClr val="0000FF"/>
                </a:solidFill>
              </a:rPr>
              <a:t>лицо, находящееся в командировке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Е) </a:t>
            </a:r>
            <a:r>
              <a:rPr lang="ru-RU" i="1" dirty="0" smtClean="0"/>
              <a:t>командировочный – </a:t>
            </a:r>
            <a:r>
              <a:rPr lang="ru-RU" dirty="0" smtClean="0">
                <a:solidFill>
                  <a:srgbClr val="0000FF"/>
                </a:solidFill>
              </a:rPr>
              <a:t>относящийся к командировке (командировочные расходы)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13792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800" dirty="0" smtClean="0"/>
              <a:t>Проверь себя: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0172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2900" i="1" dirty="0" smtClean="0"/>
              <a:t>Задание 1</a:t>
            </a:r>
            <a:r>
              <a:rPr lang="ru-RU" sz="2900" dirty="0" smtClean="0"/>
              <a:t>. </a:t>
            </a:r>
            <a:r>
              <a:rPr lang="ru-RU" sz="2900" i="1" dirty="0" smtClean="0"/>
              <a:t>Определите значения приведённых слов. Составьте с ними словосочетания:</a:t>
            </a:r>
          </a:p>
          <a:p>
            <a:pPr>
              <a:buNone/>
            </a:pPr>
            <a:r>
              <a:rPr lang="ru-RU" sz="2900" dirty="0" smtClean="0"/>
              <a:t>                     чужой — чуждый, демонстративный — демонстрационный, </a:t>
            </a:r>
          </a:p>
          <a:p>
            <a:pPr>
              <a:buNone/>
            </a:pPr>
            <a:r>
              <a:rPr lang="ru-RU" sz="2900" dirty="0" smtClean="0"/>
              <a:t>                     понятный — понятливый, бережный — бережливый, здравица — здравница,                              </a:t>
            </a:r>
          </a:p>
          <a:p>
            <a:pPr>
              <a:buNone/>
            </a:pPr>
            <a:r>
              <a:rPr lang="ru-RU" sz="2900" dirty="0" smtClean="0"/>
              <a:t>                     наследие — наследство, сокрушённо — сокрушительно.</a:t>
            </a:r>
          </a:p>
          <a:p>
            <a:pPr>
              <a:buNone/>
            </a:pPr>
            <a:endParaRPr lang="ru-RU" sz="2900" i="1" dirty="0" smtClean="0"/>
          </a:p>
          <a:p>
            <a:pPr>
              <a:buNone/>
            </a:pPr>
            <a:r>
              <a:rPr lang="ru-RU" sz="2900" i="1" dirty="0" smtClean="0"/>
              <a:t>Задание 2. Образуйте словосочетания, выбирая из скобок нужное по смыслу слово:</a:t>
            </a:r>
          </a:p>
          <a:p>
            <a:pPr>
              <a:buNone/>
            </a:pPr>
            <a:r>
              <a:rPr lang="ru-RU" sz="2900" dirty="0" smtClean="0"/>
              <a:t>                      поступок (нестерпимый, нетерпимый), </a:t>
            </a:r>
          </a:p>
          <a:p>
            <a:pPr>
              <a:buNone/>
            </a:pPr>
            <a:r>
              <a:rPr lang="ru-RU" sz="2900" dirty="0" smtClean="0"/>
              <a:t>                      удостоверение (командировочное, командированное), </a:t>
            </a:r>
          </a:p>
          <a:p>
            <a:pPr>
              <a:buNone/>
            </a:pPr>
            <a:r>
              <a:rPr lang="ru-RU" sz="2900" dirty="0" smtClean="0"/>
              <a:t>                      дни (героические, геройские), </a:t>
            </a:r>
          </a:p>
          <a:p>
            <a:pPr>
              <a:buNone/>
            </a:pPr>
            <a:r>
              <a:rPr lang="ru-RU" sz="2900" dirty="0" smtClean="0"/>
              <a:t>                      меры (эффективные, эффектные), </a:t>
            </a:r>
          </a:p>
          <a:p>
            <a:pPr>
              <a:buNone/>
            </a:pPr>
            <a:r>
              <a:rPr lang="ru-RU" sz="2900" dirty="0" smtClean="0"/>
              <a:t>                      стихотворение (лиричное, лирическое), </a:t>
            </a:r>
          </a:p>
          <a:p>
            <a:pPr>
              <a:buNone/>
            </a:pPr>
            <a:r>
              <a:rPr lang="ru-RU" sz="2900" dirty="0" smtClean="0"/>
              <a:t>                      просьба (доверительная, доверчивая).</a:t>
            </a:r>
          </a:p>
          <a:p>
            <a:pPr>
              <a:buNone/>
            </a:pPr>
            <a:r>
              <a:rPr lang="ru-RU" sz="2900" i="1" dirty="0" smtClean="0"/>
              <a:t> </a:t>
            </a:r>
            <a:endParaRPr lang="ru-RU" sz="2900" dirty="0" smtClean="0"/>
          </a:p>
          <a:p>
            <a:pPr>
              <a:buNone/>
            </a:pPr>
            <a:r>
              <a:rPr lang="ru-RU" sz="2900" i="1" dirty="0" smtClean="0"/>
              <a:t>Задание 3. Подберите синонимы и антонимы к прилагательным </a:t>
            </a:r>
            <a:r>
              <a:rPr lang="ru-RU" sz="2900" b="1" i="1" dirty="0" smtClean="0"/>
              <a:t>удачный — удачливый</a:t>
            </a:r>
            <a:r>
              <a:rPr lang="ru-RU" sz="2900" i="1" dirty="0" smtClean="0"/>
              <a:t>.</a:t>
            </a:r>
            <a:r>
              <a:rPr lang="ru-RU" sz="2900" dirty="0" smtClean="0"/>
              <a:t> </a:t>
            </a:r>
          </a:p>
          <a:p>
            <a:pPr>
              <a:buNone/>
            </a:pPr>
            <a:r>
              <a:rPr lang="ru-RU" sz="2900" i="1" dirty="0" smtClean="0"/>
              <a:t> </a:t>
            </a:r>
            <a:endParaRPr lang="ru-RU" sz="2900" dirty="0" smtClean="0"/>
          </a:p>
          <a:p>
            <a:pPr>
              <a:buNone/>
            </a:pPr>
            <a:r>
              <a:rPr lang="ru-RU" sz="2900" i="1" dirty="0" smtClean="0"/>
              <a:t>Тест . Ошибка в употреблении паронимов допущена в предложении </a:t>
            </a:r>
          </a:p>
          <a:p>
            <a:pPr marL="624078" indent="-514350">
              <a:buAutoNum type="arabicParenR"/>
            </a:pPr>
            <a:r>
              <a:rPr lang="ru-RU" sz="2900" dirty="0" smtClean="0"/>
              <a:t>Слово для доклада предоставили главному редактору. </a:t>
            </a:r>
          </a:p>
          <a:p>
            <a:pPr marL="624078" indent="-514350">
              <a:buAutoNum type="arabicParenR"/>
            </a:pPr>
            <a:r>
              <a:rPr lang="ru-RU" sz="2900" dirty="0" smtClean="0"/>
              <a:t>Банк представляет беспроцентные кредиты. </a:t>
            </a:r>
          </a:p>
          <a:p>
            <a:pPr marL="624078" indent="-514350">
              <a:buAutoNum type="arabicParenR"/>
            </a:pPr>
            <a:r>
              <a:rPr lang="ru-RU" sz="2900" dirty="0" smtClean="0"/>
              <a:t>Нам предоставлено право решать эти вопросы самостоятельно. </a:t>
            </a:r>
          </a:p>
          <a:p>
            <a:pPr marL="624078" indent="-514350">
              <a:buAutoNum type="arabicParenR"/>
            </a:pPr>
            <a:r>
              <a:rPr lang="ru-RU" sz="2900" dirty="0" smtClean="0"/>
              <a:t>Необходимо представить отчёт к сроку. </a:t>
            </a:r>
          </a:p>
          <a:p>
            <a:pPr marL="624078" indent="-514350">
              <a:buAutoNum type="arabicParenR"/>
            </a:pPr>
            <a:r>
              <a:rPr lang="ru-RU" sz="2900" dirty="0" smtClean="0"/>
              <a:t>Хозяин представил гостя.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13792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800" dirty="0" smtClean="0"/>
              <a:t>Ответы: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0172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3400" i="1" dirty="0" smtClean="0"/>
              <a:t>Задание 1</a:t>
            </a:r>
            <a:r>
              <a:rPr lang="ru-RU" sz="3400" dirty="0" smtClean="0"/>
              <a:t>. </a:t>
            </a:r>
            <a:r>
              <a:rPr lang="ru-RU" sz="3400" i="1" dirty="0" smtClean="0"/>
              <a:t>Определите значения приведённых слов. Составьте с ними словосочетания</a:t>
            </a:r>
          </a:p>
          <a:p>
            <a:pPr>
              <a:buNone/>
            </a:pPr>
            <a:r>
              <a:rPr lang="ru-RU" sz="3400" dirty="0" smtClean="0"/>
              <a:t>                     чужой — чуждый, демонстративный — демонстрационный, </a:t>
            </a:r>
          </a:p>
          <a:p>
            <a:pPr>
              <a:buNone/>
            </a:pPr>
            <a:r>
              <a:rPr lang="ru-RU" sz="3400" dirty="0" smtClean="0"/>
              <a:t>                     понятный — понятливый, </a:t>
            </a:r>
          </a:p>
          <a:p>
            <a:pPr>
              <a:buNone/>
            </a:pPr>
            <a:r>
              <a:rPr lang="ru-RU" sz="3400" dirty="0" smtClean="0"/>
              <a:t>                     бережный — бережливый, здравица — здравница, наследие — наследство, </a:t>
            </a:r>
          </a:p>
          <a:p>
            <a:pPr>
              <a:buNone/>
            </a:pPr>
            <a:r>
              <a:rPr lang="ru-RU" sz="3400" dirty="0" smtClean="0"/>
              <a:t>                     сокрушённо — сокрушительно.</a:t>
            </a:r>
          </a:p>
          <a:p>
            <a:pPr>
              <a:buNone/>
            </a:pPr>
            <a:endParaRPr lang="ru-RU" sz="3400" i="1" dirty="0" smtClean="0"/>
          </a:p>
          <a:p>
            <a:pPr>
              <a:buNone/>
            </a:pPr>
            <a:r>
              <a:rPr lang="ru-RU" sz="3400" i="1" dirty="0" smtClean="0"/>
              <a:t>Задание 2. Образуйте словосочетания, выбирая из скобок нужное по смыслу слово</a:t>
            </a:r>
          </a:p>
          <a:p>
            <a:pPr>
              <a:buNone/>
            </a:pPr>
            <a:r>
              <a:rPr lang="ru-RU" sz="3400" dirty="0" smtClean="0"/>
              <a:t>                      поступок (нестерпимый, </a:t>
            </a:r>
            <a:r>
              <a:rPr lang="ru-RU" sz="3400" i="1" dirty="0" smtClean="0">
                <a:solidFill>
                  <a:srgbClr val="C00000"/>
                </a:solidFill>
              </a:rPr>
              <a:t>нетерпимый</a:t>
            </a:r>
            <a:r>
              <a:rPr lang="ru-RU" sz="3400" dirty="0" smtClean="0"/>
              <a:t>), </a:t>
            </a:r>
          </a:p>
          <a:p>
            <a:pPr>
              <a:buNone/>
            </a:pPr>
            <a:r>
              <a:rPr lang="ru-RU" sz="3400" dirty="0" smtClean="0"/>
              <a:t>                      удостоверение (</a:t>
            </a:r>
            <a:r>
              <a:rPr lang="ru-RU" sz="3400" i="1" dirty="0" smtClean="0">
                <a:solidFill>
                  <a:srgbClr val="C00000"/>
                </a:solidFill>
              </a:rPr>
              <a:t>командировочное, </a:t>
            </a:r>
            <a:r>
              <a:rPr lang="ru-RU" sz="3400" dirty="0" smtClean="0"/>
              <a:t>командированное), </a:t>
            </a:r>
          </a:p>
          <a:p>
            <a:pPr>
              <a:buNone/>
            </a:pPr>
            <a:r>
              <a:rPr lang="ru-RU" sz="3400" dirty="0" smtClean="0"/>
              <a:t>                      дни (</a:t>
            </a:r>
            <a:r>
              <a:rPr lang="ru-RU" sz="3400" i="1" dirty="0" smtClean="0">
                <a:solidFill>
                  <a:srgbClr val="C00000"/>
                </a:solidFill>
              </a:rPr>
              <a:t>героические,</a:t>
            </a:r>
            <a:r>
              <a:rPr lang="ru-RU" sz="3400" dirty="0" smtClean="0"/>
              <a:t> геройские), </a:t>
            </a:r>
          </a:p>
          <a:p>
            <a:pPr>
              <a:buNone/>
            </a:pPr>
            <a:r>
              <a:rPr lang="ru-RU" sz="3400" dirty="0" smtClean="0"/>
              <a:t>                      меры (</a:t>
            </a:r>
            <a:r>
              <a:rPr lang="ru-RU" sz="3400" i="1" dirty="0" smtClean="0">
                <a:solidFill>
                  <a:srgbClr val="C00000"/>
                </a:solidFill>
              </a:rPr>
              <a:t>эффективные</a:t>
            </a:r>
            <a:r>
              <a:rPr lang="ru-RU" sz="3400" dirty="0" smtClean="0"/>
              <a:t>, эффектные), </a:t>
            </a:r>
          </a:p>
          <a:p>
            <a:pPr>
              <a:buNone/>
            </a:pPr>
            <a:r>
              <a:rPr lang="ru-RU" sz="3400" dirty="0" smtClean="0"/>
              <a:t>                      стихотворение (лиричное, </a:t>
            </a:r>
            <a:r>
              <a:rPr lang="ru-RU" sz="3400" i="1" dirty="0" smtClean="0">
                <a:solidFill>
                  <a:srgbClr val="C00000"/>
                </a:solidFill>
              </a:rPr>
              <a:t>лирическое</a:t>
            </a:r>
            <a:r>
              <a:rPr lang="ru-RU" sz="3400" dirty="0" smtClean="0"/>
              <a:t>), </a:t>
            </a:r>
          </a:p>
          <a:p>
            <a:pPr>
              <a:buNone/>
            </a:pPr>
            <a:r>
              <a:rPr lang="ru-RU" sz="3400" dirty="0" smtClean="0"/>
              <a:t>                      просьба (</a:t>
            </a:r>
            <a:r>
              <a:rPr lang="ru-RU" sz="3400" i="1" dirty="0" smtClean="0">
                <a:solidFill>
                  <a:srgbClr val="C00000"/>
                </a:solidFill>
              </a:rPr>
              <a:t>доверительная</a:t>
            </a:r>
            <a:r>
              <a:rPr lang="ru-RU" sz="3400" dirty="0" smtClean="0"/>
              <a:t>, доверчивая).</a:t>
            </a:r>
          </a:p>
          <a:p>
            <a:pPr>
              <a:buNone/>
            </a:pPr>
            <a:r>
              <a:rPr lang="ru-RU" sz="3400" i="1" dirty="0" smtClean="0"/>
              <a:t> </a:t>
            </a:r>
            <a:endParaRPr lang="ru-RU" sz="3400" dirty="0" smtClean="0"/>
          </a:p>
          <a:p>
            <a:pPr>
              <a:buNone/>
            </a:pPr>
            <a:r>
              <a:rPr lang="ru-RU" sz="3400" i="1" dirty="0" smtClean="0"/>
              <a:t>Задание 3. Подберите синонимы и антонимы к прилагательным </a:t>
            </a:r>
            <a:r>
              <a:rPr lang="ru-RU" sz="3400" b="1" i="1" dirty="0" smtClean="0"/>
              <a:t>удачный </a:t>
            </a:r>
            <a:r>
              <a:rPr lang="ru-RU" sz="3400" b="1" dirty="0" smtClean="0"/>
              <a:t>— </a:t>
            </a:r>
            <a:r>
              <a:rPr lang="ru-RU" sz="3400" b="1" i="1" dirty="0" smtClean="0"/>
              <a:t>удачливый</a:t>
            </a:r>
            <a:r>
              <a:rPr lang="ru-RU" sz="3400" dirty="0" smtClean="0"/>
              <a:t> </a:t>
            </a:r>
          </a:p>
          <a:p>
            <a:pPr>
              <a:buNone/>
            </a:pPr>
            <a:r>
              <a:rPr lang="ru-RU" sz="3400" i="1" dirty="0" smtClean="0"/>
              <a:t> </a:t>
            </a:r>
            <a:endParaRPr lang="ru-RU" sz="3400" dirty="0" smtClean="0"/>
          </a:p>
          <a:p>
            <a:pPr>
              <a:buNone/>
            </a:pPr>
            <a:r>
              <a:rPr lang="ru-RU" sz="3400" i="1" dirty="0" smtClean="0"/>
              <a:t>Тест . Ошибка в употреблении паронимов допущена в предложении </a:t>
            </a:r>
          </a:p>
          <a:p>
            <a:pPr marL="624078" indent="-514350">
              <a:buAutoNum type="arabicParenR"/>
            </a:pPr>
            <a:r>
              <a:rPr lang="ru-RU" sz="3400" dirty="0" smtClean="0"/>
              <a:t>Слово для доклада предоставили главному редактору. </a:t>
            </a:r>
          </a:p>
          <a:p>
            <a:pPr marL="624078" indent="-514350">
              <a:buAutoNum type="arabicParenR"/>
            </a:pPr>
            <a:r>
              <a:rPr lang="ru-RU" sz="3400" dirty="0" smtClean="0">
                <a:solidFill>
                  <a:srgbClr val="C00000"/>
                </a:solidFill>
              </a:rPr>
              <a:t>Банк представляет беспроцентные кредиты. </a:t>
            </a:r>
          </a:p>
          <a:p>
            <a:pPr marL="624078" indent="-514350">
              <a:buAutoNum type="arabicParenR"/>
            </a:pPr>
            <a:r>
              <a:rPr lang="ru-RU" sz="3400" dirty="0" smtClean="0"/>
              <a:t>Нам предоставлено право решать эти вопросы самостоятельно. </a:t>
            </a:r>
          </a:p>
          <a:p>
            <a:pPr marL="624078" indent="-514350">
              <a:buAutoNum type="arabicParenR"/>
            </a:pPr>
            <a:r>
              <a:rPr lang="ru-RU" sz="3400" dirty="0" smtClean="0">
                <a:solidFill>
                  <a:srgbClr val="C00000"/>
                </a:solidFill>
              </a:rPr>
              <a:t>Необходимо представить отчёт к сроку. </a:t>
            </a:r>
          </a:p>
          <a:p>
            <a:pPr marL="624078" indent="-514350">
              <a:buAutoNum type="arabicParenR"/>
            </a:pPr>
            <a:r>
              <a:rPr lang="ru-RU" sz="3400" dirty="0" smtClean="0"/>
              <a:t>Хозяин представил гостя.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773832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400" b="1" i="1" cap="all" dirty="0" smtClean="0"/>
              <a:t/>
            </a:r>
            <a:br>
              <a:rPr lang="ru-RU" sz="2400" b="1" i="1" cap="all" dirty="0" smtClean="0"/>
            </a:br>
            <a:r>
              <a:rPr lang="ru-RU" sz="2400" b="1" cap="all" dirty="0" smtClean="0"/>
              <a:t>ЛЕКСИКА 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cap="all" dirty="0" smtClean="0"/>
              <a:t> </a:t>
            </a:r>
            <a:r>
              <a:rPr lang="ru-RU" sz="2300" b="1" cap="all" dirty="0" smtClean="0"/>
              <a:t>План:</a:t>
            </a:r>
            <a:endParaRPr lang="en-US" sz="2300" b="1" cap="all" dirty="0" smtClean="0"/>
          </a:p>
          <a:p>
            <a:pPr>
              <a:buNone/>
            </a:pPr>
            <a:r>
              <a:rPr lang="ru-RU" sz="2300" dirty="0" smtClean="0"/>
              <a:t>1 Характеристика лексики по значению</a:t>
            </a:r>
          </a:p>
          <a:p>
            <a:pPr>
              <a:buNone/>
            </a:pPr>
            <a:r>
              <a:rPr lang="ru-RU" sz="2300" dirty="0" smtClean="0"/>
              <a:t>2 Характеристика лексики по происхождению</a:t>
            </a:r>
          </a:p>
          <a:p>
            <a:pPr>
              <a:buNone/>
            </a:pPr>
            <a:r>
              <a:rPr lang="ru-RU" sz="2300" dirty="0" smtClean="0"/>
              <a:t>3 Характеристика лексики по употребительности</a:t>
            </a:r>
          </a:p>
          <a:p>
            <a:pPr>
              <a:buNone/>
            </a:pPr>
            <a:r>
              <a:rPr lang="ru-RU" sz="2300" dirty="0" smtClean="0"/>
              <a:t>4 Характеристика лексики по стилистической окраске</a:t>
            </a:r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cap="all" dirty="0" smtClean="0"/>
              <a:t>  </a:t>
            </a:r>
            <a:r>
              <a:rPr lang="ru-RU" b="1" dirty="0" smtClean="0"/>
              <a:t>    Основные понятия по теме: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     Совокупность слов, входящих в состав языка, называется </a:t>
            </a:r>
            <a:r>
              <a:rPr lang="ru-RU" b="1" dirty="0" smtClean="0"/>
              <a:t>лексикой</a:t>
            </a:r>
            <a:r>
              <a:rPr lang="ru-RU" dirty="0" smtClean="0"/>
              <a:t>. Слова изучаются с точки зрения их значения, стилистической окраски, употребления в речи и происхождения. </a:t>
            </a:r>
          </a:p>
          <a:p>
            <a:pPr>
              <a:buNone/>
            </a:pPr>
            <a:r>
              <a:rPr lang="ru-RU" dirty="0" smtClean="0"/>
              <a:t>     Л</a:t>
            </a:r>
            <a:r>
              <a:rPr lang="ru-RU" b="1" dirty="0" smtClean="0"/>
              <a:t>ексикология</a:t>
            </a:r>
            <a:r>
              <a:rPr lang="ru-RU" dirty="0" smtClean="0"/>
              <a:t> – раздела языка, в котором изучается словарный состав.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792088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400" b="1" dirty="0" smtClean="0"/>
              <a:t>2 Характеристика лексики по происхождению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4573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r>
              <a:rPr lang="ru-RU" sz="6400" b="1" dirty="0" smtClean="0"/>
              <a:t> </a:t>
            </a:r>
            <a:r>
              <a:rPr lang="ru-RU" sz="6400" dirty="0" smtClean="0"/>
              <a:t>По происхождению лексика делится на </a:t>
            </a:r>
            <a:r>
              <a:rPr lang="ru-RU" sz="6400" b="1" dirty="0" smtClean="0"/>
              <a:t>исконно русскую</a:t>
            </a:r>
            <a:r>
              <a:rPr lang="ru-RU" sz="6400" dirty="0" smtClean="0"/>
              <a:t> (</a:t>
            </a:r>
            <a:r>
              <a:rPr lang="ru-RU" sz="6400" i="1" dirty="0" smtClean="0"/>
              <a:t>город, свеча, ягнёнок, человек, лодка, один, невежа, дерево</a:t>
            </a:r>
            <a:r>
              <a:rPr lang="ru-RU" sz="6400" dirty="0" smtClean="0"/>
              <a:t>) и </a:t>
            </a:r>
            <a:r>
              <a:rPr lang="ru-RU" sz="6400" b="1" dirty="0" smtClean="0"/>
              <a:t>заимствованную</a:t>
            </a:r>
            <a:r>
              <a:rPr lang="ru-RU" sz="6400" dirty="0" smtClean="0"/>
              <a:t> (</a:t>
            </a:r>
            <a:r>
              <a:rPr lang="ru-RU" sz="6400" i="1" dirty="0" smtClean="0"/>
              <a:t>кино, пианино, аквариум, суффикс, шоссе, режиссёр, демпинг, фракция).</a:t>
            </a:r>
            <a:r>
              <a:rPr lang="ru-RU" sz="6400" dirty="0" smtClean="0"/>
              <a:t> </a:t>
            </a:r>
          </a:p>
          <a:p>
            <a:pPr>
              <a:buNone/>
            </a:pPr>
            <a:endParaRPr lang="ru-RU" sz="6400" dirty="0" smtClean="0"/>
          </a:p>
          <a:p>
            <a:pPr>
              <a:buNone/>
            </a:pPr>
            <a:r>
              <a:rPr lang="ru-RU" sz="6400" dirty="0" smtClean="0"/>
              <a:t>В русском языке сосуществуют устаревшие слова и неологизмы.</a:t>
            </a:r>
          </a:p>
          <a:p>
            <a:endParaRPr lang="ru-RU" sz="6400" b="1" dirty="0" smtClean="0"/>
          </a:p>
          <a:p>
            <a:r>
              <a:rPr lang="ru-RU" sz="6400" b="1" dirty="0" smtClean="0"/>
              <a:t>Устаревшие слова </a:t>
            </a:r>
            <a:r>
              <a:rPr lang="ru-RU" sz="6400" dirty="0" smtClean="0"/>
              <a:t>– это слова, которые вышли из активного употребления, но сохранились в пассивном словаре. К устаревшим словам относятся:</a:t>
            </a:r>
            <a:endParaRPr lang="ru-RU" sz="6400" i="1" dirty="0" smtClean="0"/>
          </a:p>
          <a:p>
            <a:pPr>
              <a:buNone/>
            </a:pPr>
            <a:r>
              <a:rPr lang="ru-RU" sz="6400" b="1" dirty="0" smtClean="0"/>
              <a:t>– архаизмы</a:t>
            </a:r>
            <a:r>
              <a:rPr lang="ru-RU" sz="6400" b="1" i="1" dirty="0" smtClean="0"/>
              <a:t> </a:t>
            </a:r>
            <a:r>
              <a:rPr lang="ru-RU" sz="6400" dirty="0" smtClean="0"/>
              <a:t>(от греч. </a:t>
            </a:r>
            <a:r>
              <a:rPr lang="en-US" sz="6400" i="1" dirty="0" smtClean="0"/>
              <a:t>archaios</a:t>
            </a:r>
            <a:r>
              <a:rPr lang="ru-RU" sz="6400" i="1" dirty="0" smtClean="0"/>
              <a:t> – </a:t>
            </a:r>
            <a:r>
              <a:rPr lang="ru-RU" sz="6400" dirty="0" smtClean="0"/>
              <a:t>«древний») заменены новыми словами: </a:t>
            </a:r>
            <a:r>
              <a:rPr lang="ru-RU" sz="6400" i="1" dirty="0" smtClean="0"/>
              <a:t>всуе, сугубо, сей, лицедей (актёр), рать (армия), воитель (боец), сеча (бой), хулить (бранить). </a:t>
            </a:r>
            <a:r>
              <a:rPr lang="ru-RU" sz="6400" dirty="0" smtClean="0"/>
              <a:t>Употребление архаизмов (</a:t>
            </a:r>
            <a:r>
              <a:rPr lang="ru-RU" sz="6400" i="1" dirty="0" smtClean="0"/>
              <a:t>взимать, безотлагательно, дабы, коему, коль скоро, на предмет, ниже- / вышеупомянутый, ныне, оный, приобщить, присовокупить, подлежит, тем паче, таковой) </a:t>
            </a:r>
            <a:r>
              <a:rPr lang="ru-RU" sz="6400" dirty="0" smtClean="0"/>
              <a:t>в современных текстах нежелательно, т.к. они придают исконно книжный и устарелый характер любому высказыванию;</a:t>
            </a:r>
            <a:endParaRPr lang="ru-RU" sz="6400" i="1" dirty="0" smtClean="0"/>
          </a:p>
          <a:p>
            <a:pPr>
              <a:buNone/>
            </a:pPr>
            <a:r>
              <a:rPr lang="ru-RU" sz="6400" b="1" dirty="0" smtClean="0"/>
              <a:t>– историзмы</a:t>
            </a:r>
            <a:r>
              <a:rPr lang="ru-RU" sz="6400" dirty="0" smtClean="0"/>
              <a:t> - исчезли обозначаемые ими понятия (названия одежды, утвари, оружия и т.д.:</a:t>
            </a:r>
            <a:r>
              <a:rPr lang="ru-RU" sz="6400" i="1" dirty="0" smtClean="0"/>
              <a:t> городовой, урядник, армяк, камзол, вече, дворня, боярин нэп</a:t>
            </a:r>
            <a:r>
              <a:rPr lang="ru-RU" sz="6400" dirty="0" smtClean="0"/>
              <a:t> и др.).</a:t>
            </a:r>
            <a:r>
              <a:rPr lang="ru-RU" sz="6400" i="1" dirty="0" smtClean="0"/>
              <a:t> </a:t>
            </a:r>
            <a:r>
              <a:rPr lang="ru-RU" sz="6400" dirty="0" smtClean="0"/>
              <a:t>Историзмы не имеют синонимов и используются в художественной или научной литературе</a:t>
            </a:r>
            <a:r>
              <a:rPr lang="ru-RU" sz="6400" i="1" dirty="0" smtClean="0"/>
              <a:t> </a:t>
            </a:r>
            <a:r>
              <a:rPr lang="ru-RU" sz="6400" dirty="0" smtClean="0"/>
              <a:t>(</a:t>
            </a:r>
            <a:r>
              <a:rPr lang="ru-RU" sz="6400" i="1" dirty="0" smtClean="0"/>
              <a:t>ловчий, ЧК, продналог, продразвёрстка </a:t>
            </a:r>
            <a:r>
              <a:rPr lang="ru-RU" sz="6400" dirty="0" smtClean="0"/>
              <a:t>и др.).</a:t>
            </a:r>
            <a:r>
              <a:rPr lang="ru-RU" sz="6400" i="1" dirty="0" smtClean="0"/>
              <a:t> </a:t>
            </a:r>
            <a:r>
              <a:rPr lang="ru-RU" sz="6400" dirty="0" smtClean="0"/>
              <a:t>Ошибки в употреблении историзмов связаны с незнанием их лексического значения </a:t>
            </a:r>
            <a:r>
              <a:rPr lang="ru-RU" sz="6400" i="1" dirty="0" smtClean="0"/>
              <a:t>(Главный </a:t>
            </a:r>
            <a:r>
              <a:rPr lang="ru-RU" sz="6400" i="1" u="sng" dirty="0" smtClean="0"/>
              <a:t>губернатор</a:t>
            </a:r>
            <a:r>
              <a:rPr lang="ru-RU" sz="6400" i="1" dirty="0" smtClean="0"/>
              <a:t> города).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4608560" y="-2440210"/>
            <a:ext cx="576064" cy="6985893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2200" b="1" dirty="0" smtClean="0"/>
              <a:t>3 Характеристика лексики по употребительности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1522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21505" name="Group 1"/>
          <p:cNvGrpSpPr>
            <a:grpSpLocks noChangeAspect="1"/>
          </p:cNvGrpSpPr>
          <p:nvPr/>
        </p:nvGrpSpPr>
        <p:grpSpPr bwMode="auto">
          <a:xfrm>
            <a:off x="611483" y="1484785"/>
            <a:ext cx="8065048" cy="4608276"/>
            <a:chOff x="1013" y="7703"/>
            <a:chExt cx="6713" cy="4778"/>
          </a:xfrm>
        </p:grpSpPr>
        <p:sp>
          <p:nvSpPr>
            <p:cNvPr id="21520" name="Rectangle 16"/>
            <p:cNvSpPr>
              <a:spLocks noChangeArrowheads="1"/>
            </p:cNvSpPr>
            <p:nvPr/>
          </p:nvSpPr>
          <p:spPr bwMode="auto">
            <a:xfrm>
              <a:off x="1728" y="7703"/>
              <a:ext cx="4975" cy="37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Характеристика лексики по употребительности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519" name="Rectangle 15"/>
            <p:cNvSpPr>
              <a:spLocks noChangeArrowheads="1"/>
            </p:cNvSpPr>
            <p:nvPr/>
          </p:nvSpPr>
          <p:spPr bwMode="auto">
            <a:xfrm>
              <a:off x="1073" y="8356"/>
              <a:ext cx="2357" cy="609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общеупотребительная (активная)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518" name="Rectangle 14"/>
            <p:cNvSpPr>
              <a:spLocks noChangeArrowheads="1"/>
            </p:cNvSpPr>
            <p:nvPr/>
          </p:nvSpPr>
          <p:spPr bwMode="auto">
            <a:xfrm>
              <a:off x="3561" y="8356"/>
              <a:ext cx="1629" cy="61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ограниченного употребления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517" name="Rectangle 13"/>
            <p:cNvSpPr>
              <a:spLocks noChangeArrowheads="1"/>
            </p:cNvSpPr>
            <p:nvPr/>
          </p:nvSpPr>
          <p:spPr bwMode="auto">
            <a:xfrm>
              <a:off x="5525" y="8356"/>
              <a:ext cx="1441" cy="436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пассивная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516" name="Line 12"/>
            <p:cNvSpPr>
              <a:spLocks noChangeShapeType="1"/>
            </p:cNvSpPr>
            <p:nvPr/>
          </p:nvSpPr>
          <p:spPr bwMode="auto">
            <a:xfrm>
              <a:off x="2513" y="8225"/>
              <a:ext cx="3798" cy="1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1515" name="Line 11"/>
            <p:cNvSpPr>
              <a:spLocks noChangeShapeType="1"/>
            </p:cNvSpPr>
            <p:nvPr/>
          </p:nvSpPr>
          <p:spPr bwMode="auto">
            <a:xfrm>
              <a:off x="2513" y="8225"/>
              <a:ext cx="2" cy="131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1514" name="Line 10"/>
            <p:cNvSpPr>
              <a:spLocks noChangeShapeType="1"/>
            </p:cNvSpPr>
            <p:nvPr/>
          </p:nvSpPr>
          <p:spPr bwMode="auto">
            <a:xfrm>
              <a:off x="4477" y="8225"/>
              <a:ext cx="1" cy="131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1513" name="Line 9"/>
            <p:cNvSpPr>
              <a:spLocks noChangeShapeType="1"/>
            </p:cNvSpPr>
            <p:nvPr/>
          </p:nvSpPr>
          <p:spPr bwMode="auto">
            <a:xfrm>
              <a:off x="6311" y="8225"/>
              <a:ext cx="1" cy="131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1512" name="Rectangle 8"/>
            <p:cNvSpPr>
              <a:spLocks noChangeArrowheads="1"/>
            </p:cNvSpPr>
            <p:nvPr/>
          </p:nvSpPr>
          <p:spPr bwMode="auto">
            <a:xfrm>
              <a:off x="2871" y="9122"/>
              <a:ext cx="1812" cy="306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терминологическая, профессиональная, диалектная (присущая территориальным говорам) лексика: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теорема, 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подлежащее, 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гутарить, 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векша 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511" name="Line 7"/>
            <p:cNvSpPr>
              <a:spLocks noChangeShapeType="1"/>
            </p:cNvSpPr>
            <p:nvPr/>
          </p:nvSpPr>
          <p:spPr bwMode="auto">
            <a:xfrm>
              <a:off x="6229" y="8792"/>
              <a:ext cx="1" cy="225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1510" name="Rectangle 6"/>
            <p:cNvSpPr>
              <a:spLocks noChangeArrowheads="1"/>
            </p:cNvSpPr>
            <p:nvPr/>
          </p:nvSpPr>
          <p:spPr bwMode="auto">
            <a:xfrm>
              <a:off x="1013" y="9122"/>
              <a:ext cx="1798" cy="2476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слова, известные всем, не ограниченные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в употреблении :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голова, рука, 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красиво, высоко, дышать, говорить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509" name="Rectangle 5"/>
            <p:cNvSpPr>
              <a:spLocks noChangeArrowheads="1"/>
            </p:cNvSpPr>
            <p:nvPr/>
          </p:nvSpPr>
          <p:spPr bwMode="auto">
            <a:xfrm>
              <a:off x="4729" y="9011"/>
              <a:ext cx="2997" cy="347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устаревшие слова</a:t>
              </a: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: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архаизмы</a:t>
              </a: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</a:t>
              </a: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(заменены новыми словами),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историзмы</a:t>
              </a: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  (исчезли сами понятия);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неологизмы</a:t>
              </a: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(новые понятия, слова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), </a:t>
              </a: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окказионализмы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(авторское словотворчество):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чело, уста, аэроплан; 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городовой, урядник; 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бионика, кибернетика;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офиалчен, шуршать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508" name="Line 4"/>
            <p:cNvSpPr>
              <a:spLocks noChangeShapeType="1"/>
            </p:cNvSpPr>
            <p:nvPr/>
          </p:nvSpPr>
          <p:spPr bwMode="auto">
            <a:xfrm>
              <a:off x="4216" y="8081"/>
              <a:ext cx="1" cy="144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1507" name="Line 3"/>
            <p:cNvSpPr>
              <a:spLocks noChangeShapeType="1"/>
            </p:cNvSpPr>
            <p:nvPr/>
          </p:nvSpPr>
          <p:spPr bwMode="auto">
            <a:xfrm>
              <a:off x="2121" y="8966"/>
              <a:ext cx="1" cy="131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1506" name="Line 2"/>
            <p:cNvSpPr>
              <a:spLocks noChangeShapeType="1"/>
            </p:cNvSpPr>
            <p:nvPr/>
          </p:nvSpPr>
          <p:spPr bwMode="auto">
            <a:xfrm>
              <a:off x="4216" y="8966"/>
              <a:ext cx="1" cy="131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sp>
        <p:nvSpPr>
          <p:cNvPr id="21530" name="Rectangle 26"/>
          <p:cNvSpPr>
            <a:spLocks noChangeArrowheads="1"/>
          </p:cNvSpPr>
          <p:nvPr/>
        </p:nvSpPr>
        <p:spPr bwMode="auto">
          <a:xfrm>
            <a:off x="0" y="45958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70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858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800" dirty="0" smtClean="0"/>
              <a:t>Проверь себя: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0172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i="1" dirty="0" smtClean="0"/>
              <a:t>Найдите устаревшие слова и неологизмы в предложениях. Определите, к какой группе они относятся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1) Не удалось навек оставить / мне скучный, неподвижный брег. </a:t>
            </a:r>
          </a:p>
          <a:p>
            <a:pPr>
              <a:buNone/>
            </a:pPr>
            <a:r>
              <a:rPr lang="ru-RU" dirty="0" smtClean="0"/>
              <a:t>2) Где прежде взору град являлся величавый, / Развалины теперь одни. </a:t>
            </a:r>
          </a:p>
          <a:p>
            <a:pPr>
              <a:buNone/>
            </a:pPr>
            <a:r>
              <a:rPr lang="ru-RU" dirty="0" smtClean="0"/>
              <a:t>3) Зал публика не выбирает, но может выбрать шоуменов. </a:t>
            </a:r>
          </a:p>
          <a:p>
            <a:pPr>
              <a:buNone/>
            </a:pPr>
            <a:r>
              <a:rPr lang="ru-RU" dirty="0" smtClean="0"/>
              <a:t>4) Федя уехал в Москву плотничать, а устроился в трактире половым. </a:t>
            </a:r>
          </a:p>
          <a:p>
            <a:pPr>
              <a:buNone/>
            </a:pPr>
            <a:r>
              <a:rPr lang="ru-RU" dirty="0" smtClean="0"/>
              <a:t>5) Истинный поэт ничего не может написать опричь души. </a:t>
            </a:r>
          </a:p>
          <a:p>
            <a:pPr>
              <a:buNone/>
            </a:pPr>
            <a:r>
              <a:rPr lang="ru-RU" dirty="0" smtClean="0"/>
              <a:t>6) Иридодиагностика – это новое направление в медицине. </a:t>
            </a:r>
          </a:p>
          <a:p>
            <a:pPr>
              <a:buNone/>
            </a:pPr>
            <a:r>
              <a:rPr lang="ru-RU" dirty="0" smtClean="0"/>
              <a:t>7) В доме обосновались опричники Ивана Грозного. </a:t>
            </a:r>
          </a:p>
          <a:p>
            <a:pPr>
              <a:buNone/>
            </a:pPr>
            <a:r>
              <a:rPr lang="ru-RU" dirty="0" smtClean="0"/>
              <a:t>8)  </a:t>
            </a:r>
            <a:r>
              <a:rPr lang="ru-RU" dirty="0" err="1" smtClean="0"/>
              <a:t>Утреет</a:t>
            </a:r>
            <a:r>
              <a:rPr lang="ru-RU" dirty="0" smtClean="0"/>
              <a:t>. / С Богом! По домам!/ Позвякивают </a:t>
            </a:r>
            <a:r>
              <a:rPr lang="ru-RU" dirty="0" err="1" smtClean="0"/>
              <a:t>колокольцы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smtClean="0"/>
              <a:t>9) Мы жили на Садовом, в большом доходном доме. </a:t>
            </a:r>
          </a:p>
          <a:p>
            <a:pPr>
              <a:buNone/>
            </a:pPr>
            <a:r>
              <a:rPr lang="ru-RU" dirty="0" smtClean="0"/>
              <a:t>10) В смокингах, в шик </a:t>
            </a:r>
            <a:r>
              <a:rPr lang="ru-RU" dirty="0" err="1" smtClean="0"/>
              <a:t>опроборенные</a:t>
            </a:r>
            <a:r>
              <a:rPr lang="ru-RU" dirty="0" smtClean="0"/>
              <a:t>, великосветские олухи / В княжьей гостиной </a:t>
            </a:r>
            <a:r>
              <a:rPr lang="ru-RU" dirty="0" err="1" smtClean="0"/>
              <a:t>наструнились</a:t>
            </a:r>
            <a:r>
              <a:rPr lang="ru-RU" dirty="0" smtClean="0"/>
              <a:t>, лица свои оглупив.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4858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800" dirty="0" smtClean="0"/>
              <a:t>Ответы: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6000" i="1" dirty="0" smtClean="0"/>
              <a:t>Найдите устаревшие слова и неологизмы в предложениях. Определите, к какой группе они относятся</a:t>
            </a:r>
          </a:p>
          <a:p>
            <a:pPr>
              <a:buNone/>
            </a:pPr>
            <a:r>
              <a:rPr lang="ru-RU" sz="6000" dirty="0" smtClean="0"/>
              <a:t>1) Не удалось навек оставить / мне скучный, неподвижный </a:t>
            </a:r>
            <a:r>
              <a:rPr lang="ru-RU" sz="6000" dirty="0" smtClean="0">
                <a:solidFill>
                  <a:srgbClr val="0000FF"/>
                </a:solidFill>
              </a:rPr>
              <a:t>брег.</a:t>
            </a:r>
            <a:r>
              <a:rPr lang="ru-RU" sz="6000" dirty="0" smtClean="0">
                <a:solidFill>
                  <a:srgbClr val="C00000"/>
                </a:solidFill>
              </a:rPr>
              <a:t> </a:t>
            </a:r>
          </a:p>
          <a:p>
            <a:pPr algn="r">
              <a:buNone/>
            </a:pPr>
            <a:r>
              <a:rPr lang="ru-RU" sz="6000" dirty="0" smtClean="0">
                <a:solidFill>
                  <a:srgbClr val="C00000"/>
                </a:solidFill>
              </a:rPr>
              <a:t>(берег; архаизм)</a:t>
            </a:r>
          </a:p>
          <a:p>
            <a:pPr>
              <a:buNone/>
            </a:pPr>
            <a:r>
              <a:rPr lang="ru-RU" sz="6000" dirty="0" smtClean="0"/>
              <a:t>2) Где прежде взору </a:t>
            </a:r>
            <a:r>
              <a:rPr lang="ru-RU" sz="6000" dirty="0" smtClean="0">
                <a:solidFill>
                  <a:srgbClr val="0000FF"/>
                </a:solidFill>
              </a:rPr>
              <a:t>град</a:t>
            </a:r>
            <a:r>
              <a:rPr lang="ru-RU" sz="6000" dirty="0" smtClean="0"/>
              <a:t> являлся величавый, / Развалины теперь одни. </a:t>
            </a:r>
          </a:p>
          <a:p>
            <a:pPr algn="r">
              <a:buNone/>
            </a:pPr>
            <a:r>
              <a:rPr lang="ru-RU" sz="6000" dirty="0" smtClean="0">
                <a:solidFill>
                  <a:srgbClr val="C00000"/>
                </a:solidFill>
              </a:rPr>
              <a:t>(город; архаизм)</a:t>
            </a:r>
          </a:p>
          <a:p>
            <a:pPr>
              <a:buNone/>
            </a:pPr>
            <a:r>
              <a:rPr lang="ru-RU" sz="6000" dirty="0" smtClean="0"/>
              <a:t>3) Зал публика не выбирает, но может выбрать </a:t>
            </a:r>
            <a:r>
              <a:rPr lang="ru-RU" sz="6000" dirty="0" smtClean="0">
                <a:solidFill>
                  <a:srgbClr val="0000FF"/>
                </a:solidFill>
              </a:rPr>
              <a:t>шоуменов</a:t>
            </a:r>
            <a:r>
              <a:rPr lang="ru-RU" sz="6000" dirty="0" smtClean="0"/>
              <a:t>. </a:t>
            </a:r>
          </a:p>
          <a:p>
            <a:pPr algn="r">
              <a:buNone/>
            </a:pPr>
            <a:r>
              <a:rPr lang="ru-RU" sz="6000" dirty="0" smtClean="0">
                <a:solidFill>
                  <a:srgbClr val="C00000"/>
                </a:solidFill>
              </a:rPr>
              <a:t>(неологизм общенародный)</a:t>
            </a:r>
          </a:p>
          <a:p>
            <a:pPr>
              <a:buNone/>
            </a:pPr>
            <a:r>
              <a:rPr lang="ru-RU" sz="6000" dirty="0" smtClean="0"/>
              <a:t>4) Федя уехал в Москву плотничать, а устроился в трактире </a:t>
            </a:r>
            <a:r>
              <a:rPr lang="ru-RU" sz="6000" dirty="0" smtClean="0">
                <a:solidFill>
                  <a:srgbClr val="0000FF"/>
                </a:solidFill>
              </a:rPr>
              <a:t>половым</a:t>
            </a:r>
            <a:r>
              <a:rPr lang="ru-RU" sz="6000" dirty="0" smtClean="0"/>
              <a:t>. </a:t>
            </a:r>
          </a:p>
          <a:p>
            <a:pPr algn="r">
              <a:buNone/>
            </a:pPr>
            <a:r>
              <a:rPr lang="ru-RU" sz="6000" dirty="0" smtClean="0">
                <a:solidFill>
                  <a:srgbClr val="C00000"/>
                </a:solidFill>
              </a:rPr>
              <a:t>(слуга в трактире; историзм)</a:t>
            </a:r>
          </a:p>
          <a:p>
            <a:pPr>
              <a:buNone/>
            </a:pPr>
            <a:r>
              <a:rPr lang="ru-RU" sz="6000" dirty="0" smtClean="0"/>
              <a:t>5) Истинный поэт ничего не может написать </a:t>
            </a:r>
            <a:r>
              <a:rPr lang="ru-RU" sz="6000" dirty="0" smtClean="0">
                <a:solidFill>
                  <a:srgbClr val="0000FF"/>
                </a:solidFill>
              </a:rPr>
              <a:t>опричь</a:t>
            </a:r>
            <a:r>
              <a:rPr lang="ru-RU" sz="6000" dirty="0" smtClean="0"/>
              <a:t> души. </a:t>
            </a:r>
          </a:p>
          <a:p>
            <a:pPr algn="r">
              <a:buNone/>
            </a:pPr>
            <a:r>
              <a:rPr lang="ru-RU" sz="6000" dirty="0" smtClean="0">
                <a:solidFill>
                  <a:srgbClr val="C00000"/>
                </a:solidFill>
              </a:rPr>
              <a:t>(за исключением, кроме; архаизм)</a:t>
            </a:r>
          </a:p>
          <a:p>
            <a:pPr>
              <a:buNone/>
            </a:pPr>
            <a:r>
              <a:rPr lang="ru-RU" sz="6000" dirty="0" smtClean="0"/>
              <a:t>6) </a:t>
            </a:r>
            <a:r>
              <a:rPr lang="ru-RU" sz="6000" dirty="0" smtClean="0">
                <a:solidFill>
                  <a:srgbClr val="0000FF"/>
                </a:solidFill>
              </a:rPr>
              <a:t>Иридодиагностика</a:t>
            </a:r>
            <a:r>
              <a:rPr lang="ru-RU" sz="6000" dirty="0" smtClean="0"/>
              <a:t> – это новое направление в медицине. </a:t>
            </a:r>
          </a:p>
          <a:p>
            <a:pPr algn="r">
              <a:buNone/>
            </a:pPr>
            <a:r>
              <a:rPr lang="ru-RU" sz="6000" dirty="0" smtClean="0">
                <a:solidFill>
                  <a:srgbClr val="C00000"/>
                </a:solidFill>
              </a:rPr>
              <a:t>(неологизм общенародный)</a:t>
            </a:r>
          </a:p>
          <a:p>
            <a:pPr>
              <a:buNone/>
            </a:pPr>
            <a:r>
              <a:rPr lang="ru-RU" sz="6000" dirty="0" smtClean="0"/>
              <a:t>7) В доме обосновались </a:t>
            </a:r>
            <a:r>
              <a:rPr lang="ru-RU" sz="6000" dirty="0" smtClean="0">
                <a:solidFill>
                  <a:srgbClr val="0000FF"/>
                </a:solidFill>
              </a:rPr>
              <a:t>опричники</a:t>
            </a:r>
            <a:r>
              <a:rPr lang="ru-RU" sz="6000" dirty="0" smtClean="0"/>
              <a:t> Ивана Грозного. </a:t>
            </a:r>
          </a:p>
          <a:p>
            <a:pPr algn="r">
              <a:buNone/>
            </a:pPr>
            <a:r>
              <a:rPr lang="ru-RU" sz="6000" dirty="0" smtClean="0">
                <a:solidFill>
                  <a:srgbClr val="C00000"/>
                </a:solidFill>
              </a:rPr>
              <a:t>(специальный воин времён опричнины; историзм)</a:t>
            </a:r>
          </a:p>
          <a:p>
            <a:pPr>
              <a:buNone/>
            </a:pPr>
            <a:r>
              <a:rPr lang="ru-RU" sz="6000" dirty="0" smtClean="0"/>
              <a:t>8)  </a:t>
            </a:r>
            <a:r>
              <a:rPr lang="ru-RU" sz="6000" dirty="0" err="1" smtClean="0">
                <a:solidFill>
                  <a:srgbClr val="0000FF"/>
                </a:solidFill>
              </a:rPr>
              <a:t>Утреет</a:t>
            </a:r>
            <a:r>
              <a:rPr lang="ru-RU" sz="6000" dirty="0" smtClean="0"/>
              <a:t>. / С Богом! По домам!/ Позвякивают </a:t>
            </a:r>
            <a:r>
              <a:rPr lang="ru-RU" sz="6000" dirty="0" err="1" smtClean="0"/>
              <a:t>колокольцы</a:t>
            </a:r>
            <a:r>
              <a:rPr lang="ru-RU" sz="6000" dirty="0" smtClean="0"/>
              <a:t>.</a:t>
            </a:r>
          </a:p>
          <a:p>
            <a:pPr algn="r">
              <a:buNone/>
            </a:pPr>
            <a:r>
              <a:rPr lang="ru-RU" sz="6000" dirty="0" smtClean="0">
                <a:solidFill>
                  <a:srgbClr val="C00000"/>
                </a:solidFill>
              </a:rPr>
              <a:t>(неологизм индивидуально-авторский)</a:t>
            </a:r>
          </a:p>
          <a:p>
            <a:pPr>
              <a:buNone/>
            </a:pPr>
            <a:r>
              <a:rPr lang="ru-RU" sz="6000" dirty="0" smtClean="0"/>
              <a:t>9) Мы жили на Садовом, в большом </a:t>
            </a:r>
            <a:r>
              <a:rPr lang="ru-RU" sz="6000" dirty="0" smtClean="0">
                <a:solidFill>
                  <a:srgbClr val="0000FF"/>
                </a:solidFill>
              </a:rPr>
              <a:t>доходном доме</a:t>
            </a:r>
            <a:r>
              <a:rPr lang="ru-RU" sz="6000" dirty="0" smtClean="0"/>
              <a:t>. </a:t>
            </a:r>
          </a:p>
          <a:p>
            <a:pPr algn="r">
              <a:buNone/>
            </a:pPr>
            <a:r>
              <a:rPr lang="ru-RU" sz="6000" dirty="0" smtClean="0">
                <a:solidFill>
                  <a:srgbClr val="C00000"/>
                </a:solidFill>
              </a:rPr>
              <a:t>(до революции – жилой дом с квартирами, сдававшимися внаём; историзм)</a:t>
            </a:r>
          </a:p>
          <a:p>
            <a:pPr>
              <a:buNone/>
            </a:pPr>
            <a:r>
              <a:rPr lang="ru-RU" sz="6000" dirty="0" smtClean="0"/>
              <a:t>10) В смокингах, в шик </a:t>
            </a:r>
            <a:r>
              <a:rPr lang="ru-RU" sz="6000" dirty="0" err="1" smtClean="0">
                <a:solidFill>
                  <a:srgbClr val="0000FF"/>
                </a:solidFill>
              </a:rPr>
              <a:t>опроборенные</a:t>
            </a:r>
            <a:r>
              <a:rPr lang="ru-RU" sz="6000" dirty="0" smtClean="0"/>
              <a:t>, великосветские олухи / В княжьей гостиной </a:t>
            </a:r>
            <a:r>
              <a:rPr lang="ru-RU" sz="6000" dirty="0" err="1" smtClean="0">
                <a:solidFill>
                  <a:srgbClr val="0000FF"/>
                </a:solidFill>
              </a:rPr>
              <a:t>наструнились</a:t>
            </a:r>
            <a:r>
              <a:rPr lang="ru-RU" sz="6000" dirty="0" smtClean="0"/>
              <a:t>, лица свои оглупив. </a:t>
            </a:r>
          </a:p>
          <a:p>
            <a:pPr algn="r">
              <a:buNone/>
            </a:pPr>
            <a:r>
              <a:rPr lang="ru-RU" sz="6000" dirty="0" smtClean="0">
                <a:solidFill>
                  <a:srgbClr val="C00000"/>
                </a:solidFill>
              </a:rPr>
              <a:t>(неологизмы индивидуально-авторские)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4031938" y="-2223629"/>
            <a:ext cx="720080" cy="6552729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dirty="0" smtClean="0"/>
              <a:t>4 Характеристика лексики </a:t>
            </a:r>
            <a:br>
              <a:rPr lang="ru-RU" dirty="0" smtClean="0"/>
            </a:br>
            <a:r>
              <a:rPr lang="ru-RU" dirty="0" smtClean="0"/>
              <a:t>по стилистической окраске</a:t>
            </a:r>
            <a:endParaRPr lang="ru-RU" dirty="0"/>
          </a:p>
        </p:txBody>
      </p:sp>
      <p:sp>
        <p:nvSpPr>
          <p:cNvPr id="2664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26625" name="Group 1"/>
          <p:cNvGrpSpPr>
            <a:grpSpLocks noChangeAspect="1"/>
          </p:cNvGrpSpPr>
          <p:nvPr/>
        </p:nvGrpSpPr>
        <p:grpSpPr bwMode="auto">
          <a:xfrm>
            <a:off x="467830" y="1700808"/>
            <a:ext cx="7920594" cy="4032596"/>
            <a:chOff x="1869" y="7703"/>
            <a:chExt cx="6668" cy="2678"/>
          </a:xfrm>
        </p:grpSpPr>
        <p:sp>
          <p:nvSpPr>
            <p:cNvPr id="26638" name="Rectangle 14"/>
            <p:cNvSpPr>
              <a:spLocks noChangeArrowheads="1"/>
            </p:cNvSpPr>
            <p:nvPr/>
          </p:nvSpPr>
          <p:spPr bwMode="auto">
            <a:xfrm>
              <a:off x="2560" y="7703"/>
              <a:ext cx="5223" cy="39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Характеристика лексики по стилистической окраске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6637" name="Rectangle 13"/>
            <p:cNvSpPr>
              <a:spLocks noChangeArrowheads="1"/>
            </p:cNvSpPr>
            <p:nvPr/>
          </p:nvSpPr>
          <p:spPr bwMode="auto">
            <a:xfrm>
              <a:off x="2640" y="8285"/>
              <a:ext cx="1439" cy="35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нейтральная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6636" name="Rectangle 12"/>
            <p:cNvSpPr>
              <a:spLocks noChangeArrowheads="1"/>
            </p:cNvSpPr>
            <p:nvPr/>
          </p:nvSpPr>
          <p:spPr bwMode="auto">
            <a:xfrm>
              <a:off x="4560" y="8285"/>
              <a:ext cx="1177" cy="349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книжная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6635" name="Rectangle 11"/>
            <p:cNvSpPr>
              <a:spLocks noChangeArrowheads="1"/>
            </p:cNvSpPr>
            <p:nvPr/>
          </p:nvSpPr>
          <p:spPr bwMode="auto">
            <a:xfrm>
              <a:off x="6367" y="8285"/>
              <a:ext cx="1376" cy="349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разговорная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6634" name="Rectangle 10"/>
            <p:cNvSpPr>
              <a:spLocks noChangeArrowheads="1"/>
            </p:cNvSpPr>
            <p:nvPr/>
          </p:nvSpPr>
          <p:spPr bwMode="auto">
            <a:xfrm>
              <a:off x="4415" y="8755"/>
              <a:ext cx="2061" cy="148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слова употребляются в книжных стилях речи (</a:t>
              </a:r>
              <a:r>
                <a:rPr lang="ru-RU" sz="1600" dirty="0" smtClean="0">
                  <a:latin typeface="Arial" pitchFamily="34" charset="0"/>
                  <a:ea typeface="Times New Roman" pitchFamily="18" charset="0"/>
                </a:rPr>
                <a:t>публицистическом, </a:t>
              </a: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научном, официально-деловом и т.д.): 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endParaRPr lang="ru-RU" sz="1600" dirty="0" smtClean="0">
                <a:latin typeface="Arial" pitchFamily="34" charset="0"/>
                <a:ea typeface="Times New Roman" pitchFamily="18" charset="0"/>
              </a:endParaRP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ru-RU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очи, лик, грядущий, блуждать, внимать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6633" name="Rectangle 9"/>
            <p:cNvSpPr>
              <a:spLocks noChangeArrowheads="1"/>
            </p:cNvSpPr>
            <p:nvPr/>
          </p:nvSpPr>
          <p:spPr bwMode="auto">
            <a:xfrm>
              <a:off x="6537" y="8749"/>
              <a:ext cx="2000" cy="163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слова, употребляющиеся в непринуждённой беседе: 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ru-RU" sz="1600" dirty="0" smtClean="0">
                <a:latin typeface="Arial" pitchFamily="34" charset="0"/>
                <a:ea typeface="Times New Roman" pitchFamily="18" charset="0"/>
              </a:endParaRP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молодчина, работяга, раздевалка, гляделки, плутать, дрыхнуть, помирать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6632" name="Rectangle 8"/>
            <p:cNvSpPr>
              <a:spLocks noChangeArrowheads="1"/>
            </p:cNvSpPr>
            <p:nvPr/>
          </p:nvSpPr>
          <p:spPr bwMode="auto">
            <a:xfrm>
              <a:off x="1869" y="8749"/>
              <a:ext cx="2485" cy="1393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слова лишены стилистической окраски 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(не прикреплены к определённому стилю речи): 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ru-RU" sz="1600" dirty="0" smtClean="0">
                <a:latin typeface="Arial" pitchFamily="34" charset="0"/>
                <a:ea typeface="Times New Roman" pitchFamily="18" charset="0"/>
              </a:endParaRP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лицо, глаза, голый, будущий, бродить, спать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6631" name="Line 7"/>
            <p:cNvSpPr>
              <a:spLocks noChangeShapeType="1"/>
            </p:cNvSpPr>
            <p:nvPr/>
          </p:nvSpPr>
          <p:spPr bwMode="auto">
            <a:xfrm flipH="1">
              <a:off x="3833" y="8095"/>
              <a:ext cx="1300" cy="19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6630" name="Line 6"/>
            <p:cNvSpPr>
              <a:spLocks noChangeShapeType="1"/>
            </p:cNvSpPr>
            <p:nvPr/>
          </p:nvSpPr>
          <p:spPr bwMode="auto">
            <a:xfrm>
              <a:off x="5133" y="8095"/>
              <a:ext cx="1486" cy="19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6629" name="Line 5"/>
            <p:cNvSpPr>
              <a:spLocks noChangeShapeType="1"/>
            </p:cNvSpPr>
            <p:nvPr/>
          </p:nvSpPr>
          <p:spPr bwMode="auto">
            <a:xfrm>
              <a:off x="5133" y="8095"/>
              <a:ext cx="1" cy="19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6628" name="Line 4"/>
            <p:cNvSpPr>
              <a:spLocks noChangeShapeType="1"/>
            </p:cNvSpPr>
            <p:nvPr/>
          </p:nvSpPr>
          <p:spPr bwMode="auto">
            <a:xfrm>
              <a:off x="3299" y="8635"/>
              <a:ext cx="1" cy="114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6627" name="Line 3"/>
            <p:cNvSpPr>
              <a:spLocks noChangeShapeType="1"/>
            </p:cNvSpPr>
            <p:nvPr/>
          </p:nvSpPr>
          <p:spPr bwMode="auto">
            <a:xfrm>
              <a:off x="5133" y="8635"/>
              <a:ext cx="1" cy="114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6626" name="Line 2"/>
            <p:cNvSpPr>
              <a:spLocks noChangeShapeType="1"/>
            </p:cNvSpPr>
            <p:nvPr/>
          </p:nvSpPr>
          <p:spPr bwMode="auto">
            <a:xfrm>
              <a:off x="7228" y="8635"/>
              <a:ext cx="1" cy="114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sp>
        <p:nvSpPr>
          <p:cNvPr id="26648" name="Rectangle 24"/>
          <p:cNvSpPr>
            <a:spLocks noChangeArrowheads="1"/>
          </p:cNvSpPr>
          <p:nvPr/>
        </p:nvSpPr>
        <p:spPr bwMode="auto">
          <a:xfrm>
            <a:off x="0" y="3003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70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20588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800" dirty="0" smtClean="0"/>
              <a:t>Проверь себя: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Соотнесите ряды слов со стилистическим разрядом лексики:</a:t>
            </a:r>
            <a:endParaRPr lang="ru-RU" sz="20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95536" y="2420888"/>
            <a:ext cx="5112568" cy="38862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/>
              <a:t>А) аптекарша, издёвка, ублажать, кавардак;</a:t>
            </a:r>
          </a:p>
          <a:p>
            <a:pPr>
              <a:buNone/>
            </a:pPr>
            <a:r>
              <a:rPr lang="ru-RU" sz="2400" dirty="0" smtClean="0"/>
              <a:t>Б) пещера, мечта, взятка, благодарность;</a:t>
            </a:r>
          </a:p>
          <a:p>
            <a:pPr>
              <a:buNone/>
            </a:pPr>
            <a:r>
              <a:rPr lang="ru-RU" sz="2400" dirty="0" smtClean="0"/>
              <a:t>В) грядущее, вручить, жизнь, арест;</a:t>
            </a:r>
          </a:p>
          <a:p>
            <a:pPr>
              <a:buNone/>
            </a:pPr>
            <a:r>
              <a:rPr lang="ru-RU" sz="2400" dirty="0" smtClean="0"/>
              <a:t>Г) констатировать, альтернатива, миграция, злопыхатель;</a:t>
            </a:r>
          </a:p>
          <a:p>
            <a:pPr>
              <a:buNone/>
            </a:pPr>
            <a:r>
              <a:rPr lang="ru-RU" sz="2400" dirty="0" smtClean="0"/>
              <a:t>Д) говорильня, срамота, хворый, ахинея.</a:t>
            </a:r>
            <a:endParaRPr lang="ru-RU" sz="24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724128" y="2708519"/>
            <a:ext cx="3035951" cy="187260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2600" dirty="0" smtClean="0"/>
              <a:t>1) нейтральная</a:t>
            </a:r>
          </a:p>
          <a:p>
            <a:pPr>
              <a:buNone/>
            </a:pPr>
            <a:r>
              <a:rPr lang="ru-RU" sz="2600" dirty="0" smtClean="0"/>
              <a:t>2) книжная</a:t>
            </a:r>
          </a:p>
          <a:p>
            <a:pPr>
              <a:buNone/>
            </a:pPr>
            <a:r>
              <a:rPr lang="ru-RU" sz="2600" dirty="0" smtClean="0"/>
              <a:t>3) разговорная</a:t>
            </a:r>
          </a:p>
          <a:p>
            <a:pPr>
              <a:buNone/>
            </a:pPr>
            <a:r>
              <a:rPr lang="ru-RU" sz="2600" dirty="0" smtClean="0"/>
              <a:t>4) просторечная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08720"/>
            <a:ext cx="8382000" cy="1512168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100" dirty="0" smtClean="0"/>
              <a:t>Ответы:    </a:t>
            </a:r>
            <a:r>
              <a:rPr lang="ru-RU" sz="3100" dirty="0" smtClean="0">
                <a:solidFill>
                  <a:srgbClr val="C00000"/>
                </a:solidFill>
              </a:rPr>
              <a:t>А3Б1Г2Д4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200" dirty="0" smtClean="0"/>
              <a:t>Соотнесите ряды слов со стилистическим разрядом лексики:</a:t>
            </a:r>
            <a:endParaRPr lang="ru-RU" sz="22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95536" y="2852936"/>
            <a:ext cx="8352928" cy="352839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/>
              <a:t>А) </a:t>
            </a:r>
            <a:r>
              <a:rPr lang="ru-RU" sz="2400" dirty="0" smtClean="0">
                <a:solidFill>
                  <a:srgbClr val="C00000"/>
                </a:solidFill>
              </a:rPr>
              <a:t>разговорная: </a:t>
            </a:r>
            <a:r>
              <a:rPr lang="ru-RU" sz="2400" dirty="0" smtClean="0"/>
              <a:t>аптекарша, издёвка, ублажать, кавардак;</a:t>
            </a:r>
          </a:p>
          <a:p>
            <a:pPr>
              <a:buNone/>
            </a:pPr>
            <a:r>
              <a:rPr lang="ru-RU" sz="2400" dirty="0" smtClean="0"/>
              <a:t>Б) </a:t>
            </a:r>
            <a:r>
              <a:rPr lang="ru-RU" sz="2400" dirty="0" smtClean="0">
                <a:solidFill>
                  <a:srgbClr val="C00000"/>
                </a:solidFill>
              </a:rPr>
              <a:t>нейтральная: </a:t>
            </a:r>
            <a:r>
              <a:rPr lang="ru-RU" sz="2400" dirty="0" smtClean="0"/>
              <a:t>пещера, мечта, взятка, благодарность;</a:t>
            </a:r>
          </a:p>
          <a:p>
            <a:pPr>
              <a:buNone/>
            </a:pPr>
            <a:r>
              <a:rPr lang="ru-RU" sz="2400" dirty="0" smtClean="0">
                <a:solidFill>
                  <a:srgbClr val="0000FF"/>
                </a:solidFill>
              </a:rPr>
              <a:t>В) грядущее (</a:t>
            </a:r>
            <a:r>
              <a:rPr lang="ru-RU" sz="2400" i="1" dirty="0" err="1" smtClean="0">
                <a:solidFill>
                  <a:srgbClr val="0000FF"/>
                </a:solidFill>
              </a:rPr>
              <a:t>книж</a:t>
            </a:r>
            <a:r>
              <a:rPr lang="ru-RU" sz="2400" i="1" dirty="0" smtClean="0">
                <a:solidFill>
                  <a:srgbClr val="0000FF"/>
                </a:solidFill>
              </a:rPr>
              <a:t>.</a:t>
            </a:r>
            <a:r>
              <a:rPr lang="ru-RU" sz="2400" dirty="0" smtClean="0">
                <a:solidFill>
                  <a:srgbClr val="0000FF"/>
                </a:solidFill>
              </a:rPr>
              <a:t>), вручить (</a:t>
            </a:r>
            <a:r>
              <a:rPr lang="ru-RU" sz="2400" i="1" dirty="0" err="1" smtClean="0">
                <a:solidFill>
                  <a:srgbClr val="0000FF"/>
                </a:solidFill>
              </a:rPr>
              <a:t>книж</a:t>
            </a:r>
            <a:r>
              <a:rPr lang="ru-RU" sz="2400" i="1" dirty="0" smtClean="0">
                <a:solidFill>
                  <a:srgbClr val="0000FF"/>
                </a:solidFill>
              </a:rPr>
              <a:t>.</a:t>
            </a:r>
            <a:r>
              <a:rPr lang="ru-RU" sz="2400" dirty="0" smtClean="0">
                <a:solidFill>
                  <a:srgbClr val="0000FF"/>
                </a:solidFill>
              </a:rPr>
              <a:t>), жизнь (</a:t>
            </a:r>
            <a:r>
              <a:rPr lang="ru-RU" sz="2400" i="1" dirty="0" err="1" smtClean="0">
                <a:solidFill>
                  <a:srgbClr val="0000FF"/>
                </a:solidFill>
              </a:rPr>
              <a:t>нейт</a:t>
            </a:r>
            <a:r>
              <a:rPr lang="ru-RU" sz="2400" i="1" dirty="0" smtClean="0">
                <a:solidFill>
                  <a:srgbClr val="0000FF"/>
                </a:solidFill>
              </a:rPr>
              <a:t>.</a:t>
            </a:r>
            <a:r>
              <a:rPr lang="ru-RU" sz="2400" dirty="0" smtClean="0">
                <a:solidFill>
                  <a:srgbClr val="0000FF"/>
                </a:solidFill>
              </a:rPr>
              <a:t>), арест (</a:t>
            </a:r>
            <a:r>
              <a:rPr lang="ru-RU" sz="2400" i="1" dirty="0" err="1" smtClean="0">
                <a:solidFill>
                  <a:srgbClr val="0000FF"/>
                </a:solidFill>
              </a:rPr>
              <a:t>нейт</a:t>
            </a:r>
            <a:r>
              <a:rPr lang="ru-RU" sz="2400" dirty="0" smtClean="0">
                <a:solidFill>
                  <a:srgbClr val="0000FF"/>
                </a:solidFill>
              </a:rPr>
              <a:t>.);</a:t>
            </a:r>
          </a:p>
          <a:p>
            <a:pPr>
              <a:buNone/>
            </a:pPr>
            <a:r>
              <a:rPr lang="ru-RU" sz="2400" dirty="0" smtClean="0"/>
              <a:t>Г) </a:t>
            </a:r>
            <a:r>
              <a:rPr lang="ru-RU" sz="2400" dirty="0" smtClean="0">
                <a:solidFill>
                  <a:srgbClr val="C00000"/>
                </a:solidFill>
              </a:rPr>
              <a:t>книжная:</a:t>
            </a:r>
            <a:r>
              <a:rPr lang="ru-RU" sz="2400" dirty="0" smtClean="0"/>
              <a:t> констатировать, альтернатива, миграция, злопыхатель;</a:t>
            </a:r>
          </a:p>
          <a:p>
            <a:pPr>
              <a:buNone/>
            </a:pPr>
            <a:r>
              <a:rPr lang="ru-RU" sz="2400" dirty="0" smtClean="0"/>
              <a:t>Д) </a:t>
            </a:r>
            <a:r>
              <a:rPr lang="ru-RU" sz="2400" dirty="0" smtClean="0">
                <a:solidFill>
                  <a:srgbClr val="C00000"/>
                </a:solidFill>
              </a:rPr>
              <a:t>просторечная: </a:t>
            </a:r>
            <a:r>
              <a:rPr lang="ru-RU" sz="2400" dirty="0" smtClean="0"/>
              <a:t>говорильня, срамота, хворый, ахинея.</a:t>
            </a:r>
            <a:endParaRPr lang="ru-RU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2979776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/>
              <a:t>Следующая тема:</a:t>
            </a:r>
          </a:p>
          <a:p>
            <a:pPr algn="ctr">
              <a:buNone/>
            </a:pPr>
            <a:endParaRPr lang="ru-RU" sz="4400" dirty="0" smtClean="0"/>
          </a:p>
          <a:p>
            <a:pPr algn="ctr">
              <a:buNone/>
            </a:pPr>
            <a:r>
              <a:rPr lang="ru-RU" sz="4400" dirty="0" smtClean="0"/>
              <a:t>«Фразеология»</a:t>
            </a:r>
            <a:endParaRPr lang="ru-RU" sz="4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339752" y="3284984"/>
            <a:ext cx="6804248" cy="2952328"/>
          </a:xfrm>
          <a:gradFill flip="none" rotWithShape="1"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2700000" scaled="1"/>
            <a:tileRect/>
          </a:gra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4000" dirty="0" smtClean="0"/>
              <a:t>Раздел «</a:t>
            </a:r>
            <a:r>
              <a:rPr lang="ru-RU" sz="4000" b="1" cap="all" dirty="0" smtClean="0"/>
              <a:t>Лексика</a:t>
            </a:r>
            <a:r>
              <a:rPr lang="ru-RU" sz="4000" dirty="0" smtClean="0"/>
              <a:t>» 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Для слушателей факультета </a:t>
            </a:r>
            <a:br>
              <a:rPr lang="ru-RU" sz="2700" dirty="0" smtClean="0"/>
            </a:br>
            <a:r>
              <a:rPr lang="ru-RU" sz="2700" dirty="0" smtClean="0"/>
              <a:t>довузовской подготовки и профориентации, подготовительных курсов, абитуриентов</a:t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>
                <a:solidFill>
                  <a:srgbClr val="002060"/>
                </a:solidFill>
              </a:rPr>
              <a:t>Т.В. Авдонина </a:t>
            </a:r>
            <a:br>
              <a:rPr lang="ru-RU" sz="2700" dirty="0" smtClean="0">
                <a:solidFill>
                  <a:srgbClr val="002060"/>
                </a:solidFill>
              </a:rPr>
            </a:br>
            <a:r>
              <a:rPr lang="ru-RU" sz="2700" dirty="0" smtClean="0">
                <a:solidFill>
                  <a:srgbClr val="002060"/>
                </a:solidFill>
              </a:rPr>
              <a:t/>
            </a:r>
            <a:br>
              <a:rPr lang="ru-RU" sz="2700" dirty="0" smtClean="0">
                <a:solidFill>
                  <a:srgbClr val="002060"/>
                </a:solidFill>
              </a:rPr>
            </a:br>
            <a:r>
              <a:rPr lang="ru-RU" sz="2700" dirty="0" smtClean="0">
                <a:solidFill>
                  <a:srgbClr val="002060"/>
                </a:solidFill>
              </a:rPr>
              <a:t>кафедра довузовской подготовки </a:t>
            </a:r>
            <a:br>
              <a:rPr lang="ru-RU" sz="2700" dirty="0" smtClean="0">
                <a:solidFill>
                  <a:srgbClr val="002060"/>
                </a:solidFill>
              </a:rPr>
            </a:br>
            <a:r>
              <a:rPr lang="ru-RU" sz="2700" dirty="0" smtClean="0">
                <a:solidFill>
                  <a:srgbClr val="002060"/>
                </a:solidFill>
              </a:rPr>
              <a:t>и профориентации </a:t>
            </a:r>
            <a:br>
              <a:rPr lang="ru-RU" sz="2700" dirty="0" smtClean="0">
                <a:solidFill>
                  <a:srgbClr val="002060"/>
                </a:solidFill>
              </a:rPr>
            </a:br>
            <a:r>
              <a:rPr lang="ru-RU" sz="2700" dirty="0" smtClean="0">
                <a:solidFill>
                  <a:srgbClr val="002060"/>
                </a:solidFill>
              </a:rPr>
              <a:t>УО «ГГУ имени Франциска Скорины»</a:t>
            </a:r>
            <a:br>
              <a:rPr lang="ru-RU" sz="2700" dirty="0" smtClean="0">
                <a:solidFill>
                  <a:srgbClr val="002060"/>
                </a:solidFill>
              </a:rPr>
            </a:br>
            <a:r>
              <a:rPr lang="ru-RU" sz="2700" dirty="0" smtClean="0">
                <a:solidFill>
                  <a:srgbClr val="002060"/>
                </a:solidFill>
              </a:rPr>
              <a:t/>
            </a:r>
            <a:br>
              <a:rPr lang="ru-RU" sz="27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>Гомель, </a:t>
            </a:r>
            <a:r>
              <a:rPr lang="ru-RU" sz="2000" dirty="0" smtClean="0">
                <a:solidFill>
                  <a:srgbClr val="002060"/>
                </a:solidFill>
              </a:rPr>
              <a:t>201</a:t>
            </a:r>
            <a:r>
              <a:rPr lang="en-US" sz="2000" dirty="0" smtClean="0">
                <a:solidFill>
                  <a:srgbClr val="002060"/>
                </a:solidFill>
              </a:rPr>
              <a:t>4</a:t>
            </a:r>
            <a:r>
              <a:rPr lang="ru-RU" sz="2700" dirty="0" smtClean="0">
                <a:solidFill>
                  <a:srgbClr val="002060"/>
                </a:solidFill>
              </a:rPr>
              <a:t/>
            </a:r>
            <a:br>
              <a:rPr lang="ru-RU" sz="2700" dirty="0" smtClean="0">
                <a:solidFill>
                  <a:srgbClr val="002060"/>
                </a:solidFill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 rot="5400000">
            <a:off x="4032495" y="-1792138"/>
            <a:ext cx="576066" cy="6121797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 indent="269875" fontAlgn="base">
              <a:spcAft>
                <a:spcPct val="0"/>
              </a:spcAft>
            </a:pPr>
            <a:r>
              <a:rPr lang="ru-RU" sz="22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</a:rPr>
              <a:t>1 </a:t>
            </a:r>
            <a:r>
              <a:rPr lang="ru-RU" sz="27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</a:rPr>
              <a:t>Характеристика</a:t>
            </a:r>
            <a:r>
              <a:rPr lang="ru-RU" sz="22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</a:rPr>
              <a:t> лексики по значению </a:t>
            </a:r>
            <a:r>
              <a:rPr lang="ru-RU" sz="1050" b="0" dirty="0" smtClean="0">
                <a:solidFill>
                  <a:schemeClr val="tx1"/>
                </a:solidFill>
                <a:latin typeface="Arial" pitchFamily="34" charset="0"/>
              </a:rPr>
              <a:t/>
            </a:r>
            <a:br>
              <a:rPr lang="ru-RU" sz="1050" b="0" dirty="0" smtClean="0">
                <a:solidFill>
                  <a:schemeClr val="tx1"/>
                </a:solidFill>
                <a:latin typeface="Arial" pitchFamily="34" charset="0"/>
              </a:rPr>
            </a:br>
            <a:endParaRPr lang="ru-RU" dirty="0"/>
          </a:p>
        </p:txBody>
      </p:sp>
      <p:grpSp>
        <p:nvGrpSpPr>
          <p:cNvPr id="2049" name="Group 1"/>
          <p:cNvGrpSpPr>
            <a:grpSpLocks noChangeAspect="1"/>
          </p:cNvGrpSpPr>
          <p:nvPr/>
        </p:nvGrpSpPr>
        <p:grpSpPr bwMode="auto">
          <a:xfrm>
            <a:off x="395536" y="1916776"/>
            <a:ext cx="8208912" cy="3960407"/>
            <a:chOff x="-1466" y="1856"/>
            <a:chExt cx="13906" cy="8824"/>
          </a:xfrm>
        </p:grpSpPr>
        <p:sp>
          <p:nvSpPr>
            <p:cNvPr id="2054" name="Rectangle 6"/>
            <p:cNvSpPr>
              <a:spLocks noChangeArrowheads="1"/>
            </p:cNvSpPr>
            <p:nvPr/>
          </p:nvSpPr>
          <p:spPr bwMode="auto">
            <a:xfrm>
              <a:off x="-1466" y="3881"/>
              <a:ext cx="5147" cy="6799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42620" tIns="21310" rIns="42620" bIns="2131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прямое</a:t>
              </a: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(первичное)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первичное наименование предмета, признака, </a:t>
              </a:r>
              <a:endPara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действия: </a:t>
              </a:r>
              <a:endPara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вкусное </a:t>
              </a:r>
              <a:r>
                <a:rPr kumimoji="0" lang="ru-RU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яблоко</a:t>
              </a: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нос </a:t>
              </a: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человека 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перо</a:t>
              </a: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птицы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золотые </a:t>
              </a: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серьги 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идёт</a:t>
              </a: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отец 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аудитория</a:t>
              </a: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светлая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3" name="Rectangle 5"/>
            <p:cNvSpPr>
              <a:spLocks noChangeArrowheads="1"/>
            </p:cNvSpPr>
            <p:nvPr/>
          </p:nvSpPr>
          <p:spPr bwMode="auto">
            <a:xfrm>
              <a:off x="468" y="1856"/>
              <a:ext cx="10074" cy="176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42620" tIns="21310" rIns="42620" bIns="2131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Полисемия </a:t>
              </a: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– многозначные слова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(имеют несколько лексических значений)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2" name="Rectangle 4"/>
            <p:cNvSpPr>
              <a:spLocks noChangeArrowheads="1"/>
            </p:cNvSpPr>
            <p:nvPr/>
          </p:nvSpPr>
          <p:spPr bwMode="auto">
            <a:xfrm>
              <a:off x="3899" y="3881"/>
              <a:ext cx="8541" cy="6799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42620" tIns="21310" rIns="42620" bIns="2131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переносное</a:t>
              </a: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(вторичное)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перенос наименований с одного предмета, признака, действия на другой по принципу сходства по форме, цвету, функции или на основе смежности предметов: </a:t>
              </a:r>
              <a:endPara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глазное </a:t>
              </a:r>
              <a:r>
                <a:rPr kumimoji="0" lang="ru-RU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яблоко</a:t>
              </a: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нос</a:t>
              </a: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корабля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перо</a:t>
              </a: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ручки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золотая</a:t>
              </a: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осень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идёт</a:t>
              </a: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поезд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аудитория</a:t>
              </a: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дружная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1" name="Line 3"/>
            <p:cNvSpPr>
              <a:spLocks noChangeShapeType="1"/>
            </p:cNvSpPr>
            <p:nvPr/>
          </p:nvSpPr>
          <p:spPr bwMode="auto">
            <a:xfrm flipH="1">
              <a:off x="1901" y="3621"/>
              <a:ext cx="1024" cy="275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50" name="Line 2"/>
            <p:cNvSpPr>
              <a:spLocks noChangeShapeType="1"/>
            </p:cNvSpPr>
            <p:nvPr/>
          </p:nvSpPr>
          <p:spPr bwMode="auto">
            <a:xfrm>
              <a:off x="6951" y="3621"/>
              <a:ext cx="732" cy="275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35782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13792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2800" dirty="0" smtClean="0"/>
              <a:t>Проверь себя:</a:t>
            </a:r>
            <a:endParaRPr lang="ru-RU" sz="28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2971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i="1" dirty="0" smtClean="0"/>
              <a:t>В каких предложениях слова употреблены в переносных </a:t>
            </a:r>
          </a:p>
          <a:p>
            <a:pPr>
              <a:buNone/>
            </a:pPr>
            <a:r>
              <a:rPr lang="ru-RU" i="1" dirty="0" smtClean="0"/>
              <a:t>значениях?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1) Между деревьями мелькнула лиса.</a:t>
            </a:r>
          </a:p>
          <a:p>
            <a:pPr>
              <a:buNone/>
            </a:pPr>
            <a:r>
              <a:rPr lang="ru-RU" dirty="0" smtClean="0"/>
              <a:t>2) Он такая лиса!</a:t>
            </a:r>
          </a:p>
          <a:p>
            <a:pPr>
              <a:buNone/>
            </a:pPr>
            <a:r>
              <a:rPr lang="ru-RU" dirty="0" smtClean="0"/>
              <a:t>3) Уксусное брожение способствует консервации овощей.</a:t>
            </a:r>
          </a:p>
          <a:p>
            <a:pPr>
              <a:buNone/>
            </a:pPr>
            <a:r>
              <a:rPr lang="ru-RU" dirty="0" smtClean="0"/>
              <a:t>4) Повышение налогов вызвало глухое брожение среди населения.</a:t>
            </a:r>
          </a:p>
          <a:p>
            <a:pPr>
              <a:buNone/>
            </a:pPr>
            <a:r>
              <a:rPr lang="ru-RU" dirty="0" smtClean="0"/>
              <a:t>5) Голова свинцовая — не поднять.</a:t>
            </a:r>
          </a:p>
          <a:p>
            <a:pPr>
              <a:buNone/>
            </a:pPr>
            <a:r>
              <a:rPr lang="ru-RU" dirty="0" smtClean="0"/>
              <a:t>6) Свинцовые гири лежали в шкафу.</a:t>
            </a:r>
          </a:p>
          <a:p>
            <a:pPr>
              <a:buNone/>
            </a:pPr>
            <a:r>
              <a:rPr lang="ru-RU" dirty="0" smtClean="0"/>
              <a:t>7) На день рождения ему подарили серебряный подстаканник.</a:t>
            </a:r>
          </a:p>
          <a:p>
            <a:pPr>
              <a:buNone/>
            </a:pPr>
            <a:r>
              <a:rPr lang="ru-RU" dirty="0" smtClean="0"/>
              <a:t>8) Где-то пел женский голос, и слышались серебряные звуки мандолин.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13792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2800" dirty="0" smtClean="0"/>
              <a:t>Проверь себя:</a:t>
            </a:r>
            <a:endParaRPr lang="ru-RU" sz="28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2971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i="1" dirty="0" smtClean="0"/>
              <a:t>В каких предложениях слова употреблены в переносных значениях?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1) Между деревьями мелькнула лиса.</a:t>
            </a:r>
          </a:p>
          <a:p>
            <a:pPr>
              <a:buNone/>
            </a:pPr>
            <a:r>
              <a:rPr lang="ru-RU" i="1" dirty="0" smtClean="0">
                <a:solidFill>
                  <a:srgbClr val="C00000"/>
                </a:solidFill>
              </a:rPr>
              <a:t>2) Он такая </a:t>
            </a:r>
            <a:r>
              <a:rPr lang="ru-RU" i="1" u="sng" dirty="0" smtClean="0">
                <a:solidFill>
                  <a:srgbClr val="C00000"/>
                </a:solidFill>
              </a:rPr>
              <a:t>лиса</a:t>
            </a:r>
            <a:r>
              <a:rPr lang="ru-RU" i="1" dirty="0" smtClean="0">
                <a:solidFill>
                  <a:srgbClr val="C00000"/>
                </a:solidFill>
              </a:rPr>
              <a:t>!</a:t>
            </a:r>
          </a:p>
          <a:p>
            <a:pPr>
              <a:buNone/>
            </a:pPr>
            <a:r>
              <a:rPr lang="ru-RU" dirty="0" smtClean="0"/>
              <a:t>3) Уксусное брожение способствует консервации овощей.</a:t>
            </a:r>
          </a:p>
          <a:p>
            <a:pPr>
              <a:buNone/>
            </a:pPr>
            <a:r>
              <a:rPr lang="ru-RU" i="1" dirty="0" smtClean="0">
                <a:solidFill>
                  <a:srgbClr val="C00000"/>
                </a:solidFill>
              </a:rPr>
              <a:t>4) Повышение налогов вызвало глухое </a:t>
            </a:r>
            <a:r>
              <a:rPr lang="ru-RU" i="1" u="sng" dirty="0" smtClean="0">
                <a:solidFill>
                  <a:srgbClr val="C00000"/>
                </a:solidFill>
              </a:rPr>
              <a:t>брожение</a:t>
            </a:r>
            <a:r>
              <a:rPr lang="ru-RU" i="1" dirty="0" smtClean="0">
                <a:solidFill>
                  <a:srgbClr val="C00000"/>
                </a:solidFill>
              </a:rPr>
              <a:t> среди населения.</a:t>
            </a:r>
          </a:p>
          <a:p>
            <a:pPr>
              <a:buNone/>
            </a:pPr>
            <a:r>
              <a:rPr lang="ru-RU" i="1" dirty="0" smtClean="0">
                <a:solidFill>
                  <a:srgbClr val="C00000"/>
                </a:solidFill>
              </a:rPr>
              <a:t>5) </a:t>
            </a:r>
            <a:r>
              <a:rPr lang="ru-RU" i="1" u="sng" dirty="0" smtClean="0">
                <a:solidFill>
                  <a:srgbClr val="C00000"/>
                </a:solidFill>
              </a:rPr>
              <a:t>Голова</a:t>
            </a:r>
            <a:r>
              <a:rPr lang="ru-RU" i="1" dirty="0" smtClean="0">
                <a:solidFill>
                  <a:srgbClr val="C00000"/>
                </a:solidFill>
              </a:rPr>
              <a:t> </a:t>
            </a:r>
            <a:r>
              <a:rPr lang="ru-RU" i="1" u="sng" dirty="0" smtClean="0">
                <a:solidFill>
                  <a:srgbClr val="C00000"/>
                </a:solidFill>
              </a:rPr>
              <a:t>свинцовая</a:t>
            </a:r>
            <a:r>
              <a:rPr lang="ru-RU" i="1" dirty="0" smtClean="0">
                <a:solidFill>
                  <a:srgbClr val="C00000"/>
                </a:solidFill>
              </a:rPr>
              <a:t> — не поднять.</a:t>
            </a:r>
          </a:p>
          <a:p>
            <a:pPr>
              <a:buNone/>
            </a:pPr>
            <a:r>
              <a:rPr lang="ru-RU" dirty="0" smtClean="0"/>
              <a:t>6) Свинцовые гири лежали в шкафу.</a:t>
            </a:r>
          </a:p>
          <a:p>
            <a:pPr>
              <a:buNone/>
            </a:pPr>
            <a:r>
              <a:rPr lang="ru-RU" dirty="0" smtClean="0"/>
              <a:t>7) На день рождения ему подарили серебряный подстаканник.</a:t>
            </a:r>
          </a:p>
          <a:p>
            <a:pPr>
              <a:buNone/>
            </a:pPr>
            <a:r>
              <a:rPr lang="ru-RU" i="1" dirty="0" smtClean="0">
                <a:solidFill>
                  <a:srgbClr val="C00000"/>
                </a:solidFill>
              </a:rPr>
              <a:t>8) Где-то пел женский голос, и слышались </a:t>
            </a:r>
            <a:r>
              <a:rPr lang="ru-RU" i="1" u="sng" dirty="0" smtClean="0">
                <a:solidFill>
                  <a:srgbClr val="C00000"/>
                </a:solidFill>
              </a:rPr>
              <a:t>серебряные звуки</a:t>
            </a:r>
            <a:r>
              <a:rPr lang="ru-RU" i="1" dirty="0" smtClean="0">
                <a:solidFill>
                  <a:srgbClr val="C00000"/>
                </a:solidFill>
              </a:rPr>
              <a:t> мандолин.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648072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2400" b="1" dirty="0" smtClean="0"/>
              <a:t>Омонимы</a:t>
            </a:r>
            <a:endParaRPr lang="ru-RU" sz="24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524000"/>
          <a:ext cx="8229600" cy="527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1903040"/>
                <a:gridCol w="2211760"/>
                <a:gridCol w="2057400"/>
              </a:tblGrid>
              <a:tr h="370840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DokChampa"/>
                        </a:rPr>
                        <a:t>Омонимы</a:t>
                      </a:r>
                      <a:r>
                        <a:rPr lang="ru-RU" sz="2000" b="1" i="1" dirty="0">
                          <a:latin typeface="Times New Roman"/>
                          <a:ea typeface="Times New Roman"/>
                          <a:cs typeface="DokChampa"/>
                        </a:rPr>
                        <a:t> 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DokChampa"/>
                        </a:rPr>
                        <a:t>(от греч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  <a:cs typeface="DokChampa"/>
                        </a:rPr>
                        <a:t>. homos 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DokChampa"/>
                        </a:rPr>
                        <a:t>– «одинаковый» +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  <a:cs typeface="DokChampa"/>
                        </a:rPr>
                        <a:t> onyma 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DokChampa"/>
                        </a:rPr>
                        <a:t>– «имя»)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  <a:cs typeface="DokChampa"/>
                        </a:rPr>
                        <a:t> – </a:t>
                      </a:r>
                      <a:endParaRPr lang="ru-RU" sz="2000" i="1" dirty="0" smtClean="0"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DokChampa"/>
                        </a:rPr>
                        <a:t>одинаковые 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DokChampa"/>
                        </a:rPr>
                        <a:t>по звучанию, различные по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DokChampa"/>
                        </a:rPr>
                        <a:t>значению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DokChampa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DokChampa"/>
                        </a:rPr>
                        <a:t>лексические</a:t>
                      </a:r>
                      <a:endParaRPr lang="ru-RU" sz="1800" dirty="0">
                        <a:latin typeface="Times New Roman"/>
                        <a:ea typeface="Times New Roman"/>
                        <a:cs typeface="DokChampa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DokChampa"/>
                        </a:rPr>
                        <a:t>грамматические (омоформы)</a:t>
                      </a:r>
                      <a:endParaRPr lang="ru-RU" sz="1800" dirty="0">
                        <a:latin typeface="Times New Roman"/>
                        <a:ea typeface="Times New Roman"/>
                        <a:cs typeface="DokChampa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DokChampa"/>
                        </a:rPr>
                        <a:t>фонетические </a:t>
                      </a:r>
                      <a:endParaRPr lang="ru-RU" sz="1800" dirty="0"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DokChampa"/>
                        </a:rPr>
                        <a:t>(омофоны)</a:t>
                      </a:r>
                      <a:endParaRPr lang="ru-RU" sz="1800" dirty="0">
                        <a:latin typeface="Times New Roman"/>
                        <a:ea typeface="Times New Roman"/>
                        <a:cs typeface="DokChampa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001520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DokChampa"/>
                        </a:rPr>
                        <a:t>графические </a:t>
                      </a:r>
                      <a:endParaRPr lang="ru-RU" sz="1800" dirty="0"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551940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DokChampa"/>
                        </a:rPr>
                        <a:t>(омографы)</a:t>
                      </a:r>
                      <a:endParaRPr lang="ru-RU" sz="1800" dirty="0">
                        <a:latin typeface="Times New Roman"/>
                        <a:ea typeface="Times New Roman"/>
                        <a:cs typeface="DokChampa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DokChampa"/>
                        </a:rPr>
                        <a:t>слова одной и той же части речи, одинаковые по звучанию и написанию, но имеющие различные лексические значения: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Times New Roman"/>
                          <a:cs typeface="DokChampa"/>
                        </a:rPr>
                        <a:t>коса девичья – острая коса – песчаная коса; </a:t>
                      </a:r>
                      <a:endParaRPr lang="ru-RU" sz="1600" i="1" dirty="0" smtClean="0"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latin typeface="Times New Roman"/>
                          <a:ea typeface="Times New Roman"/>
                          <a:cs typeface="DokChampa"/>
                        </a:rPr>
                        <a:t>ключ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DokChampa"/>
                        </a:rPr>
                        <a:t>(отмычка)</a:t>
                      </a:r>
                      <a:r>
                        <a:rPr lang="ru-RU" sz="1600" i="1" dirty="0">
                          <a:latin typeface="Times New Roman"/>
                          <a:ea typeface="Times New Roman"/>
                          <a:cs typeface="DokChampa"/>
                        </a:rPr>
                        <a:t> – ключ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DokChampa"/>
                        </a:rPr>
                        <a:t>(родник);</a:t>
                      </a:r>
                      <a:r>
                        <a:rPr lang="ru-RU" sz="1600" i="1" dirty="0">
                          <a:latin typeface="Times New Roman"/>
                          <a:ea typeface="Times New Roman"/>
                          <a:cs typeface="DokChampa"/>
                        </a:rPr>
                        <a:t> </a:t>
                      </a:r>
                      <a:endParaRPr lang="ru-RU" sz="1600" dirty="0"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Times New Roman"/>
                          <a:cs typeface="DokChampa"/>
                        </a:rPr>
                        <a:t>заставить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DokChampa"/>
                        </a:rPr>
                        <a:t>(преграда) </a:t>
                      </a:r>
                      <a:r>
                        <a:rPr lang="ru-RU" sz="1600" i="1" dirty="0">
                          <a:latin typeface="Times New Roman"/>
                          <a:ea typeface="Times New Roman"/>
                          <a:cs typeface="DokChampa"/>
                        </a:rPr>
                        <a:t>– заставить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DokChampa"/>
                        </a:rPr>
                        <a:t>(принудить)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DokChampa"/>
                        </a:rPr>
                        <a:t>совпадающие по звучанию и написанию отдельные формы разных слов: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Times New Roman"/>
                          <a:cs typeface="DokChampa"/>
                        </a:rPr>
                        <a:t>острая пила – </a:t>
                      </a:r>
                      <a:endParaRPr lang="ru-RU" sz="1600" i="1" dirty="0" smtClean="0"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latin typeface="Times New Roman"/>
                          <a:ea typeface="Times New Roman"/>
                          <a:cs typeface="DokChampa"/>
                        </a:rPr>
                        <a:t>пила </a:t>
                      </a:r>
                      <a:r>
                        <a:rPr lang="ru-RU" sz="1600" i="1" dirty="0">
                          <a:latin typeface="Times New Roman"/>
                          <a:ea typeface="Times New Roman"/>
                          <a:cs typeface="DokChampa"/>
                        </a:rPr>
                        <a:t>воду; </a:t>
                      </a:r>
                      <a:endParaRPr lang="ru-RU" sz="1600" dirty="0"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600" i="1" dirty="0" smtClean="0"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latin typeface="Times New Roman"/>
                          <a:ea typeface="Times New Roman"/>
                          <a:cs typeface="DokChampa"/>
                        </a:rPr>
                        <a:t>пара </a:t>
                      </a:r>
                      <a:r>
                        <a:rPr lang="ru-RU" sz="1600" i="1" dirty="0">
                          <a:latin typeface="Times New Roman"/>
                          <a:ea typeface="Times New Roman"/>
                          <a:cs typeface="DokChampa"/>
                        </a:rPr>
                        <a:t>носков – давление пара;</a:t>
                      </a:r>
                      <a:endParaRPr lang="ru-RU" sz="1600" dirty="0"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600" i="1" dirty="0" smtClean="0"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latin typeface="Times New Roman"/>
                          <a:ea typeface="Times New Roman"/>
                          <a:cs typeface="DokChampa"/>
                        </a:rPr>
                        <a:t>лечу </a:t>
                      </a:r>
                      <a:r>
                        <a:rPr lang="ru-RU" sz="1600" i="1" dirty="0">
                          <a:latin typeface="Times New Roman"/>
                          <a:ea typeface="Times New Roman"/>
                          <a:cs typeface="DokChampa"/>
                        </a:rPr>
                        <a:t>в самолёте – лечу людей; </a:t>
                      </a:r>
                      <a:endParaRPr lang="ru-RU" sz="1600" dirty="0"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1600" i="1" dirty="0" smtClean="0"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latin typeface="Times New Roman"/>
                          <a:ea typeface="Times New Roman"/>
                          <a:cs typeface="DokChampa"/>
                        </a:rPr>
                        <a:t>три </a:t>
                      </a:r>
                      <a:r>
                        <a:rPr lang="ru-RU" sz="1600" i="1" dirty="0">
                          <a:latin typeface="Times New Roman"/>
                          <a:ea typeface="Times New Roman"/>
                          <a:cs typeface="DokChampa"/>
                        </a:rPr>
                        <a:t>дерева – </a:t>
                      </a:r>
                      <a:endParaRPr lang="ru-RU" sz="1600" i="1" dirty="0" smtClean="0"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latin typeface="Times New Roman"/>
                          <a:ea typeface="Times New Roman"/>
                          <a:cs typeface="DokChampa"/>
                        </a:rPr>
                        <a:t>три </a:t>
                      </a:r>
                      <a:r>
                        <a:rPr lang="ru-RU" sz="1600" i="1" dirty="0">
                          <a:latin typeface="Times New Roman"/>
                          <a:ea typeface="Times New Roman"/>
                          <a:cs typeface="DokChampa"/>
                        </a:rPr>
                        <a:t>морковь</a:t>
                      </a:r>
                      <a:endParaRPr lang="ru-RU" sz="1600" dirty="0">
                        <a:latin typeface="Times New Roman"/>
                        <a:ea typeface="Times New Roman"/>
                        <a:cs typeface="DokChampa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DokChampa"/>
                        </a:rPr>
                        <a:t>слова или формы слов, одинаковые по звучанию, но разные по написанию и значению: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Times New Roman"/>
                          <a:cs typeface="DokChampa"/>
                        </a:rPr>
                        <a:t>компания – кампания;</a:t>
                      </a:r>
                      <a:endParaRPr lang="ru-RU" sz="1600" dirty="0"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Times New Roman"/>
                          <a:cs typeface="DokChampa"/>
                        </a:rPr>
                        <a:t>полоскать–поласкать; </a:t>
                      </a:r>
                      <a:endParaRPr lang="ru-RU" sz="1600" dirty="0"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Times New Roman"/>
                          <a:cs typeface="DokChampa"/>
                        </a:rPr>
                        <a:t>изморозь–изморось; </a:t>
                      </a:r>
                      <a:endParaRPr lang="ru-RU" sz="1600" dirty="0"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Times New Roman"/>
                          <a:cs typeface="DokChampa"/>
                        </a:rPr>
                        <a:t>плод – плот; </a:t>
                      </a:r>
                      <a:endParaRPr lang="ru-RU" sz="1600" dirty="0"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Times New Roman"/>
                          <a:cs typeface="DokChampa"/>
                        </a:rPr>
                        <a:t>костный–косный; </a:t>
                      </a:r>
                      <a:endParaRPr lang="ru-RU" sz="1600" dirty="0"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Times New Roman"/>
                          <a:cs typeface="DokChampa"/>
                        </a:rPr>
                        <a:t>вера – Вера</a:t>
                      </a:r>
                      <a:endParaRPr lang="ru-RU" sz="1600" dirty="0">
                        <a:latin typeface="Times New Roman"/>
                        <a:ea typeface="Times New Roman"/>
                        <a:cs typeface="DokChampa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DokChampa"/>
                        </a:rPr>
                        <a:t>слова и формы слов, которые одинаково пишутся, но различаются по значению и ударением: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Times New Roman"/>
                          <a:cs typeface="DokChampa"/>
                        </a:rPr>
                        <a:t>замóк– зáмок;</a:t>
                      </a:r>
                      <a:endParaRPr lang="ru-RU" sz="1600" dirty="0"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Times New Roman"/>
                          <a:cs typeface="DokChampa"/>
                        </a:rPr>
                        <a:t>мýка – мукá;</a:t>
                      </a:r>
                      <a:endParaRPr lang="ru-RU" sz="1600" dirty="0"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Times New Roman"/>
                          <a:cs typeface="DokChampa"/>
                        </a:rPr>
                        <a:t>атлáс –áтлас;</a:t>
                      </a:r>
                      <a:endParaRPr lang="ru-RU" sz="1600" dirty="0"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Times New Roman"/>
                          <a:cs typeface="DokChampa"/>
                        </a:rPr>
                        <a:t>белóк – бéлок;</a:t>
                      </a:r>
                      <a:endParaRPr lang="ru-RU" sz="1600" dirty="0"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Times New Roman"/>
                          <a:cs typeface="DokChampa"/>
                        </a:rPr>
                        <a:t>дорóга – дорогá;</a:t>
                      </a:r>
                      <a:endParaRPr lang="ru-RU" sz="1600" dirty="0"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Times New Roman"/>
                          <a:cs typeface="DokChampa"/>
                        </a:rPr>
                        <a:t>вестú – вéсти;</a:t>
                      </a:r>
                      <a:endParaRPr lang="ru-RU" sz="1600" dirty="0"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Times New Roman"/>
                          <a:cs typeface="DokChampa"/>
                        </a:rPr>
                        <a:t>землú  – зéмли</a:t>
                      </a:r>
                      <a:endParaRPr lang="ru-RU" sz="1600" dirty="0">
                        <a:latin typeface="Times New Roman"/>
                        <a:ea typeface="Times New Roman"/>
                        <a:cs typeface="DokChampa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648072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100" dirty="0" smtClean="0"/>
              <a:t>Проверь себя:</a:t>
            </a:r>
            <a:endParaRPr lang="ru-RU" sz="31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0172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2300" i="1" dirty="0" smtClean="0"/>
              <a:t>В предложениях найдите слова, которые могут вступать в омонимичные отношения с другими словами; определите, в чём проявляется их совпадение и к какой разновидности они относятся</a:t>
            </a:r>
          </a:p>
          <a:p>
            <a:pPr>
              <a:buNone/>
            </a:pPr>
            <a:endParaRPr lang="ru-RU" sz="2300" i="1" dirty="0" smtClean="0"/>
          </a:p>
          <a:p>
            <a:pPr>
              <a:buNone/>
            </a:pPr>
            <a:r>
              <a:rPr lang="ru-RU" dirty="0" smtClean="0"/>
              <a:t>1 Я всё расставлю на свои места, / Но для тебя уже, боюсь, не будет места. 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2 И сбежала лиса в леса – / Схоронили её леса. 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3 Область рифм – моя стихия, / И легко пишу стихи я. 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4 Бранили пьесу: мол, пошла, / А пьеса всё-таки пошла. 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5 За всех </a:t>
            </a:r>
            <a:r>
              <a:rPr lang="ru-RU" dirty="0" err="1" smtClean="0"/>
              <a:t>расплáчусь</a:t>
            </a:r>
            <a:r>
              <a:rPr lang="ru-RU" dirty="0" smtClean="0"/>
              <a:t>, за всех </a:t>
            </a:r>
            <a:r>
              <a:rPr lang="ru-RU" dirty="0" err="1" smtClean="0"/>
              <a:t>расплачýсь</a:t>
            </a:r>
            <a:r>
              <a:rPr lang="ru-RU" dirty="0" smtClean="0"/>
              <a:t>. 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6 Серая ворона чёрного ворона утром ругала, присев на сучок. 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7 Кому таланта не хватает, тот у талантливых хватает.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576064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700" dirty="0" smtClean="0"/>
              <a:t>Ответы:</a:t>
            </a:r>
            <a:endParaRPr lang="ru-RU" sz="27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7372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2100" i="1" dirty="0" smtClean="0"/>
              <a:t>В предложениях найдите слова, которые могут вступать в омонимичные отношения с другими словами; определите, в чём проявляется их совпадение и к какой разновидности они относятся</a:t>
            </a:r>
          </a:p>
          <a:p>
            <a:pPr>
              <a:buNone/>
            </a:pPr>
            <a:endParaRPr lang="ru-RU" sz="2100" i="1" dirty="0" smtClean="0"/>
          </a:p>
          <a:p>
            <a:pPr>
              <a:buNone/>
            </a:pPr>
            <a:r>
              <a:rPr lang="ru-RU" dirty="0" smtClean="0"/>
              <a:t>1 Я всё расставлю на свои </a:t>
            </a:r>
            <a:r>
              <a:rPr lang="ru-RU" i="1" dirty="0" smtClean="0">
                <a:solidFill>
                  <a:srgbClr val="C00000"/>
                </a:solidFill>
              </a:rPr>
              <a:t>места</a:t>
            </a:r>
            <a:r>
              <a:rPr lang="ru-RU" dirty="0" smtClean="0"/>
              <a:t>, / Но для тебя уже, боюсь, не будет </a:t>
            </a:r>
            <a:r>
              <a:rPr lang="ru-RU" i="1" dirty="0" smtClean="0">
                <a:solidFill>
                  <a:srgbClr val="C00000"/>
                </a:solidFill>
              </a:rPr>
              <a:t>места</a:t>
            </a:r>
            <a:r>
              <a:rPr lang="ru-RU" dirty="0" smtClean="0"/>
              <a:t>. </a:t>
            </a:r>
            <a:r>
              <a:rPr lang="ru-RU" i="1" dirty="0" smtClean="0">
                <a:solidFill>
                  <a:srgbClr val="C00000"/>
                </a:solidFill>
              </a:rPr>
              <a:t>(</a:t>
            </a:r>
            <a:r>
              <a:rPr lang="ru-RU" i="1" dirty="0" err="1" smtClean="0">
                <a:solidFill>
                  <a:srgbClr val="C00000"/>
                </a:solidFill>
              </a:rPr>
              <a:t>омоформы</a:t>
            </a:r>
            <a:r>
              <a:rPr lang="ru-RU" i="1" dirty="0" smtClean="0">
                <a:solidFill>
                  <a:srgbClr val="C00000"/>
                </a:solidFill>
              </a:rPr>
              <a:t>)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2 И сбежала </a:t>
            </a:r>
            <a:r>
              <a:rPr lang="ru-RU" i="1" dirty="0" smtClean="0">
                <a:solidFill>
                  <a:srgbClr val="C00000"/>
                </a:solidFill>
              </a:rPr>
              <a:t>лиса</a:t>
            </a:r>
            <a:r>
              <a:rPr lang="ru-RU" dirty="0" smtClean="0"/>
              <a:t> в леса – / Схоронили её </a:t>
            </a:r>
            <a:r>
              <a:rPr lang="ru-RU" i="1" dirty="0" smtClean="0">
                <a:solidFill>
                  <a:srgbClr val="C00000"/>
                </a:solidFill>
              </a:rPr>
              <a:t>леса</a:t>
            </a:r>
            <a:r>
              <a:rPr lang="ru-RU" dirty="0" smtClean="0"/>
              <a:t>. </a:t>
            </a:r>
            <a:r>
              <a:rPr lang="ru-RU" i="1" dirty="0" smtClean="0">
                <a:solidFill>
                  <a:srgbClr val="C00000"/>
                </a:solidFill>
              </a:rPr>
              <a:t>(омофоны)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3 Область рифм – моя стихия, / И легко пишу стихи я. 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4 Бранили пьесу: мол, </a:t>
            </a:r>
            <a:r>
              <a:rPr lang="ru-RU" i="1" dirty="0" smtClean="0">
                <a:solidFill>
                  <a:srgbClr val="C00000"/>
                </a:solidFill>
              </a:rPr>
              <a:t>пошла</a:t>
            </a:r>
            <a:r>
              <a:rPr lang="ru-RU" dirty="0" smtClean="0"/>
              <a:t>, / А пьеса всё-таки </a:t>
            </a:r>
            <a:r>
              <a:rPr lang="ru-RU" i="1" dirty="0" smtClean="0">
                <a:solidFill>
                  <a:srgbClr val="C00000"/>
                </a:solidFill>
              </a:rPr>
              <a:t>пошла</a:t>
            </a:r>
            <a:r>
              <a:rPr lang="ru-RU" dirty="0" smtClean="0"/>
              <a:t>. </a:t>
            </a:r>
            <a:r>
              <a:rPr lang="ru-RU" i="1" dirty="0" smtClean="0">
                <a:solidFill>
                  <a:srgbClr val="C00000"/>
                </a:solidFill>
              </a:rPr>
              <a:t>(</a:t>
            </a:r>
            <a:r>
              <a:rPr lang="ru-RU" i="1" dirty="0" err="1" smtClean="0">
                <a:solidFill>
                  <a:srgbClr val="C00000"/>
                </a:solidFill>
              </a:rPr>
              <a:t>омоформы</a:t>
            </a:r>
            <a:r>
              <a:rPr lang="ru-RU" i="1" dirty="0" smtClean="0">
                <a:solidFill>
                  <a:srgbClr val="C00000"/>
                </a:solidFill>
              </a:rPr>
              <a:t>)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5 За всех </a:t>
            </a:r>
            <a:r>
              <a:rPr lang="ru-RU" dirty="0" err="1" smtClean="0"/>
              <a:t>расплáчусь</a:t>
            </a:r>
            <a:r>
              <a:rPr lang="ru-RU" dirty="0" smtClean="0"/>
              <a:t>, за всех </a:t>
            </a:r>
            <a:r>
              <a:rPr lang="ru-RU" dirty="0" err="1" smtClean="0"/>
              <a:t>расплачýсь</a:t>
            </a:r>
            <a:r>
              <a:rPr lang="ru-RU" dirty="0" smtClean="0"/>
              <a:t>. </a:t>
            </a:r>
            <a:r>
              <a:rPr lang="ru-RU" i="1" dirty="0" smtClean="0">
                <a:solidFill>
                  <a:srgbClr val="C00000"/>
                </a:solidFill>
              </a:rPr>
              <a:t>(омографы)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6 Серая </a:t>
            </a:r>
            <a:r>
              <a:rPr lang="ru-RU" i="1" dirty="0" smtClean="0">
                <a:solidFill>
                  <a:srgbClr val="C00000"/>
                </a:solidFill>
              </a:rPr>
              <a:t>ворона</a:t>
            </a:r>
            <a:r>
              <a:rPr lang="ru-RU" dirty="0" smtClean="0"/>
              <a:t> чёрного </a:t>
            </a:r>
            <a:r>
              <a:rPr lang="ru-RU" i="1" dirty="0" smtClean="0">
                <a:solidFill>
                  <a:srgbClr val="C00000"/>
                </a:solidFill>
              </a:rPr>
              <a:t>ворона</a:t>
            </a:r>
            <a:r>
              <a:rPr lang="ru-RU" dirty="0" smtClean="0"/>
              <a:t> утром ругала, присев на сучок. </a:t>
            </a:r>
            <a:r>
              <a:rPr lang="ru-RU" i="1" dirty="0" smtClean="0">
                <a:solidFill>
                  <a:srgbClr val="C00000"/>
                </a:solidFill>
              </a:rPr>
              <a:t>(</a:t>
            </a:r>
            <a:r>
              <a:rPr lang="ru-RU" i="1" dirty="0" err="1" smtClean="0">
                <a:solidFill>
                  <a:srgbClr val="C00000"/>
                </a:solidFill>
              </a:rPr>
              <a:t>омоформы</a:t>
            </a:r>
            <a:r>
              <a:rPr lang="ru-RU" i="1" dirty="0" smtClean="0">
                <a:solidFill>
                  <a:srgbClr val="C00000"/>
                </a:solidFill>
              </a:rPr>
              <a:t>)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7 Кому таланта не </a:t>
            </a:r>
            <a:r>
              <a:rPr lang="ru-RU" i="1" dirty="0" smtClean="0">
                <a:solidFill>
                  <a:srgbClr val="C00000"/>
                </a:solidFill>
              </a:rPr>
              <a:t>хватает</a:t>
            </a:r>
            <a:r>
              <a:rPr lang="ru-RU" dirty="0" smtClean="0"/>
              <a:t>, тот у талантливых </a:t>
            </a:r>
            <a:r>
              <a:rPr lang="ru-RU" i="1" dirty="0" smtClean="0">
                <a:solidFill>
                  <a:srgbClr val="C00000"/>
                </a:solidFill>
              </a:rPr>
              <a:t>хватает</a:t>
            </a:r>
            <a:r>
              <a:rPr lang="ru-RU" dirty="0" smtClean="0"/>
              <a:t>. </a:t>
            </a:r>
            <a:r>
              <a:rPr lang="ru-RU" i="1" dirty="0" smtClean="0">
                <a:solidFill>
                  <a:srgbClr val="C00000"/>
                </a:solidFill>
              </a:rPr>
              <a:t>(лексические омонимы)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70182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2400" b="1" dirty="0" smtClean="0"/>
              <a:t>Синонимы</a:t>
            </a:r>
            <a:endParaRPr lang="ru-RU" sz="24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88840"/>
          <a:ext cx="8229600" cy="4593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969402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DokChampa"/>
                        </a:rPr>
                        <a:t>Синонимы</a:t>
                      </a:r>
                      <a:r>
                        <a:rPr lang="ru-RU" sz="2000" b="1" i="1" dirty="0">
                          <a:latin typeface="Times New Roman"/>
                          <a:ea typeface="Times New Roman"/>
                          <a:cs typeface="DokChampa"/>
                        </a:rPr>
                        <a:t> 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DokChampa"/>
                        </a:rPr>
                        <a:t>(от греч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  <a:cs typeface="DokChampa"/>
                        </a:rPr>
                        <a:t>. synonymos 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DokChampa"/>
                        </a:rPr>
                        <a:t>– «одноимённый») – </a:t>
                      </a:r>
                      <a:endParaRPr lang="ru-RU" sz="2000" dirty="0" smtClean="0"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DokChampa"/>
                        </a:rPr>
                        <a:t>слова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DokChampa"/>
                        </a:rPr>
                        <a:t>, принадлежащие одной части речи, которые звучат и пишутся по-разному, но близки или одинаковы по смыслу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31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DokChampa"/>
                        </a:rPr>
                        <a:t>лексические (семантические)</a:t>
                      </a:r>
                      <a:endParaRPr lang="ru-RU" sz="2000" dirty="0">
                        <a:latin typeface="Times New Roman"/>
                        <a:ea typeface="Times New Roman"/>
                        <a:cs typeface="DokChampa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DokChampa"/>
                        </a:rPr>
                        <a:t>стилистические</a:t>
                      </a:r>
                      <a:endParaRPr lang="ru-RU" sz="2000" dirty="0">
                        <a:latin typeface="Times New Roman"/>
                        <a:ea typeface="Times New Roman"/>
                        <a:cs typeface="DokChampa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2313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DokChampa"/>
                        </a:rPr>
                        <a:t>обозначают одно и то же понятие, но различаются оттенками лексического значения: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i="1" dirty="0">
                          <a:latin typeface="Times New Roman"/>
                          <a:ea typeface="Times New Roman"/>
                          <a:cs typeface="DokChampa"/>
                        </a:rPr>
                        <a:t>метель – вьюга, буран, пурга;</a:t>
                      </a:r>
                      <a:endParaRPr lang="ru-RU" sz="2000" dirty="0"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i="1" dirty="0">
                          <a:latin typeface="Times New Roman"/>
                          <a:ea typeface="Times New Roman"/>
                          <a:cs typeface="DokChampa"/>
                        </a:rPr>
                        <a:t>друг – приятель, товарищ;</a:t>
                      </a:r>
                      <a:endParaRPr lang="ru-RU" sz="2000" dirty="0"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i="1" dirty="0">
                          <a:latin typeface="Times New Roman"/>
                          <a:ea typeface="Times New Roman"/>
                          <a:cs typeface="DokChampa"/>
                        </a:rPr>
                        <a:t>смелый – отважный, храбрый, мужественный;</a:t>
                      </a:r>
                      <a:endParaRPr lang="ru-RU" sz="2000" dirty="0"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i="1" dirty="0">
                          <a:latin typeface="Times New Roman"/>
                          <a:ea typeface="Times New Roman"/>
                          <a:cs typeface="DokChampa"/>
                        </a:rPr>
                        <a:t>молодость – юность; </a:t>
                      </a:r>
                      <a:endParaRPr lang="ru-RU" sz="2000" dirty="0"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i="1" dirty="0">
                          <a:latin typeface="Times New Roman"/>
                          <a:ea typeface="Times New Roman"/>
                          <a:cs typeface="DokChampa"/>
                        </a:rPr>
                        <a:t>умный – мудрый;</a:t>
                      </a:r>
                      <a:endParaRPr lang="ru-RU" sz="2000" dirty="0"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i="1" dirty="0">
                          <a:latin typeface="Times New Roman"/>
                          <a:ea typeface="Times New Roman"/>
                          <a:cs typeface="DokChampa"/>
                        </a:rPr>
                        <a:t>идти – шагать</a:t>
                      </a:r>
                      <a:endParaRPr lang="ru-RU" sz="2000" dirty="0">
                        <a:latin typeface="Times New Roman"/>
                        <a:ea typeface="Times New Roman"/>
                        <a:cs typeface="DokChampa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DokChampa"/>
                        </a:rPr>
                        <a:t>обозначают одно и то же понятие, но различаются стилистической окраской, т.е. употребляются в разных стилях речи: нейтральном, научно-публицистическом, разговорном и др.: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i="1" dirty="0">
                          <a:latin typeface="Times New Roman"/>
                          <a:ea typeface="Times New Roman"/>
                          <a:cs typeface="DokChampa"/>
                        </a:rPr>
                        <a:t>луна и месяц, лошадь и конь, лоб и чело, брак и дефект,</a:t>
                      </a:r>
                      <a:endParaRPr lang="ru-RU" sz="2000" dirty="0"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i="1" dirty="0">
                          <a:latin typeface="Times New Roman"/>
                          <a:ea typeface="Times New Roman"/>
                          <a:cs typeface="DokChampa"/>
                        </a:rPr>
                        <a:t>доказательство и аргумент, </a:t>
                      </a:r>
                      <a:endParaRPr lang="ru-RU" sz="2000" dirty="0"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i="1" dirty="0">
                          <a:latin typeface="Times New Roman"/>
                          <a:ea typeface="Times New Roman"/>
                          <a:cs typeface="DokChampa"/>
                        </a:rPr>
                        <a:t>родина и отчизна, здесь и тут</a:t>
                      </a:r>
                      <a:endParaRPr lang="ru-RU" sz="2000" dirty="0">
                        <a:latin typeface="Times New Roman"/>
                        <a:ea typeface="Times New Roman"/>
                        <a:cs typeface="DokChampa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378601C765F2DB4D832BA86FE76CDD2C" ma:contentTypeVersion="0" ma:contentTypeDescription="Создание документа." ma:contentTypeScope="" ma:versionID="fdbc2b929c05273eee0c3ce94c5d817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CACB78B-4869-4C18-B356-D9CB1CAA9BC7}"/>
</file>

<file path=customXml/itemProps2.xml><?xml version="1.0" encoding="utf-8"?>
<ds:datastoreItem xmlns:ds="http://schemas.openxmlformats.org/officeDocument/2006/customXml" ds:itemID="{3D8CCA67-7A57-4DAA-B91B-ECA4551D4546}"/>
</file>

<file path=customXml/itemProps3.xml><?xml version="1.0" encoding="utf-8"?>
<ds:datastoreItem xmlns:ds="http://schemas.openxmlformats.org/officeDocument/2006/customXml" ds:itemID="{9618286E-41F1-4068-B3FC-A3E582862C10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957</TotalTime>
  <Words>2505</Words>
  <Application>Microsoft Office PowerPoint</Application>
  <PresentationFormat>Экран (4:3)</PresentationFormat>
  <Paragraphs>369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Городская</vt:lpstr>
      <vt:lpstr>Раздел «Лексика»   Для слушателей факультета  довузовской подготовки и профориентации,  подготовительных курсов, абитуриентов</vt:lpstr>
      <vt:lpstr> ЛЕКСИКА  </vt:lpstr>
      <vt:lpstr>1 Характеристика лексики по значению  </vt:lpstr>
      <vt:lpstr>Проверь себя:</vt:lpstr>
      <vt:lpstr>Проверь себя:</vt:lpstr>
      <vt:lpstr>Омонимы</vt:lpstr>
      <vt:lpstr>Проверь себя:</vt:lpstr>
      <vt:lpstr>Ответы:</vt:lpstr>
      <vt:lpstr>Синонимы</vt:lpstr>
      <vt:lpstr>Проверь себя:</vt:lpstr>
      <vt:lpstr>Ответы:</vt:lpstr>
      <vt:lpstr> Антонимы </vt:lpstr>
      <vt:lpstr>Проверь себя:</vt:lpstr>
      <vt:lpstr>Ответы:    1,5,6</vt:lpstr>
      <vt:lpstr>Паронимúя</vt:lpstr>
      <vt:lpstr>   Проверь себя:  Установите соответствие: </vt:lpstr>
      <vt:lpstr>Ответы:     А3Б2В1Г4Д6Е5</vt:lpstr>
      <vt:lpstr>Проверь себя:</vt:lpstr>
      <vt:lpstr>Ответы:</vt:lpstr>
      <vt:lpstr>2 Характеристика лексики по происхождению </vt:lpstr>
      <vt:lpstr>3 Характеристика лексики по употребительности </vt:lpstr>
      <vt:lpstr>Проверь себя:</vt:lpstr>
      <vt:lpstr>Ответы:</vt:lpstr>
      <vt:lpstr>4 Характеристика лексики  по стилистической окраске</vt:lpstr>
      <vt:lpstr>Проверь себя:  Соотнесите ряды слов со стилистическим разрядом лексики:</vt:lpstr>
      <vt:lpstr>Ответы:    А3Б1Г2Д4  Соотнесите ряды слов со стилистическим разрядом лексики:</vt:lpstr>
      <vt:lpstr>Слайд 27</vt:lpstr>
      <vt:lpstr>      Раздел «Лексика»   Для слушателей факультета  довузовской подготовки и профориентации, подготовительных курсов, абитуриентов     Т.В. Авдонина   кафедра довузовской подготовки  и профориентации  УО «ГГУ имени Франциска Скорины»  Гомель, 2014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 Правописание гласных в корне слова </dc:title>
  <dc:creator>Татьяна</dc:creator>
  <cp:lastModifiedBy>Татьяна</cp:lastModifiedBy>
  <cp:revision>177</cp:revision>
  <dcterms:created xsi:type="dcterms:W3CDTF">2012-12-06T19:01:57Z</dcterms:created>
  <dcterms:modified xsi:type="dcterms:W3CDTF">2014-04-15T10:12:05Z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0x010100378601C765F2DB4D832BA86FE76CDD2C</vt:lpwstr>
  </property>
</Properties>
</file>