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E883EFC5-6C01-4F68-AC74-FB03AA113A73}" type="datetimeFigureOut">
              <a:rPr lang="ru-RU" smtClean="0"/>
              <a:pPr/>
              <a:t>24.04.2015</a:t>
            </a:fld>
            <a:endParaRPr lang="ru-RU" dirty="0"/>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7210127-4100-40AC-A437-37145C1DDB32}" type="slidenum">
              <a:rPr lang="ru-RU" smtClean="0"/>
              <a:pPr/>
              <a:t>‹#›</a:t>
            </a:fld>
            <a:endParaRPr lang="ru-RU" dirty="0"/>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883EFC5-6C01-4F68-AC74-FB03AA113A73}" type="datetimeFigureOut">
              <a:rPr lang="ru-RU" smtClean="0"/>
              <a:pPr/>
              <a:t>24.04.2015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37210127-4100-40AC-A437-37145C1DDB3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883EFC5-6C01-4F68-AC74-FB03AA113A73}" type="datetimeFigureOut">
              <a:rPr lang="ru-RU" smtClean="0"/>
              <a:pPr/>
              <a:t>24.04.2015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37210127-4100-40AC-A437-37145C1DDB3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883EFC5-6C01-4F68-AC74-FB03AA113A73}" type="datetimeFigureOut">
              <a:rPr lang="ru-RU" smtClean="0"/>
              <a:pPr/>
              <a:t>24.04.2015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37210127-4100-40AC-A437-37145C1DDB3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E883EFC5-6C01-4F68-AC74-FB03AA113A73}" type="datetimeFigureOut">
              <a:rPr lang="ru-RU" smtClean="0"/>
              <a:pPr/>
              <a:t>24.04.2015</a:t>
            </a:fld>
            <a:endParaRPr lang="ru-RU" dirty="0"/>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7210127-4100-40AC-A437-37145C1DDB32}" type="slidenum">
              <a:rPr lang="ru-RU" smtClean="0"/>
              <a:pPr/>
              <a:t>‹#›</a:t>
            </a:fld>
            <a:endParaRPr lang="ru-RU" dirty="0"/>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883EFC5-6C01-4F68-AC74-FB03AA113A73}" type="datetimeFigureOut">
              <a:rPr lang="ru-RU" smtClean="0"/>
              <a:pPr/>
              <a:t>24.04.2015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a:xfrm>
            <a:off x="8641080" y="6514568"/>
            <a:ext cx="464288" cy="274320"/>
          </a:xfrm>
        </p:spPr>
        <p:txBody>
          <a:bodyPr/>
          <a:lstStyle>
            <a:extLst/>
          </a:lstStyle>
          <a:p>
            <a:fld id="{37210127-4100-40AC-A437-37145C1DDB32}" type="slidenum">
              <a:rPr lang="ru-RU" smtClean="0"/>
              <a:pPr/>
              <a:t>‹#›</a:t>
            </a:fld>
            <a:endParaRPr lang="ru-RU" dirty="0"/>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883EFC5-6C01-4F68-AC74-FB03AA113A73}" type="datetimeFigureOut">
              <a:rPr lang="ru-RU" smtClean="0"/>
              <a:pPr/>
              <a:t>24.04.2015</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a:xfrm>
            <a:off x="8641080" y="6514568"/>
            <a:ext cx="464288" cy="274320"/>
          </a:xfrm>
        </p:spPr>
        <p:txBody>
          <a:bodyPr/>
          <a:lstStyle>
            <a:extLst/>
          </a:lstStyle>
          <a:p>
            <a:fld id="{37210127-4100-40AC-A437-37145C1DDB3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883EFC5-6C01-4F68-AC74-FB03AA113A73}" type="datetimeFigureOut">
              <a:rPr lang="ru-RU" smtClean="0"/>
              <a:pPr/>
              <a:t>24.04.2015</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37210127-4100-40AC-A437-37145C1DDB32}" type="slidenum">
              <a:rPr lang="ru-RU" smtClean="0"/>
              <a:pPr/>
              <a:t>‹#›</a:t>
            </a:fld>
            <a:endParaRPr lang="ru-RU" dirty="0"/>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883EFC5-6C01-4F68-AC74-FB03AA113A73}" type="datetimeFigureOut">
              <a:rPr lang="ru-RU" smtClean="0"/>
              <a:pPr/>
              <a:t>24.04.2015</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37210127-4100-40AC-A437-37145C1DDB3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E883EFC5-6C01-4F68-AC74-FB03AA113A73}" type="datetimeFigureOut">
              <a:rPr lang="ru-RU" smtClean="0"/>
              <a:pPr/>
              <a:t>24.04.2015</a:t>
            </a:fld>
            <a:endParaRPr lang="ru-RU" dirty="0"/>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7210127-4100-40AC-A437-37145C1DDB32}" type="slidenum">
              <a:rPr lang="ru-RU" smtClean="0"/>
              <a:pPr/>
              <a:t>‹#›</a:t>
            </a:fld>
            <a:endParaRPr lang="ru-RU" dirty="0"/>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E883EFC5-6C01-4F68-AC74-FB03AA113A73}" type="datetimeFigureOut">
              <a:rPr lang="ru-RU" smtClean="0"/>
              <a:pPr/>
              <a:t>24.04.2015</a:t>
            </a:fld>
            <a:endParaRPr lang="ru-RU" dirty="0"/>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7210127-4100-40AC-A437-37145C1DDB32}" type="slidenum">
              <a:rPr lang="ru-RU" smtClean="0"/>
              <a:pPr/>
              <a:t>‹#›</a:t>
            </a:fld>
            <a:endParaRPr lang="ru-RU" dirty="0"/>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dirty="0"/>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883EFC5-6C01-4F68-AC74-FB03AA113A73}" type="datetimeFigureOut">
              <a:rPr lang="ru-RU" smtClean="0"/>
              <a:pPr/>
              <a:t>24.04.2015</a:t>
            </a:fld>
            <a:endParaRPr lang="ru-RU" dirty="0"/>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7210127-4100-40AC-A437-37145C1DDB32}" type="slidenum">
              <a:rPr lang="ru-RU" smtClean="0"/>
              <a:pPr/>
              <a:t>‹#›</a:t>
            </a:fld>
            <a:endParaRPr lang="ru-RU" dirty="0"/>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852936"/>
            <a:ext cx="8077200" cy="3036370"/>
          </a:xfrm>
        </p:spPr>
        <p:txBody>
          <a:bodyPr>
            <a:normAutofit fontScale="90000"/>
          </a:bodyPr>
          <a:lstStyle/>
          <a:p>
            <a:pPr algn="ctr"/>
            <a:r>
              <a:rPr lang="ru-RU" sz="3200" i="1" spc="140" dirty="0" smtClean="0">
                <a:solidFill>
                  <a:srgbClr val="00B050"/>
                </a:solidFill>
                <a:latin typeface="+mn-lt"/>
              </a:rPr>
              <a:t/>
            </a:r>
            <a:br>
              <a:rPr lang="ru-RU" sz="3200" i="1" spc="140" dirty="0" smtClean="0">
                <a:solidFill>
                  <a:srgbClr val="00B050"/>
                </a:solidFill>
                <a:latin typeface="+mn-lt"/>
              </a:rPr>
            </a:br>
            <a:r>
              <a:rPr lang="ru-RU" sz="3200" i="1" spc="140" dirty="0" smtClean="0">
                <a:solidFill>
                  <a:srgbClr val="00B050"/>
                </a:solidFill>
                <a:latin typeface="+mn-lt"/>
              </a:rPr>
              <a:t>Презентация по дисциплине </a:t>
            </a:r>
            <a:br>
              <a:rPr lang="ru-RU" sz="3200" i="1" spc="140" dirty="0" smtClean="0">
                <a:solidFill>
                  <a:srgbClr val="00B050"/>
                </a:solidFill>
                <a:latin typeface="+mn-lt"/>
              </a:rPr>
            </a:br>
            <a:r>
              <a:rPr lang="ru-RU" sz="3200" i="1" spc="140" dirty="0" smtClean="0">
                <a:solidFill>
                  <a:srgbClr val="00B050"/>
                </a:solidFill>
                <a:latin typeface="+mn-lt"/>
              </a:rPr>
              <a:t>«Русский язык как иностранный»</a:t>
            </a:r>
            <a:br>
              <a:rPr lang="ru-RU" sz="3200" i="1" spc="140" dirty="0" smtClean="0">
                <a:solidFill>
                  <a:srgbClr val="00B050"/>
                </a:solidFill>
                <a:latin typeface="+mn-lt"/>
              </a:rPr>
            </a:br>
            <a:r>
              <a:rPr lang="ru-RU" sz="3200" i="1" spc="140" dirty="0" smtClean="0">
                <a:solidFill>
                  <a:srgbClr val="00B050"/>
                </a:solidFill>
                <a:latin typeface="+mn-lt"/>
              </a:rPr>
              <a:t>для иностранных студентов 1-го курса</a:t>
            </a:r>
            <a:r>
              <a:rPr lang="ru-RU" sz="3200" i="1" spc="140" dirty="0" smtClean="0">
                <a:solidFill>
                  <a:srgbClr val="00B050"/>
                </a:solidFill>
                <a:latin typeface="+mn-lt"/>
              </a:rPr>
              <a:t/>
            </a:r>
            <a:br>
              <a:rPr lang="ru-RU" sz="3200" i="1" spc="140" dirty="0" smtClean="0">
                <a:solidFill>
                  <a:srgbClr val="00B050"/>
                </a:solidFill>
                <a:latin typeface="+mn-lt"/>
              </a:rPr>
            </a:br>
            <a:r>
              <a:rPr lang="ru-RU" sz="3200" i="1" spc="140" dirty="0" smtClean="0">
                <a:solidFill>
                  <a:srgbClr val="00B050"/>
                </a:solidFill>
                <a:latin typeface="+mn-lt"/>
              </a:rPr>
              <a:t/>
            </a:r>
            <a:br>
              <a:rPr lang="ru-RU" sz="3200" i="1" spc="140" dirty="0" smtClean="0">
                <a:solidFill>
                  <a:srgbClr val="00B050"/>
                </a:solidFill>
                <a:latin typeface="+mn-lt"/>
              </a:rPr>
            </a:br>
            <a:r>
              <a:rPr lang="ru-RU" sz="3200" spc="140" dirty="0" smtClean="0">
                <a:solidFill>
                  <a:srgbClr val="00B0F0"/>
                </a:solidFill>
                <a:latin typeface="+mn-lt"/>
              </a:rPr>
              <a:t>Составитель – доцент кафедры довузовской подготовки</a:t>
            </a:r>
            <a:br>
              <a:rPr lang="ru-RU" sz="3200" spc="140" dirty="0" smtClean="0">
                <a:solidFill>
                  <a:srgbClr val="00B0F0"/>
                </a:solidFill>
                <a:latin typeface="+mn-lt"/>
              </a:rPr>
            </a:br>
            <a:r>
              <a:rPr lang="ru-RU" sz="3200" spc="140" dirty="0" smtClean="0">
                <a:solidFill>
                  <a:srgbClr val="00B0F0"/>
                </a:solidFill>
                <a:latin typeface="+mn-lt"/>
              </a:rPr>
              <a:t> и профориентации </a:t>
            </a:r>
            <a:r>
              <a:rPr lang="ru-RU" sz="3200" b="1" spc="140" dirty="0" smtClean="0">
                <a:solidFill>
                  <a:srgbClr val="00B0F0"/>
                </a:solidFill>
                <a:latin typeface="+mn-lt"/>
              </a:rPr>
              <a:t>Н.Н. Гордей</a:t>
            </a:r>
            <a:endParaRPr lang="ru-RU" sz="3200" b="1" spc="140" dirty="0">
              <a:solidFill>
                <a:srgbClr val="00B0F0"/>
              </a:solidFill>
              <a:latin typeface="+mn-lt"/>
            </a:endParaRPr>
          </a:p>
        </p:txBody>
      </p:sp>
      <p:sp>
        <p:nvSpPr>
          <p:cNvPr id="3" name="Подзаголовок 2"/>
          <p:cNvSpPr>
            <a:spLocks noGrp="1"/>
          </p:cNvSpPr>
          <p:nvPr>
            <p:ph type="subTitle" idx="1"/>
          </p:nvPr>
        </p:nvSpPr>
        <p:spPr>
          <a:xfrm>
            <a:off x="685800" y="188640"/>
            <a:ext cx="8077200" cy="2232248"/>
          </a:xfrm>
        </p:spPr>
        <p:txBody>
          <a:bodyPr>
            <a:noAutofit/>
          </a:bodyPr>
          <a:lstStyle/>
          <a:p>
            <a:pPr algn="ctr"/>
            <a:r>
              <a:rPr lang="ru-RU" sz="4800" dirty="0">
                <a:solidFill>
                  <a:srgbClr val="FFFF00"/>
                </a:solidFill>
              </a:rPr>
              <a:t>Притяжательные местоимения </a:t>
            </a:r>
            <a:br>
              <a:rPr lang="ru-RU" sz="4800" dirty="0">
                <a:solidFill>
                  <a:srgbClr val="FFFF00"/>
                </a:solidFill>
              </a:rPr>
            </a:br>
            <a:r>
              <a:rPr lang="ru-RU" sz="4800" spc="140" dirty="0" smtClean="0">
                <a:solidFill>
                  <a:srgbClr val="FFFF00"/>
                </a:solidFill>
              </a:rPr>
              <a:t>(чей</a:t>
            </a:r>
            <a:r>
              <a:rPr lang="ru-RU" sz="4800" spc="140" dirty="0">
                <a:solidFill>
                  <a:srgbClr val="FFFF00"/>
                </a:solidFill>
              </a:rPr>
              <a:t>? чья? чьё? чьи</a:t>
            </a:r>
            <a:r>
              <a:rPr lang="ru-RU" sz="4800" spc="140" dirty="0" smtClean="0">
                <a:solidFill>
                  <a:srgbClr val="FFFF00"/>
                </a:solidFill>
              </a:rPr>
              <a:t>?)</a:t>
            </a:r>
            <a:endParaRPr lang="ru-RU" sz="4800" spc="140" dirty="0">
              <a:solidFill>
                <a:srgbClr val="FFFF00"/>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Различайте глаголы: </a:t>
            </a:r>
            <a:endParaRPr lang="ru-RU" dirty="0">
              <a:latin typeface="+mn-lt"/>
            </a:endParaRPr>
          </a:p>
        </p:txBody>
      </p:sp>
      <p:sp>
        <p:nvSpPr>
          <p:cNvPr id="3" name="Содержимое 2"/>
          <p:cNvSpPr>
            <a:spLocks noGrp="1"/>
          </p:cNvSpPr>
          <p:nvPr>
            <p:ph idx="1"/>
          </p:nvPr>
        </p:nvSpPr>
        <p:spPr>
          <a:solidFill>
            <a:schemeClr val="accent2">
              <a:lumMod val="75000"/>
            </a:schemeClr>
          </a:solidFill>
          <a:ln w="19050">
            <a:solidFill>
              <a:schemeClr val="tx1"/>
            </a:solidFill>
          </a:ln>
        </p:spPr>
        <p:txBody>
          <a:bodyPr>
            <a:normAutofit/>
          </a:bodyPr>
          <a:lstStyle/>
          <a:p>
            <a:pPr marL="0" indent="288000" algn="ctr">
              <a:buNone/>
            </a:pPr>
            <a:r>
              <a:rPr lang="ru-RU" b="1" i="1" dirty="0" smtClean="0">
                <a:solidFill>
                  <a:srgbClr val="FFFF00"/>
                </a:solidFill>
              </a:rPr>
              <a:t>смотре́ть – ви́деть</a:t>
            </a:r>
            <a:endParaRPr lang="ru-RU" dirty="0" smtClean="0">
              <a:solidFill>
                <a:srgbClr val="FFFF00"/>
              </a:solidFill>
            </a:endParaRPr>
          </a:p>
          <a:p>
            <a:pPr marL="0" indent="288000">
              <a:buNone/>
            </a:pPr>
            <a:r>
              <a:rPr lang="ru-RU" dirty="0" smtClean="0"/>
              <a:t> </a:t>
            </a:r>
          </a:p>
          <a:p>
            <a:pPr marL="0" indent="288000">
              <a:buNone/>
            </a:pPr>
            <a:r>
              <a:rPr lang="ru-RU" i="1" dirty="0" smtClean="0"/>
              <a:t>Ба́бушка </a:t>
            </a:r>
            <a:r>
              <a:rPr lang="ru-RU" i="1" u="sng" dirty="0" smtClean="0">
                <a:solidFill>
                  <a:srgbClr val="FFFF00"/>
                </a:solidFill>
              </a:rPr>
              <a:t>смо́трит</a:t>
            </a:r>
            <a:r>
              <a:rPr lang="ru-RU" i="1" dirty="0" smtClean="0"/>
              <a:t> телеви́зор. Она́ ещё хорошо́ </a:t>
            </a:r>
            <a:r>
              <a:rPr lang="ru-RU" i="1" u="sng" dirty="0" smtClean="0">
                <a:solidFill>
                  <a:srgbClr val="FFFF00"/>
                </a:solidFill>
              </a:rPr>
              <a:t>ви́дит</a:t>
            </a:r>
            <a:r>
              <a:rPr lang="ru-RU" i="1" dirty="0" smtClean="0"/>
              <a:t> без очко́в. </a:t>
            </a:r>
            <a:endParaRPr lang="ru-RU" dirty="0" smtClean="0"/>
          </a:p>
          <a:p>
            <a:pPr marL="0" indent="288000">
              <a:buNone/>
            </a:pPr>
            <a:endParaRPr lang="ru-RU" dirty="0" smtClean="0"/>
          </a:p>
          <a:p>
            <a:pPr marL="0" indent="288000" algn="ctr">
              <a:buNone/>
            </a:pPr>
            <a:r>
              <a:rPr lang="ru-RU" b="1" i="1" dirty="0" smtClean="0">
                <a:solidFill>
                  <a:srgbClr val="FFFF00"/>
                </a:solidFill>
              </a:rPr>
              <a:t>слу́шать – слы́шать</a:t>
            </a:r>
            <a:endParaRPr lang="ru-RU" dirty="0" smtClean="0">
              <a:solidFill>
                <a:srgbClr val="FFFF00"/>
              </a:solidFill>
            </a:endParaRPr>
          </a:p>
          <a:p>
            <a:pPr marL="0" indent="288000" algn="ctr">
              <a:buNone/>
            </a:pPr>
            <a:r>
              <a:rPr lang="ru-RU" dirty="0" smtClean="0"/>
              <a:t> </a:t>
            </a:r>
          </a:p>
          <a:p>
            <a:pPr marL="0" indent="288000">
              <a:buNone/>
            </a:pPr>
            <a:r>
              <a:rPr lang="ru-RU" i="1" dirty="0" smtClean="0"/>
              <a:t>Ба́бушка </a:t>
            </a:r>
            <a:r>
              <a:rPr lang="ru-RU" i="1" u="sng" dirty="0" smtClean="0">
                <a:solidFill>
                  <a:srgbClr val="FFFF00"/>
                </a:solidFill>
              </a:rPr>
              <a:t>слу́шает</a:t>
            </a:r>
            <a:r>
              <a:rPr lang="ru-RU" i="1" dirty="0" smtClean="0"/>
              <a:t> ра́дио. Она́ ещё хорошо́ </a:t>
            </a:r>
            <a:r>
              <a:rPr lang="ru-RU" i="1" u="sng" dirty="0" smtClean="0">
                <a:solidFill>
                  <a:srgbClr val="FFFF00"/>
                </a:solidFill>
              </a:rPr>
              <a:t>слы́шит</a:t>
            </a:r>
            <a:r>
              <a:rPr lang="ru-RU" i="1" dirty="0" smtClean="0"/>
              <a:t>. </a:t>
            </a:r>
            <a:endParaRPr lang="ru-RU" dirty="0" smtClean="0"/>
          </a:p>
          <a:p>
            <a:pPr marL="0" indent="288000"/>
            <a:endParaRPr lang="ru-RU" dirty="0" smtClean="0"/>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Запомните!</a:t>
            </a:r>
            <a:endParaRPr lang="ru-RU" dirty="0">
              <a:latin typeface="+mn-lt"/>
            </a:endParaRPr>
          </a:p>
        </p:txBody>
      </p:sp>
      <p:sp>
        <p:nvSpPr>
          <p:cNvPr id="3" name="Содержимое 2"/>
          <p:cNvSpPr>
            <a:spLocks noGrp="1"/>
          </p:cNvSpPr>
          <p:nvPr>
            <p:ph idx="1"/>
          </p:nvPr>
        </p:nvSpPr>
        <p:spPr>
          <a:solidFill>
            <a:schemeClr val="accent2">
              <a:lumMod val="75000"/>
            </a:schemeClr>
          </a:solidFill>
          <a:ln w="19050">
            <a:solidFill>
              <a:schemeClr val="tx1"/>
            </a:solidFill>
          </a:ln>
        </p:spPr>
        <p:txBody>
          <a:bodyPr anchor="ctr"/>
          <a:lstStyle/>
          <a:p>
            <a:pPr marL="0" indent="288000" algn="just">
              <a:buNone/>
            </a:pPr>
            <a:r>
              <a:rPr lang="ru-RU" dirty="0" smtClean="0"/>
              <a:t>Мужско́й род име́ют существи́тельные на </a:t>
            </a:r>
            <a:r>
              <a:rPr lang="ru-RU" b="1" dirty="0" smtClean="0"/>
              <a:t>-а, -я</a:t>
            </a:r>
            <a:r>
              <a:rPr lang="ru-RU" dirty="0" smtClean="0"/>
              <a:t>: </a:t>
            </a:r>
          </a:p>
          <a:p>
            <a:pPr marL="0" indent="288000" algn="just">
              <a:buNone/>
            </a:pPr>
            <a:r>
              <a:rPr lang="ru-RU" dirty="0" smtClean="0"/>
              <a:t>1) </a:t>
            </a:r>
            <a:r>
              <a:rPr lang="ru-RU" i="1" dirty="0" smtClean="0"/>
              <a:t>де́душка, дя́дя, ю́ноша, мужчи́на</a:t>
            </a:r>
            <a:r>
              <a:rPr lang="ru-RU" dirty="0" smtClean="0"/>
              <a:t>; </a:t>
            </a:r>
          </a:p>
          <a:p>
            <a:pPr marL="0" indent="288000" algn="just">
              <a:buNone/>
            </a:pPr>
            <a:r>
              <a:rPr lang="ru-RU" dirty="0" smtClean="0"/>
              <a:t>2) сокращённые имена́ со́бственные: </a:t>
            </a:r>
            <a:r>
              <a:rPr lang="ru-RU" i="1" dirty="0" smtClean="0"/>
              <a:t>Пе́тя, Ва́ня, Ви́тя</a:t>
            </a:r>
            <a:r>
              <a:rPr lang="ru-RU" dirty="0" smtClean="0"/>
              <a:t> и т.п. (и тому подобное).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latin typeface="+mn-lt"/>
              </a:rPr>
              <a:t>ПО-РУССКИ ГОВОРЯТ ТАК: </a:t>
            </a:r>
            <a:endParaRPr lang="ru-RU" dirty="0">
              <a:latin typeface="+mn-lt"/>
            </a:endParaRPr>
          </a:p>
        </p:txBody>
      </p:sp>
      <p:sp>
        <p:nvSpPr>
          <p:cNvPr id="5" name="Содержимое 4"/>
          <p:cNvSpPr>
            <a:spLocks noGrp="1"/>
          </p:cNvSpPr>
          <p:nvPr>
            <p:ph sz="half" idx="1"/>
          </p:nvPr>
        </p:nvSpPr>
        <p:spPr>
          <a:solidFill>
            <a:schemeClr val="accent1">
              <a:lumMod val="20000"/>
              <a:lumOff val="80000"/>
            </a:schemeClr>
          </a:solidFill>
          <a:ln w="19050">
            <a:solidFill>
              <a:schemeClr val="tx1"/>
            </a:solidFill>
          </a:ln>
        </p:spPr>
        <p:txBody>
          <a:bodyPr>
            <a:normAutofit lnSpcReduction="10000"/>
          </a:bodyPr>
          <a:lstStyle/>
          <a:p>
            <a:pPr marL="0" indent="288000" algn="ctr">
              <a:buNone/>
            </a:pPr>
            <a:r>
              <a:rPr lang="ru-RU" i="1" dirty="0" smtClean="0">
                <a:solidFill>
                  <a:schemeClr val="accent2">
                    <a:lumMod val="50000"/>
                  </a:schemeClr>
                </a:solidFill>
              </a:rPr>
              <a:t>жени́ться</a:t>
            </a:r>
            <a:r>
              <a:rPr lang="ru-RU" dirty="0" smtClean="0">
                <a:solidFill>
                  <a:schemeClr val="accent2">
                    <a:lumMod val="50000"/>
                  </a:schemeClr>
                </a:solidFill>
              </a:rPr>
              <a:t> </a:t>
            </a:r>
          </a:p>
          <a:p>
            <a:pPr marL="0" indent="288000" algn="ctr">
              <a:buNone/>
            </a:pPr>
            <a:r>
              <a:rPr lang="ru-RU" dirty="0" smtClean="0">
                <a:solidFill>
                  <a:schemeClr val="accent2">
                    <a:lumMod val="50000"/>
                  </a:schemeClr>
                </a:solidFill>
              </a:rPr>
              <a:t>(на ком?)</a:t>
            </a:r>
          </a:p>
          <a:p>
            <a:pPr marL="0" indent="288000" algn="just">
              <a:buNone/>
            </a:pPr>
            <a:endParaRPr lang="ru-RU" i="1" dirty="0" smtClean="0">
              <a:solidFill>
                <a:schemeClr val="accent2">
                  <a:lumMod val="50000"/>
                </a:schemeClr>
              </a:solidFill>
            </a:endParaRPr>
          </a:p>
          <a:p>
            <a:pPr marL="0" indent="288000" algn="just">
              <a:buNone/>
            </a:pPr>
            <a:r>
              <a:rPr lang="ru-RU" i="1" dirty="0" smtClean="0">
                <a:solidFill>
                  <a:schemeClr val="accent2">
                    <a:lumMod val="50000"/>
                  </a:schemeClr>
                </a:solidFill>
              </a:rPr>
              <a:t>Андре́й жени́лся на Зи́не. </a:t>
            </a:r>
            <a:endParaRPr lang="ru-RU" dirty="0" smtClean="0">
              <a:solidFill>
                <a:schemeClr val="accent2">
                  <a:lumMod val="50000"/>
                </a:schemeClr>
              </a:solidFill>
            </a:endParaRPr>
          </a:p>
          <a:p>
            <a:pPr marL="0" indent="288000" algn="just">
              <a:buNone/>
            </a:pPr>
            <a:endParaRPr lang="ru-RU" i="1" dirty="0" smtClean="0">
              <a:solidFill>
                <a:schemeClr val="accent2">
                  <a:lumMod val="50000"/>
                </a:schemeClr>
              </a:solidFill>
            </a:endParaRPr>
          </a:p>
          <a:p>
            <a:pPr marL="0" indent="288000" algn="ctr">
              <a:buNone/>
            </a:pPr>
            <a:r>
              <a:rPr lang="ru-RU" i="1" dirty="0" smtClean="0">
                <a:solidFill>
                  <a:schemeClr val="accent2">
                    <a:lumMod val="50000"/>
                  </a:schemeClr>
                </a:solidFill>
              </a:rPr>
              <a:t>вы́йти за́муж</a:t>
            </a:r>
            <a:r>
              <a:rPr lang="ru-RU" dirty="0" smtClean="0">
                <a:solidFill>
                  <a:schemeClr val="accent2">
                    <a:lumMod val="50000"/>
                  </a:schemeClr>
                </a:solidFill>
              </a:rPr>
              <a:t> </a:t>
            </a:r>
          </a:p>
          <a:p>
            <a:pPr marL="0" indent="288000" algn="ctr">
              <a:buNone/>
            </a:pPr>
            <a:r>
              <a:rPr lang="ru-RU" dirty="0" smtClean="0">
                <a:solidFill>
                  <a:schemeClr val="accent2">
                    <a:lumMod val="50000"/>
                  </a:schemeClr>
                </a:solidFill>
              </a:rPr>
              <a:t>(за кого́?)</a:t>
            </a:r>
          </a:p>
          <a:p>
            <a:pPr marL="0" indent="288000" algn="just">
              <a:buNone/>
            </a:pPr>
            <a:r>
              <a:rPr lang="ru-RU" dirty="0" smtClean="0">
                <a:solidFill>
                  <a:schemeClr val="accent2">
                    <a:lumMod val="50000"/>
                  </a:schemeClr>
                </a:solidFill>
              </a:rPr>
              <a:t> </a:t>
            </a:r>
          </a:p>
          <a:p>
            <a:pPr marL="0" indent="288000" algn="just">
              <a:buNone/>
            </a:pPr>
            <a:r>
              <a:rPr lang="ru-RU" i="1" dirty="0" smtClean="0">
                <a:solidFill>
                  <a:schemeClr val="accent2">
                    <a:lumMod val="50000"/>
                  </a:schemeClr>
                </a:solidFill>
              </a:rPr>
              <a:t>Зи́на вы́шла за́муж за Андре́я. </a:t>
            </a:r>
            <a:endParaRPr lang="ru-RU" dirty="0" smtClean="0">
              <a:solidFill>
                <a:schemeClr val="accent2">
                  <a:lumMod val="50000"/>
                </a:schemeClr>
              </a:solidFill>
            </a:endParaRPr>
          </a:p>
          <a:p>
            <a:pPr>
              <a:buNone/>
            </a:pPr>
            <a:endParaRPr lang="ru-RU" dirty="0">
              <a:solidFill>
                <a:schemeClr val="accent2">
                  <a:lumMod val="50000"/>
                </a:schemeClr>
              </a:solidFill>
            </a:endParaRPr>
          </a:p>
        </p:txBody>
      </p:sp>
      <p:pic>
        <p:nvPicPr>
          <p:cNvPr id="7" name="Содержимое 6" descr="туркменская свадьба-1.jpg"/>
          <p:cNvPicPr>
            <a:picLocks noGrp="1" noChangeAspect="1"/>
          </p:cNvPicPr>
          <p:nvPr>
            <p:ph sz="half" idx="2"/>
          </p:nvPr>
        </p:nvPicPr>
        <p:blipFill>
          <a:blip r:embed="rId2"/>
          <a:stretch>
            <a:fillRect/>
          </a:stretch>
        </p:blipFill>
        <p:spPr>
          <a:xfrm>
            <a:off x="4648200" y="2394744"/>
            <a:ext cx="4038600" cy="3028950"/>
          </a:xfrm>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ПО-РУССКИ ГОВОРЯТ ТАК:</a:t>
            </a:r>
            <a:endParaRPr lang="ru-RU" dirty="0">
              <a:latin typeface="+mn-lt"/>
            </a:endParaRPr>
          </a:p>
        </p:txBody>
      </p:sp>
      <p:sp>
        <p:nvSpPr>
          <p:cNvPr id="3" name="Содержимое 2"/>
          <p:cNvSpPr>
            <a:spLocks noGrp="1"/>
          </p:cNvSpPr>
          <p:nvPr>
            <p:ph sz="half" idx="1"/>
          </p:nvPr>
        </p:nvSpPr>
        <p:spPr>
          <a:solidFill>
            <a:schemeClr val="accent3">
              <a:lumMod val="20000"/>
              <a:lumOff val="80000"/>
            </a:schemeClr>
          </a:solidFill>
          <a:ln w="19050">
            <a:solidFill>
              <a:schemeClr val="tx1"/>
            </a:solidFill>
          </a:ln>
        </p:spPr>
        <p:txBody>
          <a:bodyPr>
            <a:normAutofit lnSpcReduction="10000"/>
          </a:bodyPr>
          <a:lstStyle/>
          <a:p>
            <a:pPr marL="0" indent="288000" algn="ctr">
              <a:buNone/>
            </a:pPr>
            <a:r>
              <a:rPr lang="ru-RU" i="1" dirty="0" smtClean="0">
                <a:solidFill>
                  <a:schemeClr val="accent5">
                    <a:lumMod val="50000"/>
                  </a:schemeClr>
                </a:solidFill>
              </a:rPr>
              <a:t>быть жена</a:t>
            </a:r>
            <a:r>
              <a:rPr lang="ru-RU" i="1" dirty="0" smtClean="0">
                <a:solidFill>
                  <a:schemeClr val="accent5">
                    <a:lumMod val="50000"/>
                  </a:schemeClr>
                </a:solidFill>
                <a:latin typeface="Times New Roman"/>
                <a:cs typeface="Times New Roman"/>
              </a:rPr>
              <a:t>́</a:t>
            </a:r>
            <a:r>
              <a:rPr lang="ru-RU" i="1" dirty="0" smtClean="0">
                <a:solidFill>
                  <a:schemeClr val="accent5">
                    <a:lumMod val="50000"/>
                  </a:schemeClr>
                </a:solidFill>
              </a:rPr>
              <a:t>тым </a:t>
            </a:r>
          </a:p>
          <a:p>
            <a:pPr marL="0" indent="288000" algn="ctr">
              <a:buNone/>
            </a:pPr>
            <a:r>
              <a:rPr lang="ru-RU" dirty="0" smtClean="0">
                <a:solidFill>
                  <a:schemeClr val="accent5">
                    <a:lumMod val="50000"/>
                  </a:schemeClr>
                </a:solidFill>
              </a:rPr>
              <a:t>(</a:t>
            </a:r>
            <a:r>
              <a:rPr lang="ru-RU" i="1" dirty="0" smtClean="0">
                <a:solidFill>
                  <a:schemeClr val="accent5">
                    <a:lumMod val="50000"/>
                  </a:schemeClr>
                </a:solidFill>
              </a:rPr>
              <a:t>на ком?</a:t>
            </a:r>
            <a:r>
              <a:rPr lang="ru-RU" dirty="0" smtClean="0">
                <a:solidFill>
                  <a:schemeClr val="accent5">
                    <a:lumMod val="50000"/>
                  </a:schemeClr>
                </a:solidFill>
              </a:rPr>
              <a:t>) </a:t>
            </a:r>
          </a:p>
          <a:p>
            <a:pPr marL="0" indent="288000" algn="just">
              <a:buNone/>
            </a:pPr>
            <a:endParaRPr lang="ru-RU" dirty="0" smtClean="0">
              <a:solidFill>
                <a:schemeClr val="accent5">
                  <a:lumMod val="50000"/>
                </a:schemeClr>
              </a:solidFill>
            </a:endParaRPr>
          </a:p>
          <a:p>
            <a:pPr marL="0" indent="288000" algn="just">
              <a:buNone/>
            </a:pPr>
            <a:r>
              <a:rPr lang="ru-RU" i="1" dirty="0" smtClean="0">
                <a:solidFill>
                  <a:schemeClr val="accent5">
                    <a:lumMod val="50000"/>
                  </a:schemeClr>
                </a:solidFill>
              </a:rPr>
              <a:t>Андре</a:t>
            </a:r>
            <a:r>
              <a:rPr lang="ru-RU" i="1" dirty="0" smtClean="0">
                <a:solidFill>
                  <a:schemeClr val="accent5">
                    <a:lumMod val="50000"/>
                  </a:schemeClr>
                </a:solidFill>
                <a:latin typeface="Times New Roman"/>
                <a:cs typeface="Times New Roman"/>
              </a:rPr>
              <a:t>́</a:t>
            </a:r>
            <a:r>
              <a:rPr lang="ru-RU" i="1" dirty="0" smtClean="0">
                <a:solidFill>
                  <a:schemeClr val="accent5">
                    <a:lumMod val="50000"/>
                  </a:schemeClr>
                </a:solidFill>
              </a:rPr>
              <a:t>й жена</a:t>
            </a:r>
            <a:r>
              <a:rPr lang="ru-RU" i="1" dirty="0" smtClean="0">
                <a:solidFill>
                  <a:schemeClr val="accent5">
                    <a:lumMod val="50000"/>
                  </a:schemeClr>
                </a:solidFill>
                <a:latin typeface="Times New Roman"/>
                <a:cs typeface="Times New Roman"/>
              </a:rPr>
              <a:t>́</a:t>
            </a:r>
            <a:r>
              <a:rPr lang="ru-RU" i="1" dirty="0" smtClean="0">
                <a:solidFill>
                  <a:schemeClr val="accent5">
                    <a:lumMod val="50000"/>
                  </a:schemeClr>
                </a:solidFill>
              </a:rPr>
              <a:t>т на Зи</a:t>
            </a:r>
            <a:r>
              <a:rPr lang="ru-RU" i="1" dirty="0" smtClean="0">
                <a:solidFill>
                  <a:schemeClr val="accent5">
                    <a:lumMod val="50000"/>
                  </a:schemeClr>
                </a:solidFill>
                <a:latin typeface="Times New Roman"/>
                <a:cs typeface="Times New Roman"/>
              </a:rPr>
              <a:t>́</a:t>
            </a:r>
            <a:r>
              <a:rPr lang="ru-RU" i="1" dirty="0" smtClean="0">
                <a:solidFill>
                  <a:schemeClr val="accent5">
                    <a:lumMod val="50000"/>
                  </a:schemeClr>
                </a:solidFill>
              </a:rPr>
              <a:t>не.</a:t>
            </a:r>
          </a:p>
          <a:p>
            <a:pPr marL="0" indent="288000" algn="just">
              <a:buNone/>
            </a:pPr>
            <a:endParaRPr lang="ru-RU" i="1" dirty="0" smtClean="0">
              <a:solidFill>
                <a:schemeClr val="accent5">
                  <a:lumMod val="50000"/>
                </a:schemeClr>
              </a:solidFill>
            </a:endParaRPr>
          </a:p>
          <a:p>
            <a:pPr marL="0" indent="288000" algn="ctr">
              <a:buNone/>
            </a:pPr>
            <a:r>
              <a:rPr lang="ru-RU" i="1" dirty="0" smtClean="0">
                <a:solidFill>
                  <a:schemeClr val="accent5">
                    <a:lumMod val="50000"/>
                  </a:schemeClr>
                </a:solidFill>
              </a:rPr>
              <a:t>быть за́мужем</a:t>
            </a:r>
            <a:r>
              <a:rPr lang="ru-RU" dirty="0" smtClean="0">
                <a:solidFill>
                  <a:schemeClr val="accent5">
                    <a:lumMod val="50000"/>
                  </a:schemeClr>
                </a:solidFill>
              </a:rPr>
              <a:t> </a:t>
            </a:r>
          </a:p>
          <a:p>
            <a:pPr marL="0" indent="288000" algn="ctr">
              <a:buNone/>
            </a:pPr>
            <a:r>
              <a:rPr lang="ru-RU" dirty="0" smtClean="0">
                <a:solidFill>
                  <a:schemeClr val="accent5">
                    <a:lumMod val="50000"/>
                  </a:schemeClr>
                </a:solidFill>
              </a:rPr>
              <a:t>(за кем?) </a:t>
            </a:r>
          </a:p>
          <a:p>
            <a:pPr marL="0" indent="288000" algn="ctr">
              <a:buNone/>
            </a:pPr>
            <a:endParaRPr lang="ru-RU" dirty="0" smtClean="0">
              <a:solidFill>
                <a:schemeClr val="accent5">
                  <a:lumMod val="50000"/>
                </a:schemeClr>
              </a:solidFill>
            </a:endParaRPr>
          </a:p>
          <a:p>
            <a:pPr marL="0" indent="288000" algn="just">
              <a:buNone/>
            </a:pPr>
            <a:r>
              <a:rPr lang="ru-RU" i="1" dirty="0" smtClean="0">
                <a:solidFill>
                  <a:schemeClr val="accent5">
                    <a:lumMod val="50000"/>
                  </a:schemeClr>
                </a:solidFill>
              </a:rPr>
              <a:t>Зи</a:t>
            </a:r>
            <a:r>
              <a:rPr lang="ru-RU" i="1" dirty="0" smtClean="0">
                <a:solidFill>
                  <a:schemeClr val="accent5">
                    <a:lumMod val="50000"/>
                  </a:schemeClr>
                </a:solidFill>
                <a:latin typeface="Times New Roman"/>
                <a:cs typeface="Times New Roman"/>
              </a:rPr>
              <a:t>́</a:t>
            </a:r>
            <a:r>
              <a:rPr lang="ru-RU" i="1" dirty="0" smtClean="0">
                <a:solidFill>
                  <a:schemeClr val="accent5">
                    <a:lumMod val="50000"/>
                  </a:schemeClr>
                </a:solidFill>
              </a:rPr>
              <a:t>на за́мужем за Андре́ем. </a:t>
            </a:r>
            <a:endParaRPr lang="ru-RU" dirty="0" smtClean="0">
              <a:solidFill>
                <a:schemeClr val="accent5">
                  <a:lumMod val="50000"/>
                </a:schemeClr>
              </a:solidFill>
            </a:endParaRPr>
          </a:p>
          <a:p>
            <a:pPr>
              <a:buNone/>
            </a:pPr>
            <a:endParaRPr lang="ru-RU" dirty="0"/>
          </a:p>
        </p:txBody>
      </p:sp>
      <p:pic>
        <p:nvPicPr>
          <p:cNvPr id="5" name="Содержимое 4" descr="туркменская свадьба-2.jpg"/>
          <p:cNvPicPr>
            <a:picLocks noGrp="1" noChangeAspect="1"/>
          </p:cNvPicPr>
          <p:nvPr>
            <p:ph sz="half" idx="2"/>
          </p:nvPr>
        </p:nvPicPr>
        <p:blipFill>
          <a:blip r:embed="rId2"/>
          <a:stretch>
            <a:fillRect/>
          </a:stretch>
        </p:blipFill>
        <p:spPr>
          <a:xfrm>
            <a:off x="4957762" y="2685256"/>
            <a:ext cx="3419475" cy="2447925"/>
          </a:xfrm>
        </p:spPr>
      </p:pic>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ПО-РУССКИ ГОВОРЯТ ТАК:</a:t>
            </a:r>
            <a:endParaRPr lang="ru-RU" dirty="0">
              <a:latin typeface="+mn-lt"/>
            </a:endParaRPr>
          </a:p>
        </p:txBody>
      </p:sp>
      <p:sp>
        <p:nvSpPr>
          <p:cNvPr id="3" name="Содержимое 2"/>
          <p:cNvSpPr>
            <a:spLocks noGrp="1"/>
          </p:cNvSpPr>
          <p:nvPr>
            <p:ph sz="half" idx="1"/>
          </p:nvPr>
        </p:nvSpPr>
        <p:spPr>
          <a:solidFill>
            <a:schemeClr val="accent1">
              <a:lumMod val="40000"/>
              <a:lumOff val="60000"/>
            </a:schemeClr>
          </a:solidFill>
          <a:ln w="19050">
            <a:solidFill>
              <a:schemeClr val="tx1"/>
            </a:solidFill>
          </a:ln>
        </p:spPr>
        <p:txBody>
          <a:bodyPr anchor="ctr"/>
          <a:lstStyle/>
          <a:p>
            <a:pPr algn="just">
              <a:buFont typeface="Wingdings" pitchFamily="2" charset="2"/>
              <a:buChar char="v"/>
            </a:pPr>
            <a:r>
              <a:rPr lang="ru-RU" i="1" dirty="0" smtClean="0">
                <a:solidFill>
                  <a:schemeClr val="accent5">
                    <a:lumMod val="50000"/>
                  </a:schemeClr>
                </a:solidFill>
              </a:rPr>
              <a:t>Знако́мьтесь! Э́то мой муж, Бахби</a:t>
            </a:r>
            <a:r>
              <a:rPr lang="ru-RU" i="1" dirty="0" smtClean="0">
                <a:solidFill>
                  <a:schemeClr val="accent5">
                    <a:lumMod val="50000"/>
                  </a:schemeClr>
                </a:solidFill>
                <a:latin typeface="Times New Roman"/>
                <a:cs typeface="Times New Roman"/>
              </a:rPr>
              <a:t>́</a:t>
            </a:r>
            <a:r>
              <a:rPr lang="ru-RU" i="1" dirty="0" smtClean="0">
                <a:solidFill>
                  <a:schemeClr val="accent5">
                    <a:lumMod val="50000"/>
                  </a:schemeClr>
                </a:solidFill>
              </a:rPr>
              <a:t>т. </a:t>
            </a:r>
          </a:p>
          <a:p>
            <a:pPr algn="just">
              <a:buNone/>
            </a:pPr>
            <a:endParaRPr lang="ru-RU" dirty="0" smtClean="0">
              <a:solidFill>
                <a:schemeClr val="accent5">
                  <a:lumMod val="50000"/>
                </a:schemeClr>
              </a:solidFill>
            </a:endParaRPr>
          </a:p>
          <a:p>
            <a:pPr algn="just">
              <a:buFont typeface="Wingdings" pitchFamily="2" charset="2"/>
              <a:buChar char="v"/>
            </a:pPr>
            <a:r>
              <a:rPr lang="ru-RU" i="1" dirty="0" smtClean="0">
                <a:solidFill>
                  <a:schemeClr val="accent5">
                    <a:lumMod val="50000"/>
                  </a:schemeClr>
                </a:solidFill>
              </a:rPr>
              <a:t>Знако́мьтесь! Э́то моя́ жена́, Дилда</a:t>
            </a:r>
            <a:r>
              <a:rPr lang="ru-RU" i="1" dirty="0" smtClean="0">
                <a:solidFill>
                  <a:schemeClr val="accent5">
                    <a:lumMod val="50000"/>
                  </a:schemeClr>
                </a:solidFill>
                <a:latin typeface="Times New Roman"/>
                <a:cs typeface="Times New Roman"/>
              </a:rPr>
              <a:t>́</a:t>
            </a:r>
            <a:r>
              <a:rPr lang="ru-RU" i="1" dirty="0" smtClean="0">
                <a:solidFill>
                  <a:schemeClr val="accent5">
                    <a:lumMod val="50000"/>
                  </a:schemeClr>
                </a:solidFill>
              </a:rPr>
              <a:t>ра.</a:t>
            </a:r>
            <a:endParaRPr lang="ru-RU" dirty="0" smtClean="0">
              <a:solidFill>
                <a:schemeClr val="accent5">
                  <a:lumMod val="50000"/>
                </a:schemeClr>
              </a:solidFill>
            </a:endParaRPr>
          </a:p>
          <a:p>
            <a:pPr>
              <a:buNone/>
            </a:pPr>
            <a:endParaRPr lang="ru-RU" dirty="0"/>
          </a:p>
        </p:txBody>
      </p:sp>
      <p:pic>
        <p:nvPicPr>
          <p:cNvPr id="5" name="Содержимое 4" descr="туркменская свадьба-3.jpg"/>
          <p:cNvPicPr>
            <a:picLocks noGrp="1" noChangeAspect="1"/>
          </p:cNvPicPr>
          <p:nvPr>
            <p:ph sz="half" idx="2"/>
          </p:nvPr>
        </p:nvPicPr>
        <p:blipFill>
          <a:blip r:embed="rId2"/>
          <a:stretch>
            <a:fillRect/>
          </a:stretch>
        </p:blipFill>
        <p:spPr>
          <a:xfrm>
            <a:off x="5238750" y="2232819"/>
            <a:ext cx="2857500" cy="3352800"/>
          </a:xfrm>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latin typeface="+mn-lt"/>
              </a:rPr>
              <a:t>Задание 2</a:t>
            </a:r>
            <a:endParaRPr lang="ru-RU" dirty="0">
              <a:latin typeface="+mn-lt"/>
            </a:endParaRPr>
          </a:p>
        </p:txBody>
      </p:sp>
      <p:sp>
        <p:nvSpPr>
          <p:cNvPr id="6" name="Содержимое 5"/>
          <p:cNvSpPr>
            <a:spLocks noGrp="1"/>
          </p:cNvSpPr>
          <p:nvPr>
            <p:ph idx="1"/>
          </p:nvPr>
        </p:nvSpPr>
        <p:spPr>
          <a:solidFill>
            <a:schemeClr val="accent2">
              <a:lumMod val="75000"/>
            </a:schemeClr>
          </a:solidFill>
        </p:spPr>
        <p:txBody>
          <a:bodyPr/>
          <a:lstStyle/>
          <a:p>
            <a:pPr marL="0" indent="288000" algn="just">
              <a:buNone/>
            </a:pPr>
            <a:r>
              <a:rPr lang="ru-RU" dirty="0" smtClean="0">
                <a:solidFill>
                  <a:schemeClr val="accent1">
                    <a:lumMod val="60000"/>
                    <a:lumOff val="40000"/>
                  </a:schemeClr>
                </a:solidFill>
              </a:rPr>
              <a:t>Вме́сто то́чек употреби́те глаго́лы </a:t>
            </a:r>
            <a:r>
              <a:rPr lang="ru-RU" i="1" dirty="0" smtClean="0">
                <a:solidFill>
                  <a:schemeClr val="accent1">
                    <a:lumMod val="60000"/>
                    <a:lumOff val="40000"/>
                  </a:schemeClr>
                </a:solidFill>
              </a:rPr>
              <a:t>смотре́ть, ви́деть, слу́шать, слы́шать</a:t>
            </a:r>
            <a:r>
              <a:rPr lang="ru-RU" dirty="0" smtClean="0">
                <a:solidFill>
                  <a:schemeClr val="accent1">
                    <a:lumMod val="60000"/>
                    <a:lumOff val="40000"/>
                  </a:schemeClr>
                </a:solidFill>
              </a:rPr>
              <a:t>. </a:t>
            </a:r>
          </a:p>
          <a:p>
            <a:pPr marL="0" indent="288000" algn="just">
              <a:buNone/>
            </a:pPr>
            <a:endParaRPr lang="ru-RU" dirty="0" smtClean="0"/>
          </a:p>
          <a:p>
            <a:pPr marL="0" indent="288000" algn="just">
              <a:buNone/>
            </a:pPr>
            <a:r>
              <a:rPr lang="ru-RU" sz="3600" dirty="0" smtClean="0"/>
              <a:t>1. Стари́к … на доро́гу, но не … нас. 2. Вы … э́ту но́вость? 3. Де́ти … , как пою́т пти́цы. 4. Студе́нты … докла́д, а пото́м … но́вый фильм. </a:t>
            </a:r>
          </a:p>
          <a:p>
            <a:pPr marL="0" indent="288000" algn="just">
              <a:buNone/>
            </a:pPr>
            <a:endParaRPr lang="ru-RU"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 Задание 3</a:t>
            </a:r>
            <a:endParaRPr lang="ru-RU" dirty="0">
              <a:latin typeface="+mn-lt"/>
            </a:endParaRPr>
          </a:p>
        </p:txBody>
      </p:sp>
      <p:sp>
        <p:nvSpPr>
          <p:cNvPr id="3" name="Содержимое 2"/>
          <p:cNvSpPr>
            <a:spLocks noGrp="1"/>
          </p:cNvSpPr>
          <p:nvPr>
            <p:ph idx="1"/>
          </p:nvPr>
        </p:nvSpPr>
        <p:spPr>
          <a:solidFill>
            <a:schemeClr val="accent2">
              <a:lumMod val="75000"/>
            </a:schemeClr>
          </a:solidFill>
        </p:spPr>
        <p:txBody>
          <a:bodyPr/>
          <a:lstStyle/>
          <a:p>
            <a:pPr marL="0" indent="288000" algn="just">
              <a:buNone/>
            </a:pPr>
            <a:r>
              <a:rPr lang="ru-RU" dirty="0" smtClean="0">
                <a:solidFill>
                  <a:schemeClr val="accent1">
                    <a:lumMod val="60000"/>
                    <a:lumOff val="40000"/>
                  </a:schemeClr>
                </a:solidFill>
              </a:rPr>
              <a:t>Укажи́те ко́рни в слова́х. </a:t>
            </a:r>
          </a:p>
          <a:p>
            <a:pPr marL="0" indent="0" algn="just">
              <a:buNone/>
            </a:pPr>
            <a:endParaRPr lang="ru-RU" sz="3600" dirty="0" smtClean="0"/>
          </a:p>
          <a:p>
            <a:pPr marL="0" indent="0" algn="just">
              <a:buFont typeface="Wingdings" pitchFamily="2" charset="2"/>
              <a:buChar char="v"/>
            </a:pPr>
            <a:r>
              <a:rPr lang="ru-RU" sz="3600" dirty="0" smtClean="0"/>
              <a:t>Жени́ться, же́нщина, жена́, же́нский. </a:t>
            </a:r>
          </a:p>
          <a:p>
            <a:pPr marL="0" indent="0" algn="just">
              <a:buFont typeface="Wingdings" pitchFamily="2" charset="2"/>
              <a:buChar char="v"/>
            </a:pPr>
            <a:r>
              <a:rPr lang="ru-RU" sz="3600" dirty="0" smtClean="0"/>
              <a:t> Мужчи́на, за́муж, муж, за́мужем, мужско́й. </a:t>
            </a:r>
          </a:p>
          <a:p>
            <a:pPr marL="0" indent="0" algn="just">
              <a:buFont typeface="Wingdings" pitchFamily="2" charset="2"/>
              <a:buChar char="v"/>
            </a:pPr>
            <a:r>
              <a:rPr lang="ru-RU" sz="3600" dirty="0" smtClean="0"/>
              <a:t>Подру́га, друг, дру́жный, друзья́.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Задания 4 - 5</a:t>
            </a:r>
            <a:endParaRPr lang="ru-RU" dirty="0">
              <a:latin typeface="+mn-lt"/>
            </a:endParaRPr>
          </a:p>
        </p:txBody>
      </p:sp>
      <p:sp>
        <p:nvSpPr>
          <p:cNvPr id="3" name="Содержимое 2"/>
          <p:cNvSpPr>
            <a:spLocks noGrp="1"/>
          </p:cNvSpPr>
          <p:nvPr>
            <p:ph idx="1"/>
          </p:nvPr>
        </p:nvSpPr>
        <p:spPr>
          <a:solidFill>
            <a:schemeClr val="accent2">
              <a:lumMod val="75000"/>
            </a:schemeClr>
          </a:solidFill>
        </p:spPr>
        <p:txBody>
          <a:bodyPr>
            <a:normAutofit fontScale="85000" lnSpcReduction="10000"/>
          </a:bodyPr>
          <a:lstStyle/>
          <a:p>
            <a:pPr marL="0" indent="288000" algn="just">
              <a:buFont typeface="Wingdings" pitchFamily="2" charset="2"/>
              <a:buChar char="v"/>
            </a:pPr>
            <a:r>
              <a:rPr lang="ru-RU" dirty="0" smtClean="0">
                <a:solidFill>
                  <a:schemeClr val="accent1">
                    <a:lumMod val="60000"/>
                    <a:lumOff val="40000"/>
                  </a:schemeClr>
                </a:solidFill>
              </a:rPr>
              <a:t>Вы́пишите из те́кста (сла</a:t>
            </a:r>
            <a:r>
              <a:rPr lang="ru-RU" dirty="0" smtClean="0">
                <a:solidFill>
                  <a:schemeClr val="accent1">
                    <a:lumMod val="60000"/>
                    <a:lumOff val="40000"/>
                  </a:schemeClr>
                </a:solidFill>
                <a:latin typeface="Times New Roman"/>
                <a:cs typeface="Times New Roman"/>
              </a:rPr>
              <a:t>́</a:t>
            </a:r>
            <a:r>
              <a:rPr lang="ru-RU" dirty="0" smtClean="0">
                <a:solidFill>
                  <a:schemeClr val="accent1">
                    <a:lumMod val="60000"/>
                    <a:lumOff val="40000"/>
                  </a:schemeClr>
                </a:solidFill>
              </a:rPr>
              <a:t>йды №№5-7) местоиме́ния. </a:t>
            </a:r>
          </a:p>
          <a:p>
            <a:pPr marL="0" indent="288000" algn="just">
              <a:buNone/>
            </a:pPr>
            <a:r>
              <a:rPr lang="ru-RU" dirty="0" smtClean="0">
                <a:solidFill>
                  <a:schemeClr val="accent1">
                    <a:lumMod val="60000"/>
                    <a:lumOff val="40000"/>
                  </a:schemeClr>
                </a:solidFill>
              </a:rPr>
              <a:t> </a:t>
            </a:r>
          </a:p>
          <a:p>
            <a:pPr marL="0" indent="288000" algn="just">
              <a:buNone/>
            </a:pPr>
            <a:r>
              <a:rPr lang="ru-RU" baseline="-25000" dirty="0" smtClean="0">
                <a:solidFill>
                  <a:schemeClr val="accent1">
                    <a:lumMod val="60000"/>
                    <a:lumOff val="40000"/>
                  </a:schemeClr>
                </a:solidFill>
              </a:rPr>
              <a:t> </a:t>
            </a:r>
            <a:r>
              <a:rPr lang="ru-RU" dirty="0" smtClean="0">
                <a:solidFill>
                  <a:schemeClr val="accent1">
                    <a:lumMod val="60000"/>
                    <a:lumOff val="40000"/>
                  </a:schemeClr>
                </a:solidFill>
              </a:rPr>
              <a:t> </a:t>
            </a:r>
          </a:p>
          <a:p>
            <a:pPr marL="0" indent="288000" algn="just">
              <a:buFont typeface="Wingdings" pitchFamily="2" charset="2"/>
              <a:buChar char="v"/>
            </a:pPr>
            <a:r>
              <a:rPr lang="ru-RU" dirty="0" smtClean="0">
                <a:solidFill>
                  <a:schemeClr val="accent1">
                    <a:lumMod val="60000"/>
                    <a:lumOff val="40000"/>
                  </a:schemeClr>
                </a:solidFill>
              </a:rPr>
              <a:t>Из да́нных слов соста́вьте предложе́ния и запиши́те их. </a:t>
            </a:r>
          </a:p>
          <a:p>
            <a:pPr marL="0" indent="288000" algn="just">
              <a:buNone/>
            </a:pPr>
            <a:r>
              <a:rPr lang="ru-RU" dirty="0" smtClean="0"/>
              <a:t> </a:t>
            </a:r>
          </a:p>
          <a:p>
            <a:pPr marL="0" indent="288000" algn="just">
              <a:buNone/>
            </a:pPr>
            <a:r>
              <a:rPr lang="ru-RU" sz="3900" dirty="0" smtClean="0"/>
              <a:t>1. Большо́й, челове́к, семья́, наш, шесть. 2. Брига́да, но́вый, наш, стадио́н, стро́ить, городско́й. 3. Сестра́, в, де́тский, мой, ходи́ть, мла́дший, сад.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Задания 6 - 7</a:t>
            </a:r>
            <a:endParaRPr lang="ru-RU" dirty="0">
              <a:latin typeface="+mn-lt"/>
            </a:endParaRPr>
          </a:p>
        </p:txBody>
      </p:sp>
      <p:sp>
        <p:nvSpPr>
          <p:cNvPr id="3" name="Содержимое 2"/>
          <p:cNvSpPr>
            <a:spLocks noGrp="1"/>
          </p:cNvSpPr>
          <p:nvPr>
            <p:ph idx="1"/>
          </p:nvPr>
        </p:nvSpPr>
        <p:spPr>
          <a:solidFill>
            <a:schemeClr val="accent2">
              <a:lumMod val="75000"/>
            </a:schemeClr>
          </a:solidFill>
        </p:spPr>
        <p:txBody>
          <a:bodyPr>
            <a:normAutofit fontScale="85000" lnSpcReduction="20000"/>
          </a:bodyPr>
          <a:lstStyle/>
          <a:p>
            <a:pPr marL="0" indent="288000" algn="just">
              <a:buFont typeface="Wingdings" pitchFamily="2" charset="2"/>
              <a:buChar char="v"/>
            </a:pPr>
            <a:r>
              <a:rPr lang="ru-RU" dirty="0" smtClean="0">
                <a:solidFill>
                  <a:schemeClr val="accent1">
                    <a:lumMod val="60000"/>
                    <a:lumOff val="40000"/>
                  </a:schemeClr>
                </a:solidFill>
              </a:rPr>
              <a:t>Отве́тьте на вопро́сы. </a:t>
            </a:r>
          </a:p>
          <a:p>
            <a:pPr marL="0" indent="288000" algn="just">
              <a:buNone/>
            </a:pPr>
            <a:endParaRPr lang="ru-RU" dirty="0" smtClean="0"/>
          </a:p>
          <a:p>
            <a:pPr marL="0" indent="288000" algn="just">
              <a:buNone/>
            </a:pPr>
            <a:r>
              <a:rPr lang="ru-RU" sz="3500" dirty="0" smtClean="0"/>
              <a:t>1. Семья́ Байра</a:t>
            </a:r>
            <a:r>
              <a:rPr lang="ru-RU" sz="3500" dirty="0" smtClean="0">
                <a:latin typeface="Times New Roman"/>
                <a:cs typeface="Times New Roman"/>
              </a:rPr>
              <a:t>́</a:t>
            </a:r>
            <a:r>
              <a:rPr lang="ru-RU" sz="3500" dirty="0" smtClean="0"/>
              <a:t>ма больша́я? 2. Кто его́ оте́ц? 3. Как его́ зову́т? 4. Что де́лает мать Байра</a:t>
            </a:r>
            <a:r>
              <a:rPr lang="ru-RU" sz="3500" dirty="0" smtClean="0">
                <a:latin typeface="Times New Roman"/>
                <a:cs typeface="Times New Roman"/>
              </a:rPr>
              <a:t>́</a:t>
            </a:r>
            <a:r>
              <a:rPr lang="ru-RU" sz="3500" dirty="0" smtClean="0"/>
              <a:t>ма? 5. Как её зову́т? 6. Кто его́ де́душка? 7. Что он лю́бит чита́ть? 8. Кто слу́жит в а́рмии? 9. Когда́ жени́лся брат Байра</a:t>
            </a:r>
            <a:r>
              <a:rPr lang="ru-RU" sz="3500" dirty="0" smtClean="0">
                <a:latin typeface="Times New Roman"/>
                <a:cs typeface="Times New Roman"/>
              </a:rPr>
              <a:t>́</a:t>
            </a:r>
            <a:r>
              <a:rPr lang="ru-RU" sz="3500" dirty="0" smtClean="0"/>
              <a:t>ма? 10. Куда́ хо́дит его́ мла́дшая сестра́? 11. Где рабо́тает и учи́тся сам Байра</a:t>
            </a:r>
            <a:r>
              <a:rPr lang="ru-RU" sz="3500" dirty="0" smtClean="0">
                <a:latin typeface="Times New Roman"/>
                <a:cs typeface="Times New Roman"/>
              </a:rPr>
              <a:t>́</a:t>
            </a:r>
            <a:r>
              <a:rPr lang="ru-RU" sz="3500" dirty="0" smtClean="0"/>
              <a:t>м?</a:t>
            </a:r>
          </a:p>
          <a:p>
            <a:pPr marL="0" indent="288000" algn="just">
              <a:buNone/>
            </a:pPr>
            <a:endParaRPr lang="ru-RU" dirty="0" smtClean="0"/>
          </a:p>
          <a:p>
            <a:pPr marL="0" indent="288000" algn="just">
              <a:buFont typeface="Wingdings" pitchFamily="2" charset="2"/>
              <a:buChar char="v"/>
            </a:pPr>
            <a:r>
              <a:rPr lang="ru-RU" dirty="0" smtClean="0">
                <a:solidFill>
                  <a:schemeClr val="accent1">
                    <a:lumMod val="60000"/>
                    <a:lumOff val="40000"/>
                  </a:schemeClr>
                </a:solidFill>
              </a:rPr>
              <a:t>Прочита́йте ещё раз текст (сла</a:t>
            </a:r>
            <a:r>
              <a:rPr lang="ru-RU" dirty="0" smtClean="0">
                <a:solidFill>
                  <a:schemeClr val="accent1">
                    <a:lumMod val="60000"/>
                    <a:lumOff val="40000"/>
                  </a:schemeClr>
                </a:solidFill>
                <a:latin typeface="Times New Roman"/>
                <a:cs typeface="Times New Roman"/>
              </a:rPr>
              <a:t>́</a:t>
            </a:r>
            <a:r>
              <a:rPr lang="ru-RU" dirty="0" smtClean="0">
                <a:solidFill>
                  <a:schemeClr val="accent1">
                    <a:lumMod val="60000"/>
                    <a:lumOff val="40000"/>
                  </a:schemeClr>
                </a:solidFill>
              </a:rPr>
              <a:t>йды №№ 5-7) и перескажи́те его́.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Упражнение 1</a:t>
            </a:r>
            <a:endParaRPr lang="ru-RU" dirty="0">
              <a:latin typeface="+mn-lt"/>
            </a:endParaRPr>
          </a:p>
        </p:txBody>
      </p:sp>
      <p:sp>
        <p:nvSpPr>
          <p:cNvPr id="3" name="Содержимое 2"/>
          <p:cNvSpPr>
            <a:spLocks noGrp="1"/>
          </p:cNvSpPr>
          <p:nvPr>
            <p:ph idx="1"/>
          </p:nvPr>
        </p:nvSpPr>
        <p:spPr>
          <a:xfrm>
            <a:off x="457200" y="1357298"/>
            <a:ext cx="8229600" cy="5143536"/>
          </a:xfrm>
          <a:solidFill>
            <a:schemeClr val="accent1">
              <a:lumMod val="20000"/>
              <a:lumOff val="80000"/>
            </a:schemeClr>
          </a:solidFill>
        </p:spPr>
        <p:txBody>
          <a:bodyPr>
            <a:normAutofit fontScale="62500" lnSpcReduction="20000"/>
          </a:bodyPr>
          <a:lstStyle/>
          <a:p>
            <a:pPr marL="0" indent="288000" algn="just">
              <a:buNone/>
            </a:pPr>
            <a:r>
              <a:rPr lang="ru-RU" sz="3100" dirty="0" smtClean="0">
                <a:solidFill>
                  <a:schemeClr val="accent2">
                    <a:lumMod val="75000"/>
                  </a:schemeClr>
                </a:solidFill>
              </a:rPr>
              <a:t>Употреби́те вме́сте с существи́тельными местоиме́ния в ну́жной фо́рме. </a:t>
            </a:r>
          </a:p>
          <a:p>
            <a:pPr marL="0" indent="288000" algn="just">
              <a:buNone/>
            </a:pPr>
            <a:r>
              <a:rPr lang="ru-RU" sz="3400" dirty="0" smtClean="0">
                <a:solidFill>
                  <a:schemeClr val="bg1"/>
                </a:solidFill>
              </a:rPr>
              <a:t> </a:t>
            </a:r>
          </a:p>
          <a:p>
            <a:pPr marL="0" indent="288000" algn="just">
              <a:buNone/>
            </a:pPr>
            <a:r>
              <a:rPr lang="ru-RU" sz="3700" spc="140" dirty="0" smtClean="0">
                <a:solidFill>
                  <a:schemeClr val="accent4">
                    <a:lumMod val="50000"/>
                  </a:schemeClr>
                </a:solidFill>
              </a:rPr>
              <a:t>Образе́ц.</a:t>
            </a:r>
            <a:r>
              <a:rPr lang="ru-RU" sz="3700" dirty="0" smtClean="0">
                <a:solidFill>
                  <a:schemeClr val="accent4">
                    <a:lumMod val="50000"/>
                  </a:schemeClr>
                </a:solidFill>
              </a:rPr>
              <a:t> </a:t>
            </a:r>
            <a:r>
              <a:rPr lang="ru-RU" sz="3700" i="1" dirty="0" smtClean="0">
                <a:solidFill>
                  <a:schemeClr val="accent4">
                    <a:lumMod val="50000"/>
                  </a:schemeClr>
                </a:solidFill>
              </a:rPr>
              <a:t>Мой. Зе́ркало, крова́ть, ве́щи, га́лстук. – Моё зе́ркало, моя́ крова́ть, мои́ ве́щи, мой га́лстук. </a:t>
            </a:r>
            <a:endParaRPr lang="ru-RU" sz="3700" dirty="0" smtClean="0">
              <a:solidFill>
                <a:schemeClr val="accent4">
                  <a:lumMod val="50000"/>
                </a:schemeClr>
              </a:solidFill>
            </a:endParaRPr>
          </a:p>
          <a:p>
            <a:pPr marL="0" indent="288000" algn="just">
              <a:buNone/>
            </a:pPr>
            <a:r>
              <a:rPr lang="ru-RU" sz="3700" dirty="0" smtClean="0">
                <a:solidFill>
                  <a:schemeClr val="bg1"/>
                </a:solidFill>
              </a:rPr>
              <a:t> </a:t>
            </a:r>
          </a:p>
          <a:p>
            <a:pPr marL="0" indent="288000" algn="just">
              <a:buNone/>
            </a:pPr>
            <a:r>
              <a:rPr lang="ru-RU" sz="3700" i="1" dirty="0" smtClean="0">
                <a:solidFill>
                  <a:schemeClr val="bg1"/>
                </a:solidFill>
              </a:rPr>
              <a:t>Мой.</a:t>
            </a:r>
            <a:r>
              <a:rPr lang="ru-RU" sz="3700" dirty="0" smtClean="0">
                <a:solidFill>
                  <a:schemeClr val="bg1"/>
                </a:solidFill>
              </a:rPr>
              <a:t> Одея́ло, поду́шка, боти́нки, лы́жи, ту́фли, носки́. </a:t>
            </a:r>
          </a:p>
          <a:p>
            <a:pPr marL="0" indent="288000" algn="just">
              <a:buNone/>
            </a:pPr>
            <a:r>
              <a:rPr lang="ru-RU" sz="3700" i="1" dirty="0" smtClean="0">
                <a:solidFill>
                  <a:schemeClr val="bg1"/>
                </a:solidFill>
              </a:rPr>
              <a:t>Твой.</a:t>
            </a:r>
            <a:r>
              <a:rPr lang="ru-RU" sz="3700" dirty="0" smtClean="0">
                <a:solidFill>
                  <a:schemeClr val="bg1"/>
                </a:solidFill>
              </a:rPr>
              <a:t> Бума́га, каранда́ш, ве́щи, мяч, очки́. </a:t>
            </a:r>
          </a:p>
          <a:p>
            <a:pPr marL="0" indent="288000" algn="just">
              <a:buNone/>
            </a:pPr>
            <a:r>
              <a:rPr lang="ru-RU" sz="3700" i="1" dirty="0" smtClean="0">
                <a:solidFill>
                  <a:schemeClr val="bg1"/>
                </a:solidFill>
              </a:rPr>
              <a:t>Его́.</a:t>
            </a:r>
            <a:r>
              <a:rPr lang="ru-RU" sz="3700" dirty="0" smtClean="0">
                <a:solidFill>
                  <a:schemeClr val="bg1"/>
                </a:solidFill>
              </a:rPr>
              <a:t> Сестра́, жена́, брат, де́ти, друг, тётя, сын, мать, ба́бушка, племя</a:t>
            </a:r>
            <a:r>
              <a:rPr lang="ru-RU" sz="3700" dirty="0" smtClean="0">
                <a:solidFill>
                  <a:schemeClr val="bg1"/>
                </a:solidFill>
                <a:latin typeface="Times New Roman"/>
                <a:cs typeface="Times New Roman"/>
              </a:rPr>
              <a:t>́</a:t>
            </a:r>
            <a:r>
              <a:rPr lang="ru-RU" sz="3700" dirty="0" smtClean="0">
                <a:solidFill>
                  <a:schemeClr val="bg1"/>
                </a:solidFill>
              </a:rPr>
              <a:t>нник, племя́нница. </a:t>
            </a:r>
          </a:p>
          <a:p>
            <a:pPr marL="0" indent="288000" algn="just">
              <a:buNone/>
            </a:pPr>
            <a:r>
              <a:rPr lang="ru-RU" sz="3700" i="1" dirty="0" smtClean="0">
                <a:solidFill>
                  <a:schemeClr val="bg1"/>
                </a:solidFill>
              </a:rPr>
              <a:t>Её.</a:t>
            </a:r>
            <a:r>
              <a:rPr lang="ru-RU" sz="3700" dirty="0" smtClean="0">
                <a:solidFill>
                  <a:schemeClr val="bg1"/>
                </a:solidFill>
              </a:rPr>
              <a:t> Дочь, го́сти, роди́тели, муж, дя́дя, оте́ц, де́душка. </a:t>
            </a:r>
          </a:p>
          <a:p>
            <a:pPr marL="0" indent="288000" algn="just">
              <a:buNone/>
            </a:pPr>
            <a:r>
              <a:rPr lang="ru-RU" sz="3700" i="1" dirty="0" smtClean="0">
                <a:solidFill>
                  <a:schemeClr val="bg1"/>
                </a:solidFill>
              </a:rPr>
              <a:t>Наш.</a:t>
            </a:r>
            <a:r>
              <a:rPr lang="ru-RU" sz="3700" dirty="0" smtClean="0">
                <a:solidFill>
                  <a:schemeClr val="bg1"/>
                </a:solidFill>
              </a:rPr>
              <a:t> По́ле, двор, дере́вня, край, мо́ре, страна́. </a:t>
            </a:r>
          </a:p>
          <a:p>
            <a:pPr marL="0" indent="288000" algn="just">
              <a:buNone/>
            </a:pPr>
            <a:r>
              <a:rPr lang="ru-RU" sz="3700" i="1" dirty="0" smtClean="0">
                <a:solidFill>
                  <a:schemeClr val="bg1"/>
                </a:solidFill>
              </a:rPr>
              <a:t>Ваш.</a:t>
            </a:r>
            <a:r>
              <a:rPr lang="ru-RU" sz="3700" dirty="0" smtClean="0">
                <a:solidFill>
                  <a:schemeClr val="bg1"/>
                </a:solidFill>
              </a:rPr>
              <a:t> По́мощь, рабо́та, успе́х, съезд, поря́док, сча́стье. </a:t>
            </a:r>
          </a:p>
          <a:p>
            <a:pPr marL="0" indent="288000" algn="just">
              <a:buNone/>
            </a:pPr>
            <a:r>
              <a:rPr lang="ru-RU" sz="3700" i="1" dirty="0" smtClean="0">
                <a:solidFill>
                  <a:schemeClr val="bg1"/>
                </a:solidFill>
              </a:rPr>
              <a:t>Их.</a:t>
            </a:r>
            <a:r>
              <a:rPr lang="ru-RU" sz="3700" dirty="0" smtClean="0">
                <a:solidFill>
                  <a:schemeClr val="bg1"/>
                </a:solidFill>
              </a:rPr>
              <a:t> Брига́да, цех, общежи́тие, шко́ла. </a:t>
            </a:r>
          </a:p>
          <a:p>
            <a:pPr marL="0" indent="288000" algn="just">
              <a:buNone/>
            </a:pPr>
            <a:r>
              <a:rPr lang="ru-RU" sz="3700" i="1" dirty="0" smtClean="0">
                <a:solidFill>
                  <a:schemeClr val="bg1"/>
                </a:solidFill>
              </a:rPr>
              <a:t>Свой.</a:t>
            </a:r>
            <a:r>
              <a:rPr lang="ru-RU" sz="3700" dirty="0" smtClean="0">
                <a:solidFill>
                  <a:schemeClr val="bg1"/>
                </a:solidFill>
              </a:rPr>
              <a:t> Дом, ко́мната, ме́сто, сад, кварти́ра.</a:t>
            </a:r>
          </a:p>
          <a:p>
            <a:pPr>
              <a:buNone/>
            </a:pPr>
            <a:endParaRPr lang="ru-RU" sz="3700"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dirty="0" smtClean="0">
                <a:latin typeface="Times New Roman" pitchFamily="18" charset="0"/>
                <a:cs typeface="Times New Roman" pitchFamily="18" charset="0"/>
              </a:rPr>
              <a:t>Сравните личные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и притяжательные местоимения</a:t>
            </a:r>
            <a:endParaRPr lang="ru-RU" sz="40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2285992"/>
          <a:ext cx="8229600" cy="2214578"/>
        </p:xfrm>
        <a:graphic>
          <a:graphicData uri="http://schemas.openxmlformats.org/drawingml/2006/table">
            <a:tbl>
              <a:tblPr firstRow="1" bandRow="1">
                <a:tableStyleId>{5C22544A-7EE6-4342-B048-85BDC9FD1C3A}</a:tableStyleId>
              </a:tblPr>
              <a:tblGrid>
                <a:gridCol w="2328850"/>
                <a:gridCol w="785818"/>
                <a:gridCol w="785818"/>
                <a:gridCol w="785818"/>
                <a:gridCol w="785818"/>
                <a:gridCol w="785818"/>
                <a:gridCol w="642942"/>
                <a:gridCol w="642942"/>
                <a:gridCol w="685776"/>
              </a:tblGrid>
              <a:tr h="1025872">
                <a:tc>
                  <a:txBody>
                    <a:bodyPr/>
                    <a:lstStyle/>
                    <a:p>
                      <a:r>
                        <a:rPr lang="ru-RU" dirty="0" smtClean="0"/>
                        <a:t>Личные местоимения</a:t>
                      </a:r>
                      <a:endParaRPr lang="ru-RU" dirty="0"/>
                    </a:p>
                  </a:txBody>
                  <a:tcPr/>
                </a:tc>
                <a:tc>
                  <a:txBody>
                    <a:bodyPr/>
                    <a:lstStyle/>
                    <a:p>
                      <a:r>
                        <a:rPr lang="ru-RU" i="1" dirty="0" smtClean="0"/>
                        <a:t>я</a:t>
                      </a:r>
                      <a:endParaRPr lang="ru-RU" i="1" dirty="0"/>
                    </a:p>
                  </a:txBody>
                  <a:tcPr/>
                </a:tc>
                <a:tc>
                  <a:txBody>
                    <a:bodyPr/>
                    <a:lstStyle/>
                    <a:p>
                      <a:r>
                        <a:rPr lang="ru-RU" i="1" dirty="0" smtClean="0"/>
                        <a:t>ты</a:t>
                      </a:r>
                      <a:endParaRPr lang="ru-RU" i="1" dirty="0"/>
                    </a:p>
                  </a:txBody>
                  <a:tcPr/>
                </a:tc>
                <a:tc>
                  <a:txBody>
                    <a:bodyPr/>
                    <a:lstStyle/>
                    <a:p>
                      <a:r>
                        <a:rPr lang="ru-RU" i="1" dirty="0" smtClean="0"/>
                        <a:t>он</a:t>
                      </a:r>
                      <a:endParaRPr lang="ru-RU" i="1" dirty="0"/>
                    </a:p>
                  </a:txBody>
                  <a:tcPr/>
                </a:tc>
                <a:tc>
                  <a:txBody>
                    <a:bodyPr/>
                    <a:lstStyle/>
                    <a:p>
                      <a:r>
                        <a:rPr lang="ru-RU" i="1" dirty="0" smtClean="0"/>
                        <a:t>она</a:t>
                      </a:r>
                      <a:r>
                        <a:rPr lang="ru-RU" i="1" dirty="0" smtClean="0">
                          <a:latin typeface="Times New Roman"/>
                          <a:cs typeface="Times New Roman"/>
                        </a:rPr>
                        <a:t>́</a:t>
                      </a:r>
                      <a:endParaRPr lang="ru-RU" i="1" dirty="0"/>
                    </a:p>
                  </a:txBody>
                  <a:tcPr/>
                </a:tc>
                <a:tc>
                  <a:txBody>
                    <a:bodyPr/>
                    <a:lstStyle/>
                    <a:p>
                      <a:r>
                        <a:rPr lang="ru-RU" i="1" dirty="0" smtClean="0"/>
                        <a:t>оно</a:t>
                      </a:r>
                      <a:r>
                        <a:rPr lang="ru-RU" i="1" dirty="0" smtClean="0">
                          <a:latin typeface="Times New Roman"/>
                          <a:cs typeface="Times New Roman"/>
                        </a:rPr>
                        <a:t>́</a:t>
                      </a:r>
                      <a:endParaRPr lang="ru-RU" i="1" dirty="0"/>
                    </a:p>
                  </a:txBody>
                  <a:tcPr/>
                </a:tc>
                <a:tc>
                  <a:txBody>
                    <a:bodyPr/>
                    <a:lstStyle/>
                    <a:p>
                      <a:r>
                        <a:rPr lang="ru-RU" i="1" dirty="0" smtClean="0"/>
                        <a:t>мы</a:t>
                      </a:r>
                      <a:endParaRPr lang="ru-RU" i="1" dirty="0"/>
                    </a:p>
                  </a:txBody>
                  <a:tcPr/>
                </a:tc>
                <a:tc>
                  <a:txBody>
                    <a:bodyPr/>
                    <a:lstStyle/>
                    <a:p>
                      <a:r>
                        <a:rPr lang="ru-RU" i="1" dirty="0" smtClean="0"/>
                        <a:t>вы</a:t>
                      </a:r>
                      <a:endParaRPr lang="ru-RU" i="1" dirty="0"/>
                    </a:p>
                  </a:txBody>
                  <a:tcPr/>
                </a:tc>
                <a:tc>
                  <a:txBody>
                    <a:bodyPr/>
                    <a:lstStyle/>
                    <a:p>
                      <a:r>
                        <a:rPr lang="ru-RU" i="1" dirty="0" smtClean="0"/>
                        <a:t>они</a:t>
                      </a:r>
                      <a:r>
                        <a:rPr lang="ru-RU" i="1" dirty="0" smtClean="0">
                          <a:latin typeface="Times New Roman"/>
                          <a:cs typeface="Times New Roman"/>
                        </a:rPr>
                        <a:t>́</a:t>
                      </a:r>
                      <a:endParaRPr lang="ru-RU" i="1" dirty="0"/>
                    </a:p>
                  </a:txBody>
                  <a:tcPr/>
                </a:tc>
              </a:tr>
              <a:tr h="594353">
                <a:tc rowSpan="2">
                  <a:txBody>
                    <a:bodyPr/>
                    <a:lstStyle/>
                    <a:p>
                      <a:r>
                        <a:rPr lang="ru-RU" dirty="0" smtClean="0"/>
                        <a:t>Притяжательные</a:t>
                      </a:r>
                      <a:r>
                        <a:rPr lang="ru-RU" baseline="0" dirty="0" smtClean="0"/>
                        <a:t> местоимения</a:t>
                      </a:r>
                      <a:endParaRPr lang="ru-RU" dirty="0"/>
                    </a:p>
                  </a:txBody>
                  <a:tcPr/>
                </a:tc>
                <a:tc>
                  <a:txBody>
                    <a:bodyPr/>
                    <a:lstStyle/>
                    <a:p>
                      <a:r>
                        <a:rPr lang="ru-RU" i="1" dirty="0" smtClean="0"/>
                        <a:t>мой</a:t>
                      </a:r>
                      <a:endParaRPr lang="ru-RU" i="1" dirty="0"/>
                    </a:p>
                  </a:txBody>
                  <a:tcPr/>
                </a:tc>
                <a:tc>
                  <a:txBody>
                    <a:bodyPr/>
                    <a:lstStyle/>
                    <a:p>
                      <a:r>
                        <a:rPr lang="ru-RU" i="1" dirty="0" smtClean="0"/>
                        <a:t>твой</a:t>
                      </a:r>
                      <a:endParaRPr lang="ru-RU" i="1" dirty="0"/>
                    </a:p>
                  </a:txBody>
                  <a:tcPr/>
                </a:tc>
                <a:tc>
                  <a:txBody>
                    <a:bodyPr/>
                    <a:lstStyle/>
                    <a:p>
                      <a:r>
                        <a:rPr lang="ru-RU" i="1" dirty="0" smtClean="0"/>
                        <a:t>его</a:t>
                      </a:r>
                      <a:r>
                        <a:rPr lang="ru-RU" i="1" dirty="0" smtClean="0">
                          <a:latin typeface="Times New Roman"/>
                          <a:cs typeface="Times New Roman"/>
                        </a:rPr>
                        <a:t>́</a:t>
                      </a:r>
                      <a:endParaRPr lang="ru-RU" i="1" dirty="0"/>
                    </a:p>
                  </a:txBody>
                  <a:tcPr/>
                </a:tc>
                <a:tc>
                  <a:txBody>
                    <a:bodyPr/>
                    <a:lstStyle/>
                    <a:p>
                      <a:r>
                        <a:rPr lang="ru-RU" i="1" dirty="0" smtClean="0"/>
                        <a:t>её</a:t>
                      </a:r>
                      <a:endParaRPr lang="ru-RU" i="1" dirty="0"/>
                    </a:p>
                  </a:txBody>
                  <a:tcPr/>
                </a:tc>
                <a:tc>
                  <a:txBody>
                    <a:bodyPr/>
                    <a:lstStyle/>
                    <a:p>
                      <a:r>
                        <a:rPr lang="ru-RU" i="1" dirty="0" smtClean="0"/>
                        <a:t>его</a:t>
                      </a:r>
                      <a:r>
                        <a:rPr lang="ru-RU" i="1" dirty="0" smtClean="0">
                          <a:latin typeface="Times New Roman"/>
                          <a:cs typeface="Times New Roman"/>
                        </a:rPr>
                        <a:t>́</a:t>
                      </a:r>
                      <a:endParaRPr lang="ru-RU" i="1" dirty="0"/>
                    </a:p>
                  </a:txBody>
                  <a:tcPr/>
                </a:tc>
                <a:tc>
                  <a:txBody>
                    <a:bodyPr/>
                    <a:lstStyle/>
                    <a:p>
                      <a:r>
                        <a:rPr lang="ru-RU" i="1" dirty="0" smtClean="0"/>
                        <a:t>наш</a:t>
                      </a:r>
                      <a:endParaRPr lang="ru-RU" i="1" dirty="0"/>
                    </a:p>
                  </a:txBody>
                  <a:tcPr/>
                </a:tc>
                <a:tc>
                  <a:txBody>
                    <a:bodyPr/>
                    <a:lstStyle/>
                    <a:p>
                      <a:r>
                        <a:rPr lang="ru-RU" i="1" dirty="0" smtClean="0"/>
                        <a:t>ваш</a:t>
                      </a:r>
                      <a:endParaRPr lang="ru-RU" i="1" dirty="0"/>
                    </a:p>
                  </a:txBody>
                  <a:tcPr/>
                </a:tc>
                <a:tc>
                  <a:txBody>
                    <a:bodyPr/>
                    <a:lstStyle/>
                    <a:p>
                      <a:r>
                        <a:rPr lang="ru-RU" i="1" dirty="0" smtClean="0"/>
                        <a:t>их</a:t>
                      </a:r>
                      <a:endParaRPr lang="ru-RU" i="1" dirty="0"/>
                    </a:p>
                  </a:txBody>
                  <a:tcPr/>
                </a:tc>
              </a:tr>
              <a:tr h="594353">
                <a:tc vMerge="1">
                  <a:txBody>
                    <a:bodyPr/>
                    <a:lstStyle/>
                    <a:p>
                      <a:endParaRPr lang="ru-RU" dirty="0"/>
                    </a:p>
                  </a:txBody>
                  <a:tcPr/>
                </a:tc>
                <a:tc gridSpan="8">
                  <a:txBody>
                    <a:bodyPr/>
                    <a:lstStyle/>
                    <a:p>
                      <a:r>
                        <a:rPr lang="ru-RU" i="1" dirty="0" smtClean="0"/>
                        <a:t>                                                 свой</a:t>
                      </a:r>
                      <a:endParaRPr lang="ru-RU" i="1" dirty="0"/>
                    </a:p>
                  </a:txBody>
                  <a:tcPr anchor="ct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Упражнение 2</a:t>
            </a:r>
            <a:endParaRPr lang="ru-RU" dirty="0">
              <a:latin typeface="+mn-lt"/>
            </a:endParaRPr>
          </a:p>
        </p:txBody>
      </p:sp>
      <p:sp>
        <p:nvSpPr>
          <p:cNvPr id="3" name="Содержимое 2"/>
          <p:cNvSpPr>
            <a:spLocks noGrp="1"/>
          </p:cNvSpPr>
          <p:nvPr>
            <p:ph idx="1"/>
          </p:nvPr>
        </p:nvSpPr>
        <p:spPr>
          <a:xfrm>
            <a:off x="457200" y="1646236"/>
            <a:ext cx="8229600" cy="4854597"/>
          </a:xfrm>
          <a:solidFill>
            <a:schemeClr val="accent1">
              <a:lumMod val="20000"/>
              <a:lumOff val="80000"/>
            </a:schemeClr>
          </a:solidFill>
        </p:spPr>
        <p:txBody>
          <a:bodyPr>
            <a:normAutofit/>
          </a:bodyPr>
          <a:lstStyle/>
          <a:p>
            <a:pPr marL="0" indent="288000" algn="just">
              <a:lnSpc>
                <a:spcPct val="90000"/>
              </a:lnSpc>
              <a:buNone/>
            </a:pPr>
            <a:r>
              <a:rPr lang="ru-RU" sz="3000" dirty="0" smtClean="0">
                <a:solidFill>
                  <a:schemeClr val="accent2">
                    <a:lumMod val="75000"/>
                  </a:schemeClr>
                </a:solidFill>
              </a:rPr>
              <a:t>Да́́йте отве́ты. В отве́тах употреби́те местоиме́ния </a:t>
            </a:r>
            <a:r>
              <a:rPr lang="ru-RU" sz="3000" i="1" dirty="0" smtClean="0">
                <a:solidFill>
                  <a:schemeClr val="accent2">
                    <a:lumMod val="75000"/>
                  </a:schemeClr>
                </a:solidFill>
              </a:rPr>
              <a:t>мой, твой, наш, ваш</a:t>
            </a:r>
            <a:r>
              <a:rPr lang="ru-RU" sz="3000" dirty="0" smtClean="0">
                <a:solidFill>
                  <a:schemeClr val="accent2">
                    <a:lumMod val="75000"/>
                  </a:schemeClr>
                </a:solidFill>
              </a:rPr>
              <a:t> в ну́жной фо́рме. </a:t>
            </a:r>
          </a:p>
          <a:p>
            <a:pPr marL="0" indent="288000" algn="just">
              <a:lnSpc>
                <a:spcPct val="90000"/>
              </a:lnSpc>
              <a:buNone/>
            </a:pPr>
            <a:endParaRPr lang="ru-RU" sz="3000" dirty="0" smtClean="0"/>
          </a:p>
          <a:p>
            <a:pPr marL="0" indent="288000" algn="just">
              <a:lnSpc>
                <a:spcPct val="90000"/>
              </a:lnSpc>
              <a:buNone/>
            </a:pPr>
            <a:r>
              <a:rPr lang="ru-RU" sz="3000" spc="140" dirty="0" smtClean="0">
                <a:solidFill>
                  <a:schemeClr val="tx2">
                    <a:lumMod val="25000"/>
                  </a:schemeClr>
                </a:solidFill>
              </a:rPr>
              <a:t>Образе́ц. </a:t>
            </a:r>
            <a:r>
              <a:rPr lang="ru-RU" sz="3000" i="1" dirty="0" smtClean="0">
                <a:solidFill>
                  <a:schemeClr val="tx2">
                    <a:lumMod val="25000"/>
                  </a:schemeClr>
                </a:solidFill>
              </a:rPr>
              <a:t>Чья́ э́то газе́та? Э́то моя́</a:t>
            </a:r>
            <a:r>
              <a:rPr lang="ru-RU" sz="3000" dirty="0" smtClean="0">
                <a:solidFill>
                  <a:schemeClr val="tx2">
                    <a:lumMod val="25000"/>
                  </a:schemeClr>
                </a:solidFill>
              </a:rPr>
              <a:t> (</a:t>
            </a:r>
            <a:r>
              <a:rPr lang="ru-RU" sz="3000" i="1" dirty="0" smtClean="0">
                <a:solidFill>
                  <a:schemeClr val="tx2">
                    <a:lumMod val="25000"/>
                  </a:schemeClr>
                </a:solidFill>
              </a:rPr>
              <a:t>твоя́, на́ша, ва́ша</a:t>
            </a:r>
            <a:r>
              <a:rPr lang="ru-RU" sz="3000" dirty="0" smtClean="0">
                <a:solidFill>
                  <a:schemeClr val="tx2">
                    <a:lumMod val="25000"/>
                  </a:schemeClr>
                </a:solidFill>
              </a:rPr>
              <a:t>) </a:t>
            </a:r>
            <a:r>
              <a:rPr lang="ru-RU" sz="3000" i="1" dirty="0" smtClean="0">
                <a:solidFill>
                  <a:schemeClr val="tx2">
                    <a:lumMod val="25000"/>
                  </a:schemeClr>
                </a:solidFill>
              </a:rPr>
              <a:t>газе́та. </a:t>
            </a:r>
            <a:endParaRPr lang="ru-RU" sz="3000" dirty="0" smtClean="0">
              <a:solidFill>
                <a:schemeClr val="tx2">
                  <a:lumMod val="25000"/>
                </a:schemeClr>
              </a:solidFill>
            </a:endParaRPr>
          </a:p>
          <a:p>
            <a:pPr marL="0" indent="288000" algn="just">
              <a:lnSpc>
                <a:spcPct val="90000"/>
              </a:lnSpc>
              <a:buNone/>
            </a:pPr>
            <a:r>
              <a:rPr lang="ru-RU" dirty="0" smtClean="0"/>
              <a:t> </a:t>
            </a:r>
          </a:p>
          <a:p>
            <a:pPr marL="0" indent="288000" algn="just">
              <a:lnSpc>
                <a:spcPct val="90000"/>
              </a:lnSpc>
              <a:buNone/>
            </a:pPr>
            <a:r>
              <a:rPr lang="ru-RU" sz="3400" dirty="0" smtClean="0">
                <a:solidFill>
                  <a:schemeClr val="bg1"/>
                </a:solidFill>
              </a:rPr>
              <a:t>1. Чей э́то внук? 2. Чья э́то вну́чка? 3. Чьи э́то де́ти? 4. Чьи э́то ве́щи? 5. Чьё э́то одея́ло? 6. Чья э́то крова́ть?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Упражнение 3</a:t>
            </a:r>
            <a:endParaRPr lang="ru-RU" dirty="0">
              <a:latin typeface="+mn-lt"/>
            </a:endParaRPr>
          </a:p>
        </p:txBody>
      </p:sp>
      <p:sp>
        <p:nvSpPr>
          <p:cNvPr id="3" name="Содержимое 2"/>
          <p:cNvSpPr>
            <a:spLocks noGrp="1"/>
          </p:cNvSpPr>
          <p:nvPr>
            <p:ph idx="1"/>
          </p:nvPr>
        </p:nvSpPr>
        <p:spPr>
          <a:solidFill>
            <a:schemeClr val="accent1">
              <a:lumMod val="20000"/>
              <a:lumOff val="80000"/>
            </a:schemeClr>
          </a:solidFill>
        </p:spPr>
        <p:txBody>
          <a:bodyPr/>
          <a:lstStyle/>
          <a:p>
            <a:pPr marL="0" indent="288000" algn="just">
              <a:lnSpc>
                <a:spcPct val="90000"/>
              </a:lnSpc>
              <a:buNone/>
            </a:pPr>
            <a:r>
              <a:rPr lang="ru-RU" sz="3000" dirty="0" smtClean="0">
                <a:solidFill>
                  <a:schemeClr val="accent2">
                    <a:lumMod val="75000"/>
                  </a:schemeClr>
                </a:solidFill>
              </a:rPr>
              <a:t>Поста́вьте вопро́с </a:t>
            </a:r>
            <a:r>
              <a:rPr lang="ru-RU" sz="3000" spc="140" dirty="0" smtClean="0">
                <a:solidFill>
                  <a:schemeClr val="accent2">
                    <a:lumMod val="75000"/>
                  </a:schemeClr>
                </a:solidFill>
              </a:rPr>
              <a:t>чей? (чья? чьё?) </a:t>
            </a:r>
            <a:r>
              <a:rPr lang="ru-RU" sz="3000" dirty="0" smtClean="0">
                <a:solidFill>
                  <a:schemeClr val="accent2">
                    <a:lumMod val="75000"/>
                  </a:schemeClr>
                </a:solidFill>
              </a:rPr>
              <a:t>к существи́тельным.  </a:t>
            </a:r>
          </a:p>
          <a:p>
            <a:pPr marL="0" indent="288000" algn="just">
              <a:lnSpc>
                <a:spcPct val="90000"/>
              </a:lnSpc>
              <a:buNone/>
            </a:pPr>
            <a:endParaRPr lang="ru-RU" sz="3000" dirty="0" smtClean="0"/>
          </a:p>
          <a:p>
            <a:pPr marL="0" indent="288000" algn="just">
              <a:lnSpc>
                <a:spcPct val="90000"/>
              </a:lnSpc>
              <a:buNone/>
            </a:pPr>
            <a:r>
              <a:rPr lang="ru-RU" sz="3000" spc="140" dirty="0" smtClean="0">
                <a:solidFill>
                  <a:schemeClr val="tx2">
                    <a:lumMod val="25000"/>
                  </a:schemeClr>
                </a:solidFill>
              </a:rPr>
              <a:t>Образе́ц. </a:t>
            </a:r>
            <a:r>
              <a:rPr lang="ru-RU" sz="3000" i="1" dirty="0" smtClean="0">
                <a:solidFill>
                  <a:schemeClr val="tx2">
                    <a:lumMod val="25000"/>
                  </a:schemeClr>
                </a:solidFill>
              </a:rPr>
              <a:t>Соба́ка. – Чья э́то соба́ка?</a:t>
            </a:r>
            <a:r>
              <a:rPr lang="ru-RU" sz="3000" dirty="0" smtClean="0">
                <a:solidFill>
                  <a:schemeClr val="tx2">
                    <a:lumMod val="25000"/>
                  </a:schemeClr>
                </a:solidFill>
              </a:rPr>
              <a:t> </a:t>
            </a:r>
          </a:p>
          <a:p>
            <a:pPr marL="0" indent="288000" algn="just">
              <a:lnSpc>
                <a:spcPct val="90000"/>
              </a:lnSpc>
              <a:buNone/>
            </a:pPr>
            <a:r>
              <a:rPr lang="ru-RU" sz="3000" dirty="0" smtClean="0"/>
              <a:t> </a:t>
            </a:r>
          </a:p>
          <a:p>
            <a:pPr marL="0" indent="288000" algn="just">
              <a:lnSpc>
                <a:spcPct val="90000"/>
              </a:lnSpc>
              <a:buNone/>
            </a:pPr>
            <a:endParaRPr lang="ru-RU" sz="3000" dirty="0" smtClean="0"/>
          </a:p>
          <a:p>
            <a:pPr marL="0" indent="288000" algn="just">
              <a:lnSpc>
                <a:spcPct val="90000"/>
              </a:lnSpc>
              <a:buNone/>
            </a:pPr>
            <a:r>
              <a:rPr lang="ru-RU" sz="3400" dirty="0" smtClean="0">
                <a:solidFill>
                  <a:schemeClr val="bg1"/>
                </a:solidFill>
              </a:rPr>
              <a:t>Ви́лка. Га́лстук. Конь. Очки́. Крова́ть. Ру́чка. Мяч. Рису́нки. Пальто́. Зо́нтик. Пила́. Пиани́но. Уче́бники. Статьи́.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ИМЯ, ОТЧЕСТВО, ФАМИЛИЯ</a:t>
            </a:r>
            <a:endParaRPr lang="ru-RU" dirty="0"/>
          </a:p>
        </p:txBody>
      </p:sp>
      <p:graphicFrame>
        <p:nvGraphicFramePr>
          <p:cNvPr id="4" name="Содержимое 3"/>
          <p:cNvGraphicFramePr>
            <a:graphicFrameLocks noGrp="1"/>
          </p:cNvGraphicFramePr>
          <p:nvPr>
            <p:ph idx="1"/>
          </p:nvPr>
        </p:nvGraphicFramePr>
        <p:xfrm>
          <a:off x="457200" y="1646238"/>
          <a:ext cx="8229600" cy="4736802"/>
        </p:xfrm>
        <a:graphic>
          <a:graphicData uri="http://schemas.openxmlformats.org/drawingml/2006/table">
            <a:tbl>
              <a:tblPr firstRow="1" bandRow="1">
                <a:tableStyleId>{5C22544A-7EE6-4342-B048-85BDC9FD1C3A}</a:tableStyleId>
              </a:tblPr>
              <a:tblGrid>
                <a:gridCol w="2185974"/>
                <a:gridCol w="3000396"/>
                <a:gridCol w="3043230"/>
              </a:tblGrid>
              <a:tr h="1201122">
                <a:tc>
                  <a:txBody>
                    <a:bodyPr/>
                    <a:lstStyle/>
                    <a:p>
                      <a:pPr algn="ctr"/>
                      <a:r>
                        <a:rPr kumimoji="0" lang="ru-RU" sz="1800" b="1" kern="1200" dirty="0" smtClean="0">
                          <a:solidFill>
                            <a:schemeClr val="lt1"/>
                          </a:solidFill>
                          <a:latin typeface="+mn-lt"/>
                          <a:ea typeface="+mn-ea"/>
                          <a:cs typeface="+mn-cs"/>
                        </a:rPr>
                        <a:t>Имя</a:t>
                      </a:r>
                      <a:endParaRPr lang="ru-RU" sz="1800" dirty="0"/>
                    </a:p>
                  </a:txBody>
                  <a:tcPr anchor="ctr"/>
                </a:tc>
                <a:tc>
                  <a:txBody>
                    <a:bodyPr/>
                    <a:lstStyle/>
                    <a:p>
                      <a:pPr algn="ctr"/>
                      <a:r>
                        <a:rPr kumimoji="0" lang="ru-RU" sz="1800" b="1" kern="1200" dirty="0" smtClean="0">
                          <a:solidFill>
                            <a:schemeClr val="lt1"/>
                          </a:solidFill>
                          <a:latin typeface="+mn-lt"/>
                          <a:ea typeface="+mn-ea"/>
                          <a:cs typeface="+mn-cs"/>
                        </a:rPr>
                        <a:t> Отчество </a:t>
                      </a:r>
                    </a:p>
                    <a:p>
                      <a:pPr algn="ctr"/>
                      <a:r>
                        <a:rPr kumimoji="0" lang="ru-RU" sz="1800" b="1" kern="1200" dirty="0" smtClean="0">
                          <a:solidFill>
                            <a:schemeClr val="lt1"/>
                          </a:solidFill>
                          <a:latin typeface="+mn-lt"/>
                          <a:ea typeface="+mn-ea"/>
                          <a:cs typeface="+mn-cs"/>
                        </a:rPr>
                        <a:t>(всегда по отцу) </a:t>
                      </a:r>
                    </a:p>
                    <a:p>
                      <a:pPr algn="ctr"/>
                      <a:endParaRPr lang="ru-RU" sz="1800" dirty="0"/>
                    </a:p>
                  </a:txBody>
                  <a:tcPr anchor="ctr"/>
                </a:tc>
                <a:tc>
                  <a:txBody>
                    <a:bodyPr/>
                    <a:lstStyle/>
                    <a:p>
                      <a:pPr algn="ctr"/>
                      <a:r>
                        <a:rPr kumimoji="0" lang="ru-RU" sz="1800" b="1" kern="1200" dirty="0" smtClean="0">
                          <a:solidFill>
                            <a:schemeClr val="lt1"/>
                          </a:solidFill>
                          <a:latin typeface="+mn-lt"/>
                          <a:ea typeface="+mn-ea"/>
                          <a:cs typeface="+mn-cs"/>
                        </a:rPr>
                        <a:t>Фамилия </a:t>
                      </a:r>
                    </a:p>
                    <a:p>
                      <a:pPr algn="ctr"/>
                      <a:r>
                        <a:rPr kumimoji="0" lang="ru-RU" sz="1800" b="1" kern="1200" dirty="0" smtClean="0">
                          <a:solidFill>
                            <a:schemeClr val="lt1"/>
                          </a:solidFill>
                          <a:latin typeface="+mn-lt"/>
                          <a:ea typeface="+mn-ea"/>
                          <a:cs typeface="+mn-cs"/>
                        </a:rPr>
                        <a:t>(обычно у жены по</a:t>
                      </a:r>
                      <a:r>
                        <a:rPr kumimoji="0" lang="ru-RU" sz="1800" b="1" kern="1200" baseline="0" dirty="0" smtClean="0">
                          <a:solidFill>
                            <a:schemeClr val="lt1"/>
                          </a:solidFill>
                          <a:latin typeface="+mn-lt"/>
                          <a:ea typeface="+mn-ea"/>
                          <a:cs typeface="+mn-cs"/>
                        </a:rPr>
                        <a:t> </a:t>
                      </a:r>
                      <a:r>
                        <a:rPr kumimoji="0" lang="ru-RU" sz="1800" b="1" kern="1200" dirty="0" smtClean="0">
                          <a:solidFill>
                            <a:schemeClr val="lt1"/>
                          </a:solidFill>
                          <a:latin typeface="+mn-lt"/>
                          <a:ea typeface="+mn-ea"/>
                          <a:cs typeface="+mn-cs"/>
                        </a:rPr>
                        <a:t>мужу, </a:t>
                      </a:r>
                    </a:p>
                    <a:p>
                      <a:pPr algn="ctr"/>
                      <a:r>
                        <a:rPr kumimoji="0" lang="ru-RU" sz="1800" b="1" kern="1200" dirty="0" smtClean="0">
                          <a:solidFill>
                            <a:schemeClr val="lt1"/>
                          </a:solidFill>
                          <a:latin typeface="+mn-lt"/>
                          <a:ea typeface="+mn-ea"/>
                          <a:cs typeface="+mn-cs"/>
                        </a:rPr>
                        <a:t> у детей по отцу)</a:t>
                      </a:r>
                    </a:p>
                    <a:p>
                      <a:pPr algn="ctr"/>
                      <a:endParaRPr lang="ru-RU" sz="1800" dirty="0"/>
                    </a:p>
                  </a:txBody>
                  <a:tcPr anchor="ctr"/>
                </a:tc>
              </a:tr>
              <a:tr h="1719580">
                <a:tc>
                  <a:txBody>
                    <a:bodyPr/>
                    <a:lstStyle/>
                    <a:p>
                      <a:pPr algn="ctr"/>
                      <a:r>
                        <a:rPr kumimoji="0" lang="ru-RU" sz="2200" kern="1200" baseline="0" dirty="0" smtClean="0">
                          <a:solidFill>
                            <a:schemeClr val="dk1"/>
                          </a:solidFill>
                          <a:latin typeface="+mn-lt"/>
                          <a:ea typeface="+mn-ea"/>
                          <a:cs typeface="+mn-cs"/>
                        </a:rPr>
                        <a:t>Ива́н  </a:t>
                      </a:r>
                    </a:p>
                    <a:p>
                      <a:pPr algn="ctr"/>
                      <a:r>
                        <a:rPr kumimoji="0" lang="ru-RU" sz="2200" kern="1200" baseline="0" dirty="0" smtClean="0">
                          <a:solidFill>
                            <a:schemeClr val="dk1"/>
                          </a:solidFill>
                          <a:latin typeface="+mn-lt"/>
                          <a:ea typeface="+mn-ea"/>
                          <a:cs typeface="+mn-cs"/>
                        </a:rPr>
                        <a:t>Пётр</a:t>
                      </a:r>
                    </a:p>
                    <a:p>
                      <a:pPr algn="ctr"/>
                      <a:r>
                        <a:rPr kumimoji="0" lang="ru-RU" sz="2200" kern="1200" baseline="0" dirty="0" smtClean="0">
                          <a:solidFill>
                            <a:schemeClr val="dk1"/>
                          </a:solidFill>
                          <a:latin typeface="+mn-lt"/>
                          <a:ea typeface="+mn-ea"/>
                          <a:cs typeface="+mn-cs"/>
                        </a:rPr>
                        <a:t>Никола́й </a:t>
                      </a:r>
                    </a:p>
                    <a:p>
                      <a:pPr algn="ctr"/>
                      <a:r>
                        <a:rPr kumimoji="0" lang="ru-RU" sz="2200" kern="1200" baseline="0" dirty="0" smtClean="0">
                          <a:solidFill>
                            <a:schemeClr val="dk1"/>
                          </a:solidFill>
                          <a:latin typeface="+mn-lt"/>
                          <a:ea typeface="+mn-ea"/>
                          <a:cs typeface="+mn-cs"/>
                        </a:rPr>
                        <a:t>Бори́с </a:t>
                      </a:r>
                    </a:p>
                  </a:txBody>
                  <a:tcPr/>
                </a:tc>
                <a:tc>
                  <a:txBody>
                    <a:bodyPr/>
                    <a:lstStyle/>
                    <a:p>
                      <a:pPr algn="ctr"/>
                      <a:r>
                        <a:rPr kumimoji="0" lang="ru-RU" sz="2200" kern="1200" baseline="0" dirty="0" smtClean="0">
                          <a:solidFill>
                            <a:schemeClr val="dk1"/>
                          </a:solidFill>
                          <a:latin typeface="+mn-lt"/>
                          <a:ea typeface="+mn-ea"/>
                          <a:cs typeface="+mn-cs"/>
                        </a:rPr>
                        <a:t>Петро́вич </a:t>
                      </a:r>
                    </a:p>
                    <a:p>
                      <a:pPr algn="ctr"/>
                      <a:r>
                        <a:rPr kumimoji="0" lang="ru-RU" sz="2200" kern="1200" baseline="0" dirty="0" smtClean="0">
                          <a:solidFill>
                            <a:schemeClr val="dk1"/>
                          </a:solidFill>
                          <a:latin typeface="+mn-lt"/>
                          <a:ea typeface="+mn-ea"/>
                          <a:cs typeface="+mn-cs"/>
                        </a:rPr>
                        <a:t> Ива́нович </a:t>
                      </a:r>
                    </a:p>
                    <a:p>
                      <a:pPr algn="ctr"/>
                      <a:r>
                        <a:rPr kumimoji="0" lang="ru-RU" sz="2200" kern="1200" baseline="0" dirty="0" smtClean="0">
                          <a:solidFill>
                            <a:schemeClr val="dk1"/>
                          </a:solidFill>
                          <a:latin typeface="+mn-lt"/>
                          <a:ea typeface="+mn-ea"/>
                          <a:cs typeface="+mn-cs"/>
                        </a:rPr>
                        <a:t>Бори́сович </a:t>
                      </a:r>
                    </a:p>
                    <a:p>
                      <a:pPr algn="ctr"/>
                      <a:r>
                        <a:rPr kumimoji="0" lang="ru-RU" sz="2200" kern="1200" baseline="0" dirty="0" smtClean="0">
                          <a:solidFill>
                            <a:schemeClr val="dk1"/>
                          </a:solidFill>
                          <a:latin typeface="+mn-lt"/>
                          <a:ea typeface="+mn-ea"/>
                          <a:cs typeface="+mn-cs"/>
                        </a:rPr>
                        <a:t>Никола́евич </a:t>
                      </a:r>
                    </a:p>
                    <a:p>
                      <a:endParaRPr lang="ru-RU" sz="2200" baseline="0" dirty="0"/>
                    </a:p>
                  </a:txBody>
                  <a:tcPr/>
                </a:tc>
                <a:tc>
                  <a:txBody>
                    <a:bodyPr/>
                    <a:lstStyle/>
                    <a:p>
                      <a:pPr algn="ctr"/>
                      <a:r>
                        <a:rPr kumimoji="0" lang="ru-RU" sz="2200" kern="1200" baseline="0" dirty="0" smtClean="0">
                          <a:solidFill>
                            <a:schemeClr val="dk1"/>
                          </a:solidFill>
                          <a:latin typeface="+mn-lt"/>
                          <a:ea typeface="+mn-ea"/>
                          <a:cs typeface="+mn-cs"/>
                        </a:rPr>
                        <a:t>Кузнецо́в</a:t>
                      </a:r>
                    </a:p>
                    <a:p>
                      <a:pPr algn="ctr"/>
                      <a:r>
                        <a:rPr kumimoji="0" lang="ru-RU" sz="2200" kern="1200" baseline="0" dirty="0" smtClean="0">
                          <a:solidFill>
                            <a:schemeClr val="dk1"/>
                          </a:solidFill>
                          <a:latin typeface="+mn-lt"/>
                          <a:ea typeface="+mn-ea"/>
                          <a:cs typeface="+mn-cs"/>
                        </a:rPr>
                        <a:t>Си́доров</a:t>
                      </a:r>
                    </a:p>
                    <a:p>
                      <a:pPr algn="ctr"/>
                      <a:r>
                        <a:rPr kumimoji="0" lang="ru-RU" sz="2200" kern="1200" baseline="0" dirty="0" smtClean="0">
                          <a:solidFill>
                            <a:schemeClr val="dk1"/>
                          </a:solidFill>
                          <a:latin typeface="+mn-lt"/>
                          <a:ea typeface="+mn-ea"/>
                          <a:cs typeface="+mn-cs"/>
                        </a:rPr>
                        <a:t>Ивано́в</a:t>
                      </a:r>
                    </a:p>
                    <a:p>
                      <a:pPr algn="ctr"/>
                      <a:r>
                        <a:rPr kumimoji="0" lang="ru-RU" sz="2200" kern="1200" baseline="0" dirty="0" smtClean="0">
                          <a:solidFill>
                            <a:schemeClr val="dk1"/>
                          </a:solidFill>
                          <a:latin typeface="+mn-lt"/>
                          <a:ea typeface="+mn-ea"/>
                          <a:cs typeface="+mn-cs"/>
                        </a:rPr>
                        <a:t>Ники́тин</a:t>
                      </a:r>
                    </a:p>
                  </a:txBody>
                  <a:tcPr/>
                </a:tc>
              </a:tr>
              <a:tr h="1719580">
                <a:tc>
                  <a:txBody>
                    <a:bodyPr/>
                    <a:lstStyle/>
                    <a:p>
                      <a:pPr algn="ctr"/>
                      <a:r>
                        <a:rPr kumimoji="0" lang="ru-RU" sz="2200" kern="1200" baseline="0" dirty="0" smtClean="0">
                          <a:solidFill>
                            <a:schemeClr val="dk1"/>
                          </a:solidFill>
                          <a:latin typeface="+mn-lt"/>
                          <a:ea typeface="+mn-ea"/>
                          <a:cs typeface="+mn-cs"/>
                        </a:rPr>
                        <a:t>О́льга</a:t>
                      </a:r>
                    </a:p>
                    <a:p>
                      <a:pPr algn="ctr"/>
                      <a:r>
                        <a:rPr kumimoji="0" lang="ru-RU" sz="2200" kern="1200" baseline="0" dirty="0" smtClean="0">
                          <a:solidFill>
                            <a:schemeClr val="dk1"/>
                          </a:solidFill>
                          <a:latin typeface="+mn-lt"/>
                          <a:ea typeface="+mn-ea"/>
                          <a:cs typeface="+mn-cs"/>
                        </a:rPr>
                        <a:t>Валенти́на</a:t>
                      </a:r>
                    </a:p>
                    <a:p>
                      <a:pPr algn="ctr"/>
                      <a:r>
                        <a:rPr kumimoji="0" lang="ru-RU" sz="2200" kern="1200" baseline="0" dirty="0" smtClean="0">
                          <a:solidFill>
                            <a:schemeClr val="dk1"/>
                          </a:solidFill>
                          <a:latin typeface="+mn-lt"/>
                          <a:ea typeface="+mn-ea"/>
                          <a:cs typeface="+mn-cs"/>
                        </a:rPr>
                        <a:t>Ната́лья</a:t>
                      </a:r>
                    </a:p>
                    <a:p>
                      <a:pPr algn="ctr"/>
                      <a:r>
                        <a:rPr kumimoji="0" lang="ru-RU" sz="2200" kern="1200" baseline="0" dirty="0" smtClean="0">
                          <a:solidFill>
                            <a:schemeClr val="dk1"/>
                          </a:solidFill>
                          <a:latin typeface="+mn-lt"/>
                          <a:ea typeface="+mn-ea"/>
                          <a:cs typeface="+mn-cs"/>
                        </a:rPr>
                        <a:t>Татья́на</a:t>
                      </a:r>
                    </a:p>
                    <a:p>
                      <a:endParaRPr lang="ru-RU" sz="2200" baseline="0" dirty="0"/>
                    </a:p>
                  </a:txBody>
                  <a:tcPr/>
                </a:tc>
                <a:tc>
                  <a:txBody>
                    <a:bodyPr/>
                    <a:lstStyle/>
                    <a:p>
                      <a:pPr algn="ctr"/>
                      <a:r>
                        <a:rPr kumimoji="0" lang="ru-RU" sz="2200" kern="1200" baseline="0" dirty="0" smtClean="0">
                          <a:solidFill>
                            <a:schemeClr val="dk1"/>
                          </a:solidFill>
                          <a:latin typeface="+mn-lt"/>
                          <a:ea typeface="+mn-ea"/>
                          <a:cs typeface="+mn-cs"/>
                        </a:rPr>
                        <a:t>Петро́вна</a:t>
                      </a:r>
                    </a:p>
                    <a:p>
                      <a:pPr algn="ctr"/>
                      <a:r>
                        <a:rPr kumimoji="0" lang="ru-RU" sz="2200" kern="1200" baseline="0" dirty="0" smtClean="0">
                          <a:solidFill>
                            <a:schemeClr val="dk1"/>
                          </a:solidFill>
                          <a:latin typeface="+mn-lt"/>
                          <a:ea typeface="+mn-ea"/>
                          <a:cs typeface="+mn-cs"/>
                        </a:rPr>
                        <a:t>Ива́новна</a:t>
                      </a:r>
                    </a:p>
                    <a:p>
                      <a:pPr algn="ctr"/>
                      <a:r>
                        <a:rPr kumimoji="0" lang="ru-RU" sz="2200" kern="1200" baseline="0" dirty="0" smtClean="0">
                          <a:solidFill>
                            <a:schemeClr val="dk1"/>
                          </a:solidFill>
                          <a:latin typeface="+mn-lt"/>
                          <a:ea typeface="+mn-ea"/>
                          <a:cs typeface="+mn-cs"/>
                        </a:rPr>
                        <a:t>Бори́совна</a:t>
                      </a:r>
                    </a:p>
                    <a:p>
                      <a:pPr algn="ctr"/>
                      <a:r>
                        <a:rPr kumimoji="0" lang="ru-RU" sz="2200" kern="1200" baseline="0" dirty="0" smtClean="0">
                          <a:solidFill>
                            <a:schemeClr val="dk1"/>
                          </a:solidFill>
                          <a:latin typeface="+mn-lt"/>
                          <a:ea typeface="+mn-ea"/>
                          <a:cs typeface="+mn-cs"/>
                        </a:rPr>
                        <a:t>Никола́евна</a:t>
                      </a:r>
                    </a:p>
                    <a:p>
                      <a:endParaRPr lang="ru-RU" sz="2200" baseline="0" dirty="0"/>
                    </a:p>
                  </a:txBody>
                  <a:tcPr/>
                </a:tc>
                <a:tc>
                  <a:txBody>
                    <a:bodyPr/>
                    <a:lstStyle/>
                    <a:p>
                      <a:pPr algn="ctr"/>
                      <a:r>
                        <a:rPr kumimoji="0" lang="ru-RU" sz="2200" kern="1200" baseline="0" dirty="0" smtClean="0">
                          <a:solidFill>
                            <a:schemeClr val="dk1"/>
                          </a:solidFill>
                          <a:latin typeface="+mn-lt"/>
                          <a:ea typeface="+mn-ea"/>
                          <a:cs typeface="+mn-cs"/>
                        </a:rPr>
                        <a:t>Кузнецо́ва</a:t>
                      </a:r>
                    </a:p>
                    <a:p>
                      <a:pPr algn="ctr"/>
                      <a:r>
                        <a:rPr kumimoji="0" lang="ru-RU" sz="2200" kern="1200" baseline="0" dirty="0" smtClean="0">
                          <a:solidFill>
                            <a:schemeClr val="dk1"/>
                          </a:solidFill>
                          <a:latin typeface="+mn-lt"/>
                          <a:ea typeface="+mn-ea"/>
                          <a:cs typeface="+mn-cs"/>
                        </a:rPr>
                        <a:t>Си́дорова</a:t>
                      </a:r>
                    </a:p>
                    <a:p>
                      <a:pPr algn="ctr"/>
                      <a:r>
                        <a:rPr kumimoji="0" lang="ru-RU" sz="2200" kern="1200" baseline="0" dirty="0" smtClean="0">
                          <a:solidFill>
                            <a:schemeClr val="dk1"/>
                          </a:solidFill>
                          <a:latin typeface="+mn-lt"/>
                          <a:ea typeface="+mn-ea"/>
                          <a:cs typeface="+mn-cs"/>
                        </a:rPr>
                        <a:t>Ивано́ва </a:t>
                      </a:r>
                    </a:p>
                    <a:p>
                      <a:pPr algn="ctr"/>
                      <a:r>
                        <a:rPr kumimoji="0" lang="ru-RU" sz="2200" kern="1200" baseline="0" dirty="0" smtClean="0">
                          <a:solidFill>
                            <a:schemeClr val="dk1"/>
                          </a:solidFill>
                          <a:latin typeface="+mn-lt"/>
                          <a:ea typeface="+mn-ea"/>
                          <a:cs typeface="+mn-cs"/>
                        </a:rPr>
                        <a:t>Ники́тина</a:t>
                      </a:r>
                    </a:p>
                    <a:p>
                      <a:endParaRPr lang="ru-RU" sz="2200" baseline="0"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Запомните!</a:t>
            </a:r>
            <a:endParaRPr lang="ru-RU" dirty="0"/>
          </a:p>
        </p:txBody>
      </p:sp>
      <p:graphicFrame>
        <p:nvGraphicFramePr>
          <p:cNvPr id="4" name="Содержимое 3"/>
          <p:cNvGraphicFramePr>
            <a:graphicFrameLocks noGrp="1"/>
          </p:cNvGraphicFramePr>
          <p:nvPr>
            <p:ph idx="1"/>
          </p:nvPr>
        </p:nvGraphicFramePr>
        <p:xfrm>
          <a:off x="642910" y="1646238"/>
          <a:ext cx="8043890" cy="3962400"/>
        </p:xfrm>
        <a:graphic>
          <a:graphicData uri="http://schemas.openxmlformats.org/drawingml/2006/table">
            <a:tbl>
              <a:tblPr firstRow="1" bandRow="1">
                <a:tableStyleId>{5C22544A-7EE6-4342-B048-85BDC9FD1C3A}</a:tableStyleId>
              </a:tblPr>
              <a:tblGrid>
                <a:gridCol w="4021945"/>
                <a:gridCol w="4021945"/>
              </a:tblGrid>
              <a:tr h="370840">
                <a:tc>
                  <a:txBody>
                    <a:bodyPr/>
                    <a:lstStyle/>
                    <a:p>
                      <a:pPr algn="ctr"/>
                      <a:r>
                        <a:rPr lang="ru-RU" sz="2800" dirty="0" smtClean="0"/>
                        <a:t>Единственное число</a:t>
                      </a:r>
                      <a:endParaRPr lang="ru-RU" sz="2800" dirty="0"/>
                    </a:p>
                  </a:txBody>
                  <a:tcPr/>
                </a:tc>
                <a:tc>
                  <a:txBody>
                    <a:bodyPr/>
                    <a:lstStyle/>
                    <a:p>
                      <a:pPr algn="ctr"/>
                      <a:r>
                        <a:rPr lang="ru-RU" sz="2800" dirty="0" smtClean="0"/>
                        <a:t>Множественное число</a:t>
                      </a:r>
                      <a:endParaRPr lang="ru-RU" sz="2800" dirty="0"/>
                    </a:p>
                  </a:txBody>
                  <a:tcPr/>
                </a:tc>
              </a:tr>
              <a:tr h="370840">
                <a:tc>
                  <a:txBody>
                    <a:bodyPr/>
                    <a:lstStyle/>
                    <a:p>
                      <a:r>
                        <a:rPr lang="ru-RU" sz="3200" dirty="0" smtClean="0"/>
                        <a:t>сын </a:t>
                      </a:r>
                    </a:p>
                    <a:p>
                      <a:r>
                        <a:rPr lang="ru-RU" sz="3200" dirty="0" smtClean="0"/>
                        <a:t>дочь </a:t>
                      </a:r>
                    </a:p>
                    <a:p>
                      <a:r>
                        <a:rPr lang="ru-RU" sz="3200" dirty="0" smtClean="0"/>
                        <a:t>брат </a:t>
                      </a:r>
                    </a:p>
                    <a:p>
                      <a:r>
                        <a:rPr lang="ru-RU" sz="3200" dirty="0" smtClean="0"/>
                        <a:t>сестра</a:t>
                      </a:r>
                      <a:r>
                        <a:rPr lang="ru-RU" sz="3200" dirty="0" smtClean="0">
                          <a:latin typeface="Times New Roman"/>
                          <a:cs typeface="Times New Roman"/>
                        </a:rPr>
                        <a:t>́</a:t>
                      </a:r>
                      <a:r>
                        <a:rPr lang="ru-RU" sz="3200" dirty="0" smtClean="0"/>
                        <a:t>  </a:t>
                      </a:r>
                    </a:p>
                    <a:p>
                      <a:r>
                        <a:rPr lang="ru-RU" sz="3200" dirty="0" smtClean="0"/>
                        <a:t>ребёнок </a:t>
                      </a:r>
                    </a:p>
                    <a:p>
                      <a:r>
                        <a:rPr lang="ru-RU" sz="3200" dirty="0" smtClean="0"/>
                        <a:t>и</a:t>
                      </a:r>
                      <a:r>
                        <a:rPr lang="ru-RU" sz="3200" dirty="0" smtClean="0">
                          <a:latin typeface="Times New Roman"/>
                          <a:cs typeface="Times New Roman"/>
                        </a:rPr>
                        <a:t>́</a:t>
                      </a:r>
                      <a:r>
                        <a:rPr lang="ru-RU" sz="3200" dirty="0" smtClean="0"/>
                        <a:t>мя </a:t>
                      </a:r>
                      <a:endParaRPr lang="ru-RU" sz="3200" dirty="0"/>
                    </a:p>
                  </a:txBody>
                  <a:tcPr/>
                </a:tc>
                <a:tc>
                  <a:txBody>
                    <a:bodyPr/>
                    <a:lstStyle/>
                    <a:p>
                      <a:r>
                        <a:rPr lang="ru-RU" sz="3200" dirty="0" smtClean="0"/>
                        <a:t>сыновья</a:t>
                      </a:r>
                      <a:r>
                        <a:rPr lang="ru-RU" sz="3200" dirty="0" smtClean="0">
                          <a:latin typeface="Times New Roman"/>
                          <a:cs typeface="Times New Roman"/>
                        </a:rPr>
                        <a:t>́</a:t>
                      </a:r>
                      <a:endParaRPr lang="ru-RU" sz="3200" dirty="0" smtClean="0"/>
                    </a:p>
                    <a:p>
                      <a:r>
                        <a:rPr lang="ru-RU" sz="3200" dirty="0" smtClean="0"/>
                        <a:t>до</a:t>
                      </a:r>
                      <a:r>
                        <a:rPr lang="ru-RU" sz="3200" dirty="0" smtClean="0">
                          <a:latin typeface="Times New Roman"/>
                          <a:cs typeface="Times New Roman"/>
                        </a:rPr>
                        <a:t>́</a:t>
                      </a:r>
                      <a:r>
                        <a:rPr lang="ru-RU" sz="3200" dirty="0" smtClean="0"/>
                        <a:t>чери </a:t>
                      </a:r>
                    </a:p>
                    <a:p>
                      <a:r>
                        <a:rPr lang="ru-RU" sz="3200" dirty="0" smtClean="0"/>
                        <a:t>бра</a:t>
                      </a:r>
                      <a:r>
                        <a:rPr lang="ru-RU" sz="3200" dirty="0" smtClean="0">
                          <a:latin typeface="Times New Roman"/>
                          <a:cs typeface="Times New Roman"/>
                        </a:rPr>
                        <a:t>́</a:t>
                      </a:r>
                      <a:r>
                        <a:rPr lang="ru-RU" sz="3200" dirty="0" smtClean="0"/>
                        <a:t>тья </a:t>
                      </a:r>
                    </a:p>
                    <a:p>
                      <a:r>
                        <a:rPr lang="ru-RU" sz="3200" dirty="0" smtClean="0"/>
                        <a:t>сёстры </a:t>
                      </a:r>
                    </a:p>
                    <a:p>
                      <a:r>
                        <a:rPr lang="ru-RU" sz="3200" dirty="0" smtClean="0"/>
                        <a:t>де</a:t>
                      </a:r>
                      <a:r>
                        <a:rPr lang="ru-RU" sz="3200" dirty="0" smtClean="0">
                          <a:latin typeface="Times New Roman"/>
                          <a:cs typeface="Times New Roman"/>
                        </a:rPr>
                        <a:t>́</a:t>
                      </a:r>
                      <a:r>
                        <a:rPr lang="ru-RU" sz="3200" dirty="0" smtClean="0"/>
                        <a:t>ти  </a:t>
                      </a:r>
                    </a:p>
                    <a:p>
                      <a:r>
                        <a:rPr lang="ru-RU" sz="3200" dirty="0" smtClean="0"/>
                        <a:t>имена</a:t>
                      </a:r>
                      <a:r>
                        <a:rPr lang="ru-RU" sz="3200" dirty="0" smtClean="0">
                          <a:latin typeface="Times New Roman"/>
                          <a:cs typeface="Times New Roman"/>
                        </a:rPr>
                        <a:t>́</a:t>
                      </a:r>
                      <a:r>
                        <a:rPr lang="ru-RU" sz="3200" dirty="0" smtClean="0"/>
                        <a:t> </a:t>
                      </a:r>
                      <a:endParaRPr lang="ru-RU" sz="3200"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Упражнение 4</a:t>
            </a:r>
            <a:endParaRPr lang="ru-RU" dirty="0">
              <a:latin typeface="+mn-lt"/>
            </a:endParaRPr>
          </a:p>
        </p:txBody>
      </p:sp>
      <p:sp>
        <p:nvSpPr>
          <p:cNvPr id="3" name="Содержимое 2"/>
          <p:cNvSpPr>
            <a:spLocks noGrp="1"/>
          </p:cNvSpPr>
          <p:nvPr>
            <p:ph idx="1"/>
          </p:nvPr>
        </p:nvSpPr>
        <p:spPr>
          <a:xfrm>
            <a:off x="457200" y="1646236"/>
            <a:ext cx="8229600" cy="4783159"/>
          </a:xfrm>
          <a:solidFill>
            <a:schemeClr val="accent1">
              <a:lumMod val="20000"/>
              <a:lumOff val="80000"/>
            </a:schemeClr>
          </a:solidFill>
          <a:ln w="19050">
            <a:solidFill>
              <a:schemeClr val="tx1"/>
            </a:solidFill>
          </a:ln>
        </p:spPr>
        <p:txBody>
          <a:bodyPr>
            <a:normAutofit fontScale="55000" lnSpcReduction="20000"/>
          </a:bodyPr>
          <a:lstStyle/>
          <a:p>
            <a:pPr marL="0" indent="288000" algn="just">
              <a:buNone/>
            </a:pPr>
            <a:r>
              <a:rPr lang="ru-RU" sz="3500" dirty="0" smtClean="0">
                <a:solidFill>
                  <a:schemeClr val="accent2">
                    <a:lumMod val="75000"/>
                  </a:schemeClr>
                </a:solidFill>
              </a:rPr>
              <a:t>Прочита́йте.    </a:t>
            </a:r>
          </a:p>
          <a:p>
            <a:pPr marL="0" indent="288000" algn="just">
              <a:buNone/>
            </a:pPr>
            <a:endParaRPr lang="ru-RU" dirty="0" smtClean="0"/>
          </a:p>
          <a:p>
            <a:pPr marL="0" indent="288000" algn="just">
              <a:buNone/>
            </a:pPr>
            <a:endParaRPr lang="ru-RU" sz="3400" dirty="0" smtClean="0"/>
          </a:p>
          <a:p>
            <a:pPr marL="0" indent="288000" algn="ctr">
              <a:buNone/>
            </a:pPr>
            <a:r>
              <a:rPr lang="ru-RU" sz="4000" dirty="0" smtClean="0">
                <a:solidFill>
                  <a:schemeClr val="bg1"/>
                </a:solidFill>
              </a:rPr>
              <a:t>НОВЫЕ ИМЕНА </a:t>
            </a:r>
          </a:p>
          <a:p>
            <a:pPr marL="0" indent="288000" algn="just">
              <a:buNone/>
            </a:pPr>
            <a:endParaRPr lang="ru-RU" sz="4000" dirty="0" smtClean="0">
              <a:solidFill>
                <a:schemeClr val="bg1"/>
              </a:solidFill>
            </a:endParaRPr>
          </a:p>
          <a:p>
            <a:pPr marL="0" indent="288000" algn="just">
              <a:buNone/>
            </a:pPr>
            <a:r>
              <a:rPr lang="ru-RU" sz="4000" dirty="0" smtClean="0">
                <a:solidFill>
                  <a:schemeClr val="bg1"/>
                </a:solidFill>
              </a:rPr>
              <a:t>В девятна́дцатом ве́ке мно́гие америка́нцы дава́ли свои́м де́тям но́вые имена́. Так, наприме́р, в одно́й семье́ сыновья́ носи́ли имена́ «Пе́рвый Стикне́й», «Второ́й Стикне́й», «Тре́тий Стикне́й», а до́чери: «Пе́рвая», «Втора́я», «Тре́тья». В друго́й семье́ та́кже бы́ло три сы́на. Бра́тья носи́ли имена́: «Ио́сиф», «Та́кже», «Ещё раз». </a:t>
            </a:r>
          </a:p>
          <a:p>
            <a:pPr marL="0" indent="288000" algn="just">
              <a:buNone/>
            </a:pPr>
            <a:r>
              <a:rPr lang="ru-RU" sz="4000" dirty="0" smtClean="0">
                <a:solidFill>
                  <a:schemeClr val="bg1"/>
                </a:solidFill>
              </a:rPr>
              <a:t>У одного́ америка́нца роди́лся четвёртый сын. Он ду́мал, что э́то после́дний, и назва́л его́ «Коне́ц». Пото́м у него́ родило́сь ещё тро́е. Оте́ц назва́л их: «Прибавле́ние», «Приложе́ние» и «Дополне́ние». </a:t>
            </a:r>
          </a:p>
          <a:p>
            <a:pPr>
              <a:buNone/>
            </a:pPr>
            <a:endParaRPr lang="ru-RU" sz="3400" dirty="0"/>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Упражнение 5</a:t>
            </a:r>
            <a:endParaRPr lang="ru-RU" dirty="0">
              <a:latin typeface="+mn-lt"/>
            </a:endParaRPr>
          </a:p>
        </p:txBody>
      </p:sp>
      <p:sp>
        <p:nvSpPr>
          <p:cNvPr id="3" name="Содержимое 2"/>
          <p:cNvSpPr>
            <a:spLocks noGrp="1"/>
          </p:cNvSpPr>
          <p:nvPr>
            <p:ph idx="1"/>
          </p:nvPr>
        </p:nvSpPr>
        <p:spPr>
          <a:solidFill>
            <a:schemeClr val="accent1">
              <a:lumMod val="20000"/>
              <a:lumOff val="80000"/>
            </a:schemeClr>
          </a:solidFill>
        </p:spPr>
        <p:txBody>
          <a:bodyPr>
            <a:normAutofit lnSpcReduction="10000"/>
          </a:bodyPr>
          <a:lstStyle/>
          <a:p>
            <a:pPr marL="0" indent="288000" algn="just">
              <a:buNone/>
            </a:pPr>
            <a:r>
              <a:rPr lang="ru-RU" sz="2800" dirty="0" smtClean="0">
                <a:solidFill>
                  <a:schemeClr val="accent2">
                    <a:lumMod val="75000"/>
                  </a:schemeClr>
                </a:solidFill>
              </a:rPr>
              <a:t>Спиши́те. Вста́вьте пропу́щенные бу́квы. Поста́вьте ударе́ние. </a:t>
            </a:r>
          </a:p>
          <a:p>
            <a:pPr marL="0" indent="288000" algn="just">
              <a:buNone/>
            </a:pPr>
            <a:r>
              <a:rPr lang="ru-RU" dirty="0" smtClean="0"/>
              <a:t> </a:t>
            </a:r>
          </a:p>
          <a:p>
            <a:pPr marL="0" indent="288000" algn="just">
              <a:buNone/>
            </a:pPr>
            <a:r>
              <a:rPr lang="ru-RU" dirty="0" smtClean="0"/>
              <a:t> </a:t>
            </a:r>
          </a:p>
          <a:p>
            <a:pPr marL="0" indent="288000" algn="just">
              <a:buNone/>
            </a:pPr>
            <a:r>
              <a:rPr lang="ru-RU" dirty="0" smtClean="0">
                <a:solidFill>
                  <a:schemeClr val="bg1"/>
                </a:solidFill>
              </a:rPr>
              <a:t>Се … одня хорошее утро. Г … лубое небо и яркое со … нце. Я встаю рано, уб … раю комнату, одеваюсь и завтр … каю. П … том провожаю сестру в де … ский сад и иду в университет. Мои друз … я уже там. Они готовя … ся к занятиям.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Упражнение 6</a:t>
            </a:r>
            <a:endParaRPr lang="ru-RU" dirty="0">
              <a:latin typeface="+mn-lt"/>
            </a:endParaRPr>
          </a:p>
        </p:txBody>
      </p:sp>
      <p:sp>
        <p:nvSpPr>
          <p:cNvPr id="3" name="Содержимое 2"/>
          <p:cNvSpPr>
            <a:spLocks noGrp="1"/>
          </p:cNvSpPr>
          <p:nvPr>
            <p:ph idx="1"/>
          </p:nvPr>
        </p:nvSpPr>
        <p:spPr>
          <a:solidFill>
            <a:schemeClr val="accent1">
              <a:lumMod val="20000"/>
              <a:lumOff val="80000"/>
            </a:schemeClr>
          </a:solidFill>
        </p:spPr>
        <p:txBody>
          <a:bodyPr/>
          <a:lstStyle/>
          <a:p>
            <a:pPr marL="0" indent="288000" algn="just">
              <a:lnSpc>
                <a:spcPct val="90000"/>
              </a:lnSpc>
              <a:buNone/>
            </a:pPr>
            <a:r>
              <a:rPr lang="ru-RU" sz="2800" dirty="0" smtClean="0">
                <a:solidFill>
                  <a:schemeClr val="accent2">
                    <a:lumMod val="75000"/>
                  </a:schemeClr>
                </a:solidFill>
              </a:rPr>
              <a:t>Соста́вьте предложе́ния по образцу́. </a:t>
            </a:r>
          </a:p>
          <a:p>
            <a:pPr marL="0" indent="288000" algn="just">
              <a:lnSpc>
                <a:spcPct val="90000"/>
              </a:lnSpc>
              <a:buNone/>
            </a:pPr>
            <a:r>
              <a:rPr lang="ru-RU" dirty="0" smtClean="0"/>
              <a:t> </a:t>
            </a:r>
          </a:p>
          <a:p>
            <a:pPr marL="0" indent="288000" algn="just">
              <a:lnSpc>
                <a:spcPct val="90000"/>
              </a:lnSpc>
              <a:buNone/>
            </a:pPr>
            <a:r>
              <a:rPr lang="ru-RU" spc="140" dirty="0" smtClean="0">
                <a:solidFill>
                  <a:schemeClr val="tx2">
                    <a:lumMod val="25000"/>
                  </a:schemeClr>
                </a:solidFill>
              </a:rPr>
              <a:t>Образе́ц: </a:t>
            </a:r>
          </a:p>
          <a:p>
            <a:pPr marL="0" indent="288000" algn="just">
              <a:lnSpc>
                <a:spcPct val="90000"/>
              </a:lnSpc>
              <a:buNone/>
            </a:pPr>
            <a:r>
              <a:rPr lang="ru-RU" dirty="0" smtClean="0">
                <a:solidFill>
                  <a:schemeClr val="tx2">
                    <a:lumMod val="25000"/>
                  </a:schemeClr>
                </a:solidFill>
              </a:rPr>
              <a:t> </a:t>
            </a:r>
          </a:p>
          <a:p>
            <a:pPr marL="0" indent="288000" algn="just">
              <a:lnSpc>
                <a:spcPct val="90000"/>
              </a:lnSpc>
              <a:buFont typeface="Wingdings" pitchFamily="2" charset="2"/>
              <a:buChar char="v"/>
            </a:pPr>
            <a:r>
              <a:rPr lang="ru-RU" dirty="0" smtClean="0">
                <a:solidFill>
                  <a:schemeClr val="tx2">
                    <a:lumMod val="25000"/>
                  </a:schemeClr>
                </a:solidFill>
              </a:rPr>
              <a:t>Э́то … .  … зову́т … . – Э́то </a:t>
            </a:r>
            <a:r>
              <a:rPr lang="ru-RU" dirty="0" smtClean="0">
                <a:solidFill>
                  <a:srgbClr val="FF0000"/>
                </a:solidFill>
              </a:rPr>
              <a:t>моя́</a:t>
            </a:r>
            <a:r>
              <a:rPr lang="ru-RU" dirty="0" smtClean="0">
                <a:solidFill>
                  <a:schemeClr val="tx2">
                    <a:lumMod val="25000"/>
                  </a:schemeClr>
                </a:solidFill>
              </a:rPr>
              <a:t> </a:t>
            </a:r>
            <a:r>
              <a:rPr lang="ru-RU" dirty="0" smtClean="0">
                <a:solidFill>
                  <a:srgbClr val="FF0000"/>
                </a:solidFill>
              </a:rPr>
              <a:t>тётя</a:t>
            </a:r>
            <a:r>
              <a:rPr lang="ru-RU" dirty="0" smtClean="0">
                <a:solidFill>
                  <a:schemeClr val="tx2">
                    <a:lumMod val="25000"/>
                  </a:schemeClr>
                </a:solidFill>
              </a:rPr>
              <a:t>. </a:t>
            </a:r>
            <a:r>
              <a:rPr lang="ru-RU" dirty="0" smtClean="0">
                <a:solidFill>
                  <a:srgbClr val="FF0000"/>
                </a:solidFill>
              </a:rPr>
              <a:t>Её</a:t>
            </a:r>
            <a:r>
              <a:rPr lang="ru-RU" dirty="0" smtClean="0">
                <a:solidFill>
                  <a:schemeClr val="tx2">
                    <a:lumMod val="25000"/>
                  </a:schemeClr>
                </a:solidFill>
              </a:rPr>
              <a:t> зову́т </a:t>
            </a:r>
            <a:r>
              <a:rPr lang="ru-RU" dirty="0" smtClean="0">
                <a:solidFill>
                  <a:srgbClr val="FF0000"/>
                </a:solidFill>
              </a:rPr>
              <a:t>Ли́дия Ива́новна</a:t>
            </a:r>
            <a:r>
              <a:rPr lang="ru-RU" dirty="0" smtClean="0">
                <a:solidFill>
                  <a:schemeClr val="tx2">
                    <a:lumMod val="25000"/>
                  </a:schemeClr>
                </a:solidFill>
              </a:rPr>
              <a:t>. </a:t>
            </a:r>
          </a:p>
          <a:p>
            <a:pPr marL="0" indent="288000" algn="just">
              <a:lnSpc>
                <a:spcPct val="90000"/>
              </a:lnSpc>
              <a:buFont typeface="Wingdings" pitchFamily="2" charset="2"/>
              <a:buChar char="v"/>
            </a:pPr>
            <a:r>
              <a:rPr lang="ru-RU" dirty="0" smtClean="0">
                <a:solidFill>
                  <a:schemeClr val="tx2">
                    <a:lumMod val="25000"/>
                  </a:schemeClr>
                </a:solidFill>
              </a:rPr>
              <a:t>Э́то … . … зову́т … . – Э́то </a:t>
            </a:r>
            <a:r>
              <a:rPr lang="ru-RU" dirty="0" smtClean="0">
                <a:solidFill>
                  <a:srgbClr val="FF0000"/>
                </a:solidFill>
              </a:rPr>
              <a:t>мой дя́дя</a:t>
            </a:r>
            <a:r>
              <a:rPr lang="ru-RU" dirty="0" smtClean="0">
                <a:solidFill>
                  <a:schemeClr val="tx2">
                    <a:lumMod val="25000"/>
                  </a:schemeClr>
                </a:solidFill>
              </a:rPr>
              <a:t>. </a:t>
            </a:r>
            <a:r>
              <a:rPr lang="ru-RU" dirty="0" smtClean="0">
                <a:solidFill>
                  <a:srgbClr val="FF0000"/>
                </a:solidFill>
              </a:rPr>
              <a:t>Его́</a:t>
            </a:r>
            <a:r>
              <a:rPr lang="ru-RU" dirty="0" smtClean="0">
                <a:solidFill>
                  <a:schemeClr val="tx2">
                    <a:lumMod val="25000"/>
                  </a:schemeClr>
                </a:solidFill>
              </a:rPr>
              <a:t> зову́т </a:t>
            </a:r>
            <a:r>
              <a:rPr lang="ru-RU" dirty="0" smtClean="0">
                <a:solidFill>
                  <a:srgbClr val="FF0000"/>
                </a:solidFill>
              </a:rPr>
              <a:t>Михаи́л Петро́вич</a:t>
            </a:r>
            <a:r>
              <a:rPr lang="ru-RU" dirty="0" smtClean="0">
                <a:solidFill>
                  <a:schemeClr val="tx2">
                    <a:lumMod val="25000"/>
                  </a:schemeClr>
                </a:solidFill>
              </a:rPr>
              <a:t>.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Упражнение 7</a:t>
            </a:r>
            <a:endParaRPr lang="ru-RU" dirty="0">
              <a:latin typeface="+mn-lt"/>
            </a:endParaRPr>
          </a:p>
        </p:txBody>
      </p:sp>
      <p:sp>
        <p:nvSpPr>
          <p:cNvPr id="3" name="Содержимое 2"/>
          <p:cNvSpPr>
            <a:spLocks noGrp="1"/>
          </p:cNvSpPr>
          <p:nvPr>
            <p:ph idx="1"/>
          </p:nvPr>
        </p:nvSpPr>
        <p:spPr>
          <a:solidFill>
            <a:schemeClr val="accent1">
              <a:lumMod val="20000"/>
              <a:lumOff val="80000"/>
            </a:schemeClr>
          </a:solidFill>
        </p:spPr>
        <p:txBody>
          <a:bodyPr>
            <a:normAutofit fontScale="85000" lnSpcReduction="10000"/>
          </a:bodyPr>
          <a:lstStyle/>
          <a:p>
            <a:pPr marL="0" indent="288000" algn="just">
              <a:buNone/>
            </a:pPr>
            <a:r>
              <a:rPr lang="ru-RU" sz="3000" dirty="0" smtClean="0">
                <a:solidFill>
                  <a:schemeClr val="accent2">
                    <a:lumMod val="75000"/>
                  </a:schemeClr>
                </a:solidFill>
              </a:rPr>
              <a:t>Да́йте отве́ты. В отве́тах употреби́те местоиме́ния </a:t>
            </a:r>
            <a:r>
              <a:rPr lang="ru-RU" sz="3000" i="1" dirty="0" smtClean="0">
                <a:solidFill>
                  <a:schemeClr val="accent2">
                    <a:lumMod val="75000"/>
                  </a:schemeClr>
                </a:solidFill>
              </a:rPr>
              <a:t>мой, моя́, моё, мои́</a:t>
            </a:r>
            <a:r>
              <a:rPr lang="ru-RU" sz="3000" dirty="0" smtClean="0">
                <a:solidFill>
                  <a:schemeClr val="accent2">
                    <a:lumMod val="75000"/>
                  </a:schemeClr>
                </a:solidFill>
              </a:rPr>
              <a:t>. </a:t>
            </a:r>
          </a:p>
          <a:p>
            <a:pPr marL="0" indent="288000" algn="just">
              <a:buNone/>
            </a:pPr>
            <a:r>
              <a:rPr lang="ru-RU" b="1" dirty="0" smtClean="0"/>
              <a:t> </a:t>
            </a:r>
            <a:endParaRPr lang="ru-RU" dirty="0" smtClean="0"/>
          </a:p>
          <a:p>
            <a:pPr marL="0" indent="288000" algn="just">
              <a:buNone/>
            </a:pPr>
            <a:r>
              <a:rPr lang="ru-RU" b="1" dirty="0" smtClean="0"/>
              <a:t> </a:t>
            </a:r>
            <a:endParaRPr lang="ru-RU" dirty="0" smtClean="0">
              <a:solidFill>
                <a:schemeClr val="bg1"/>
              </a:solidFill>
            </a:endParaRPr>
          </a:p>
          <a:p>
            <a:pPr marL="0" indent="288000" algn="just">
              <a:buFont typeface="Wingdings" pitchFamily="2" charset="2"/>
              <a:buChar char="v"/>
            </a:pPr>
            <a:r>
              <a:rPr lang="ru-RU" dirty="0" smtClean="0">
                <a:solidFill>
                  <a:schemeClr val="bg1"/>
                </a:solidFill>
              </a:rPr>
              <a:t>1. Чья э́то ба́бушка? 2. Чей э́то де́душка? 3. Чья э́то дочь? 4. Чей э́то сын? 5. Чья э́то сестра́? 6. Чей э́то брат? 7. Чья э́то подру́га? 8. Чьи э́то друзья́? </a:t>
            </a:r>
          </a:p>
          <a:p>
            <a:pPr marL="0" indent="288000" algn="just">
              <a:buFont typeface="Wingdings" pitchFamily="2" charset="2"/>
              <a:buChar char="v"/>
            </a:pPr>
            <a:r>
              <a:rPr lang="ru-RU" dirty="0" smtClean="0">
                <a:solidFill>
                  <a:schemeClr val="bg1"/>
                </a:solidFill>
              </a:rPr>
              <a:t>1. Чей э́то сад? 2. Чей э́то дом? 3. Чья э́то ко́мната? 4. Чьё э́то зе́ркало? 5. Чей э́то костю́м? 6. Чьи э́то боти́нки? 7. Чьё э́то пла́тье? 8. Чьи э́то ту́фли? 9. Чьё э́то пальто́? 10. Чья э́то ша́пка?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Упражнение 8</a:t>
            </a:r>
            <a:endParaRPr lang="ru-RU" dirty="0">
              <a:latin typeface="+mn-lt"/>
            </a:endParaRPr>
          </a:p>
        </p:txBody>
      </p:sp>
      <p:sp>
        <p:nvSpPr>
          <p:cNvPr id="3" name="Содержимое 2"/>
          <p:cNvSpPr>
            <a:spLocks noGrp="1"/>
          </p:cNvSpPr>
          <p:nvPr>
            <p:ph idx="1"/>
          </p:nvPr>
        </p:nvSpPr>
        <p:spPr>
          <a:solidFill>
            <a:schemeClr val="accent1">
              <a:lumMod val="20000"/>
              <a:lumOff val="80000"/>
            </a:schemeClr>
          </a:solidFill>
        </p:spPr>
        <p:txBody>
          <a:bodyPr/>
          <a:lstStyle/>
          <a:p>
            <a:pPr marL="0" indent="288000" algn="just">
              <a:lnSpc>
                <a:spcPct val="90000"/>
              </a:lnSpc>
              <a:buNone/>
            </a:pPr>
            <a:r>
              <a:rPr lang="ru-RU" sz="3000" dirty="0" smtClean="0">
                <a:solidFill>
                  <a:schemeClr val="accent2">
                    <a:lumMod val="75000"/>
                  </a:schemeClr>
                </a:solidFill>
              </a:rPr>
              <a:t>Напиши́те сочине́ние «Моя́ семья́» по да́нному пла́ну. </a:t>
            </a:r>
          </a:p>
          <a:p>
            <a:pPr marL="0" indent="288000" algn="just">
              <a:lnSpc>
                <a:spcPct val="90000"/>
              </a:lnSpc>
              <a:buNone/>
            </a:pPr>
            <a:r>
              <a:rPr lang="ru-RU" dirty="0" smtClean="0"/>
              <a:t> </a:t>
            </a:r>
          </a:p>
          <a:p>
            <a:pPr marL="0" indent="288000" algn="just">
              <a:lnSpc>
                <a:spcPct val="90000"/>
              </a:lnSpc>
              <a:buNone/>
            </a:pPr>
            <a:r>
              <a:rPr lang="ru-RU" sz="3400" dirty="0" smtClean="0">
                <a:solidFill>
                  <a:schemeClr val="bg1"/>
                </a:solidFill>
              </a:rPr>
              <a:t>1. Кака́я у вас семья́, больша́я и́ли ма́ленькая? </a:t>
            </a:r>
          </a:p>
          <a:p>
            <a:pPr marL="0" indent="288000" algn="just">
              <a:lnSpc>
                <a:spcPct val="90000"/>
              </a:lnSpc>
              <a:buNone/>
            </a:pPr>
            <a:r>
              <a:rPr lang="ru-RU" sz="3400" dirty="0" smtClean="0">
                <a:solidFill>
                  <a:schemeClr val="bg1"/>
                </a:solidFill>
              </a:rPr>
              <a:t>2. Ско́лько челове́к в ва́шей семье́? </a:t>
            </a:r>
          </a:p>
          <a:p>
            <a:pPr marL="0" indent="288000" algn="just">
              <a:lnSpc>
                <a:spcPct val="90000"/>
              </a:lnSpc>
              <a:buNone/>
            </a:pPr>
            <a:r>
              <a:rPr lang="ru-RU" sz="3400" dirty="0" smtClean="0">
                <a:solidFill>
                  <a:schemeClr val="bg1"/>
                </a:solidFill>
              </a:rPr>
              <a:t>3. Как зову́т чле́нов ва́шей семьи́? </a:t>
            </a:r>
          </a:p>
          <a:p>
            <a:pPr marL="0" indent="288000" algn="just">
              <a:lnSpc>
                <a:spcPct val="90000"/>
              </a:lnSpc>
              <a:buNone/>
            </a:pPr>
            <a:r>
              <a:rPr lang="ru-RU" sz="3400" dirty="0" smtClean="0">
                <a:solidFill>
                  <a:schemeClr val="bg1"/>
                </a:solidFill>
              </a:rPr>
              <a:t>4. Где они́ рабо́тают?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solidFill>
            <a:schemeClr val="accent1">
              <a:lumMod val="20000"/>
              <a:lumOff val="80000"/>
            </a:schemeClr>
          </a:solidFill>
        </p:spPr>
        <p:txBody>
          <a:bodyPr/>
          <a:lstStyle/>
          <a:p>
            <a:pPr algn="ctr"/>
            <a:r>
              <a:rPr lang="ru-RU" dirty="0" smtClean="0">
                <a:solidFill>
                  <a:schemeClr val="accent2">
                    <a:lumMod val="75000"/>
                  </a:schemeClr>
                </a:solidFill>
              </a:rPr>
              <a:t>Благодарю за внимание! </a:t>
            </a:r>
            <a:br>
              <a:rPr lang="ru-RU" dirty="0" smtClean="0">
                <a:solidFill>
                  <a:schemeClr val="accent2">
                    <a:lumMod val="75000"/>
                  </a:schemeClr>
                </a:solidFill>
              </a:rPr>
            </a:br>
            <a:r>
              <a:rPr lang="ru-RU" dirty="0" smtClean="0">
                <a:solidFill>
                  <a:schemeClr val="accent2">
                    <a:lumMod val="75000"/>
                  </a:schemeClr>
                </a:solidFill>
              </a:rPr>
              <a:t>Желаю успехов в овладении русским языком!</a:t>
            </a:r>
            <a:r>
              <a:rPr lang="ru-RU" dirty="0" smtClean="0"/>
              <a:t/>
            </a:r>
            <a:br>
              <a:rPr lang="ru-RU" dirty="0" smtClean="0"/>
            </a:br>
            <a:endParaRPr lang="ru-RU" dirty="0">
              <a:latin typeface="+mn-lt"/>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Именительный падеж</a:t>
            </a:r>
            <a:endParaRPr lang="ru-RU" dirty="0"/>
          </a:p>
        </p:txBody>
      </p:sp>
      <p:graphicFrame>
        <p:nvGraphicFramePr>
          <p:cNvPr id="4" name="Содержимое 3"/>
          <p:cNvGraphicFramePr>
            <a:graphicFrameLocks noGrp="1"/>
          </p:cNvGraphicFramePr>
          <p:nvPr>
            <p:ph idx="1"/>
          </p:nvPr>
        </p:nvGraphicFramePr>
        <p:xfrm>
          <a:off x="457200" y="2357430"/>
          <a:ext cx="8229600" cy="2571767"/>
        </p:xfrm>
        <a:graphic>
          <a:graphicData uri="http://schemas.openxmlformats.org/drawingml/2006/table">
            <a:tbl>
              <a:tblPr firstRow="1" bandRow="1">
                <a:tableStyleId>{5C22544A-7EE6-4342-B048-85BDC9FD1C3A}</a:tableStyleId>
              </a:tblPr>
              <a:tblGrid>
                <a:gridCol w="2057400"/>
                <a:gridCol w="2057400"/>
                <a:gridCol w="2057400"/>
                <a:gridCol w="2057400"/>
              </a:tblGrid>
              <a:tr h="782712">
                <a:tc>
                  <a:txBody>
                    <a:bodyPr/>
                    <a:lstStyle/>
                    <a:p>
                      <a:pPr algn="ctr"/>
                      <a:r>
                        <a:rPr lang="ru-RU" dirty="0" smtClean="0"/>
                        <a:t>Мужской род</a:t>
                      </a:r>
                      <a:endParaRPr lang="ru-RU" dirty="0"/>
                    </a:p>
                  </a:txBody>
                  <a:tcPr anchor="ctr"/>
                </a:tc>
                <a:tc>
                  <a:txBody>
                    <a:bodyPr/>
                    <a:lstStyle/>
                    <a:p>
                      <a:pPr algn="ctr"/>
                      <a:r>
                        <a:rPr lang="ru-RU" dirty="0" smtClean="0"/>
                        <a:t>Женский род</a:t>
                      </a:r>
                      <a:endParaRPr lang="ru-RU" dirty="0"/>
                    </a:p>
                  </a:txBody>
                  <a:tcPr anchor="ctr"/>
                </a:tc>
                <a:tc>
                  <a:txBody>
                    <a:bodyPr/>
                    <a:lstStyle/>
                    <a:p>
                      <a:pPr algn="ctr"/>
                      <a:r>
                        <a:rPr lang="ru-RU" dirty="0" smtClean="0"/>
                        <a:t>Средний род</a:t>
                      </a:r>
                      <a:endParaRPr lang="ru-RU" dirty="0"/>
                    </a:p>
                  </a:txBody>
                  <a:tcPr anchor="ctr"/>
                </a:tc>
                <a:tc>
                  <a:txBody>
                    <a:bodyPr/>
                    <a:lstStyle/>
                    <a:p>
                      <a:pPr algn="ctr"/>
                      <a:r>
                        <a:rPr lang="ru-RU" dirty="0" smtClean="0"/>
                        <a:t>Множественное   число</a:t>
                      </a:r>
                      <a:endParaRPr lang="ru-RU" dirty="0"/>
                    </a:p>
                  </a:txBody>
                  <a:tcPr anchor="ctr"/>
                </a:tc>
              </a:tr>
              <a:tr h="1789055">
                <a:tc>
                  <a:txBody>
                    <a:bodyPr/>
                    <a:lstStyle/>
                    <a:p>
                      <a:r>
                        <a:rPr lang="ru-RU" dirty="0" smtClean="0"/>
                        <a:t>       </a:t>
                      </a:r>
                      <a:r>
                        <a:rPr lang="ru-RU" spc="140" baseline="0" dirty="0" smtClean="0"/>
                        <a:t>Чей друг? </a:t>
                      </a:r>
                    </a:p>
                    <a:p>
                      <a:r>
                        <a:rPr lang="ru-RU" i="1" dirty="0" smtClean="0"/>
                        <a:t>мой     </a:t>
                      </a:r>
                    </a:p>
                    <a:p>
                      <a:r>
                        <a:rPr lang="ru-RU" i="1" dirty="0" smtClean="0"/>
                        <a:t>твой            друг</a:t>
                      </a:r>
                    </a:p>
                    <a:p>
                      <a:r>
                        <a:rPr lang="ru-RU" i="1" dirty="0" smtClean="0"/>
                        <a:t>наш             </a:t>
                      </a:r>
                    </a:p>
                    <a:p>
                      <a:r>
                        <a:rPr lang="ru-RU" i="1" dirty="0" smtClean="0"/>
                        <a:t>ваш </a:t>
                      </a:r>
                    </a:p>
                  </a:txBody>
                  <a:tcPr/>
                </a:tc>
                <a:tc>
                  <a:txBody>
                    <a:bodyPr/>
                    <a:lstStyle/>
                    <a:p>
                      <a:r>
                        <a:rPr lang="ru-RU" spc="140" baseline="0" dirty="0" smtClean="0"/>
                        <a:t>Чья подру</a:t>
                      </a:r>
                      <a:r>
                        <a:rPr lang="ru-RU" spc="140" baseline="0" dirty="0" smtClean="0">
                          <a:latin typeface="Times New Roman"/>
                          <a:cs typeface="Times New Roman"/>
                        </a:rPr>
                        <a:t>́</a:t>
                      </a:r>
                      <a:r>
                        <a:rPr lang="ru-RU" spc="140" baseline="0" dirty="0" smtClean="0"/>
                        <a:t>га? </a:t>
                      </a:r>
                    </a:p>
                    <a:p>
                      <a:r>
                        <a:rPr lang="ru-RU" i="1" dirty="0" smtClean="0"/>
                        <a:t>моя</a:t>
                      </a:r>
                      <a:r>
                        <a:rPr lang="ru-RU" i="1" dirty="0" smtClean="0">
                          <a:latin typeface="Times New Roman"/>
                          <a:cs typeface="Times New Roman"/>
                        </a:rPr>
                        <a:t>́</a:t>
                      </a:r>
                      <a:r>
                        <a:rPr lang="ru-RU" i="1" dirty="0" smtClean="0"/>
                        <a:t>      </a:t>
                      </a:r>
                    </a:p>
                    <a:p>
                      <a:r>
                        <a:rPr lang="ru-RU" i="1" dirty="0" smtClean="0"/>
                        <a:t>твоя</a:t>
                      </a:r>
                      <a:r>
                        <a:rPr lang="ru-RU" i="1" dirty="0" smtClean="0">
                          <a:latin typeface="Times New Roman"/>
                          <a:cs typeface="Times New Roman"/>
                        </a:rPr>
                        <a:t>́</a:t>
                      </a:r>
                      <a:r>
                        <a:rPr lang="ru-RU" i="1" dirty="0" smtClean="0"/>
                        <a:t>         подру</a:t>
                      </a:r>
                      <a:r>
                        <a:rPr lang="ru-RU" i="1" dirty="0" smtClean="0">
                          <a:latin typeface="Times New Roman"/>
                          <a:cs typeface="Times New Roman"/>
                        </a:rPr>
                        <a:t>́</a:t>
                      </a:r>
                      <a:r>
                        <a:rPr lang="ru-RU" i="1" dirty="0" smtClean="0"/>
                        <a:t>га</a:t>
                      </a:r>
                    </a:p>
                    <a:p>
                      <a:r>
                        <a:rPr lang="ru-RU" i="1" dirty="0" smtClean="0"/>
                        <a:t>на</a:t>
                      </a:r>
                      <a:r>
                        <a:rPr lang="ru-RU" i="1" dirty="0" smtClean="0">
                          <a:latin typeface="Times New Roman"/>
                          <a:cs typeface="Times New Roman"/>
                        </a:rPr>
                        <a:t>́</a:t>
                      </a:r>
                      <a:r>
                        <a:rPr lang="ru-RU" i="1" dirty="0" smtClean="0"/>
                        <a:t>ша </a:t>
                      </a:r>
                    </a:p>
                    <a:p>
                      <a:r>
                        <a:rPr lang="ru-RU" i="1" dirty="0" smtClean="0"/>
                        <a:t>ва</a:t>
                      </a:r>
                      <a:r>
                        <a:rPr lang="ru-RU" i="1" dirty="0" smtClean="0">
                          <a:latin typeface="Times New Roman"/>
                          <a:cs typeface="Times New Roman"/>
                        </a:rPr>
                        <a:t>́</a:t>
                      </a:r>
                      <a:r>
                        <a:rPr lang="ru-RU" i="1" dirty="0" smtClean="0"/>
                        <a:t>ша</a:t>
                      </a:r>
                      <a:endParaRPr lang="ru-RU" i="1" dirty="0"/>
                    </a:p>
                  </a:txBody>
                  <a:tcPr/>
                </a:tc>
                <a:tc>
                  <a:txBody>
                    <a:bodyPr/>
                    <a:lstStyle/>
                    <a:p>
                      <a:r>
                        <a:rPr lang="ru-RU" spc="140" baseline="0" dirty="0" smtClean="0"/>
                        <a:t>Чьё зе</a:t>
                      </a:r>
                      <a:r>
                        <a:rPr lang="ru-RU" spc="140" baseline="0" dirty="0" smtClean="0">
                          <a:latin typeface="Times New Roman"/>
                          <a:cs typeface="Times New Roman"/>
                        </a:rPr>
                        <a:t>́</a:t>
                      </a:r>
                      <a:r>
                        <a:rPr lang="ru-RU" spc="140" baseline="0" dirty="0" smtClean="0"/>
                        <a:t>ркало? </a:t>
                      </a:r>
                    </a:p>
                    <a:p>
                      <a:r>
                        <a:rPr lang="ru-RU" i="1" dirty="0" smtClean="0"/>
                        <a:t>моё      </a:t>
                      </a:r>
                    </a:p>
                    <a:p>
                      <a:r>
                        <a:rPr lang="ru-RU" i="1" dirty="0" smtClean="0"/>
                        <a:t>твоё         зе</a:t>
                      </a:r>
                      <a:r>
                        <a:rPr lang="ru-RU" i="1" dirty="0" smtClean="0">
                          <a:latin typeface="Times New Roman"/>
                          <a:cs typeface="Times New Roman"/>
                        </a:rPr>
                        <a:t>́</a:t>
                      </a:r>
                      <a:r>
                        <a:rPr lang="ru-RU" i="1" dirty="0" smtClean="0"/>
                        <a:t>ркало</a:t>
                      </a:r>
                    </a:p>
                    <a:p>
                      <a:r>
                        <a:rPr lang="ru-RU" i="1" dirty="0" smtClean="0"/>
                        <a:t>на</a:t>
                      </a:r>
                      <a:r>
                        <a:rPr lang="ru-RU" i="1" dirty="0" smtClean="0">
                          <a:latin typeface="Times New Roman"/>
                          <a:cs typeface="Times New Roman"/>
                        </a:rPr>
                        <a:t>́</a:t>
                      </a:r>
                      <a:r>
                        <a:rPr lang="ru-RU" i="1" dirty="0" smtClean="0"/>
                        <a:t>ше </a:t>
                      </a:r>
                    </a:p>
                    <a:p>
                      <a:r>
                        <a:rPr lang="ru-RU" i="1" dirty="0" smtClean="0"/>
                        <a:t>ва</a:t>
                      </a:r>
                      <a:r>
                        <a:rPr lang="ru-RU" i="1" dirty="0" smtClean="0">
                          <a:latin typeface="Times New Roman"/>
                          <a:cs typeface="Times New Roman"/>
                        </a:rPr>
                        <a:t>́</a:t>
                      </a:r>
                      <a:r>
                        <a:rPr lang="ru-RU" i="1" dirty="0" smtClean="0"/>
                        <a:t>ше</a:t>
                      </a:r>
                      <a:r>
                        <a:rPr lang="ru-RU" i="1" baseline="0" dirty="0" smtClean="0"/>
                        <a:t> </a:t>
                      </a:r>
                      <a:endParaRPr lang="ru-RU" i="1" dirty="0"/>
                    </a:p>
                  </a:txBody>
                  <a:tcPr/>
                </a:tc>
                <a:tc>
                  <a:txBody>
                    <a:bodyPr/>
                    <a:lstStyle/>
                    <a:p>
                      <a:r>
                        <a:rPr lang="ru-RU" spc="140" baseline="0" dirty="0" smtClean="0"/>
                        <a:t>Чьи де</a:t>
                      </a:r>
                      <a:r>
                        <a:rPr lang="ru-RU" spc="140" baseline="0" dirty="0" smtClean="0">
                          <a:latin typeface="Times New Roman"/>
                          <a:cs typeface="Times New Roman"/>
                        </a:rPr>
                        <a:t>́</a:t>
                      </a:r>
                      <a:r>
                        <a:rPr lang="ru-RU" spc="140" baseline="0" dirty="0" smtClean="0"/>
                        <a:t>ти? </a:t>
                      </a:r>
                    </a:p>
                    <a:p>
                      <a:r>
                        <a:rPr lang="ru-RU" i="1" dirty="0" smtClean="0"/>
                        <a:t>мои</a:t>
                      </a:r>
                      <a:r>
                        <a:rPr lang="ru-RU" i="1" dirty="0" smtClean="0">
                          <a:latin typeface="Times New Roman"/>
                          <a:cs typeface="Times New Roman"/>
                        </a:rPr>
                        <a:t>́</a:t>
                      </a:r>
                      <a:r>
                        <a:rPr lang="ru-RU" i="1" dirty="0" smtClean="0"/>
                        <a:t>       </a:t>
                      </a:r>
                    </a:p>
                    <a:p>
                      <a:r>
                        <a:rPr lang="ru-RU" i="1" dirty="0" smtClean="0"/>
                        <a:t>твои</a:t>
                      </a:r>
                      <a:r>
                        <a:rPr lang="ru-RU" i="1" dirty="0" smtClean="0">
                          <a:latin typeface="Times New Roman"/>
                          <a:cs typeface="Times New Roman"/>
                        </a:rPr>
                        <a:t>́</a:t>
                      </a:r>
                      <a:r>
                        <a:rPr lang="ru-RU" i="1" dirty="0" smtClean="0"/>
                        <a:t>            де</a:t>
                      </a:r>
                      <a:r>
                        <a:rPr lang="ru-RU" i="1" dirty="0" smtClean="0">
                          <a:latin typeface="Times New Roman"/>
                          <a:cs typeface="Times New Roman"/>
                        </a:rPr>
                        <a:t>́</a:t>
                      </a:r>
                      <a:r>
                        <a:rPr lang="ru-RU" i="1" dirty="0" smtClean="0"/>
                        <a:t>ти</a:t>
                      </a:r>
                    </a:p>
                    <a:p>
                      <a:r>
                        <a:rPr lang="ru-RU" i="1" dirty="0" smtClean="0"/>
                        <a:t>на</a:t>
                      </a:r>
                      <a:r>
                        <a:rPr lang="ru-RU" i="1" dirty="0" smtClean="0">
                          <a:latin typeface="Times New Roman"/>
                          <a:cs typeface="Times New Roman"/>
                        </a:rPr>
                        <a:t>́</a:t>
                      </a:r>
                      <a:r>
                        <a:rPr lang="ru-RU" i="1" dirty="0" smtClean="0"/>
                        <a:t>ши </a:t>
                      </a:r>
                    </a:p>
                    <a:p>
                      <a:r>
                        <a:rPr lang="ru-RU" i="1" dirty="0" smtClean="0"/>
                        <a:t>ва</a:t>
                      </a:r>
                      <a:r>
                        <a:rPr lang="ru-RU" i="1" dirty="0" smtClean="0">
                          <a:latin typeface="Times New Roman"/>
                          <a:cs typeface="Times New Roman"/>
                        </a:rPr>
                        <a:t>́</a:t>
                      </a:r>
                      <a:r>
                        <a:rPr lang="ru-RU" i="1" dirty="0" smtClean="0"/>
                        <a:t>ши </a:t>
                      </a:r>
                      <a:endParaRPr lang="ru-RU" i="1" dirty="0"/>
                    </a:p>
                  </a:txBody>
                  <a:tcPr/>
                </a:tc>
              </a:tr>
            </a:tbl>
          </a:graphicData>
        </a:graphic>
      </p:graphicFrame>
      <p:cxnSp>
        <p:nvCxnSpPr>
          <p:cNvPr id="9" name="Прямая соединительная линия 8"/>
          <p:cNvCxnSpPr/>
          <p:nvPr/>
        </p:nvCxnSpPr>
        <p:spPr>
          <a:xfrm rot="5400000">
            <a:off x="820711" y="4036223"/>
            <a:ext cx="92948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rot="5400000">
            <a:off x="2822563" y="4036223"/>
            <a:ext cx="9279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5400000">
            <a:off x="4892677" y="4036223"/>
            <a:ext cx="92948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5400000">
            <a:off x="7036611" y="4036223"/>
            <a:ext cx="92869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latin typeface="Times New Roman" pitchFamily="18" charset="0"/>
                <a:cs typeface="Times New Roman" pitchFamily="18" charset="0"/>
              </a:rPr>
              <a:t>Сравните:</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solidFill>
            <a:schemeClr val="accent2">
              <a:lumMod val="75000"/>
            </a:schemeClr>
          </a:solidFill>
          <a:ln w="19050">
            <a:solidFill>
              <a:schemeClr val="tx1"/>
            </a:solidFill>
          </a:ln>
        </p:spPr>
        <p:txBody>
          <a:bodyPr/>
          <a:lstStyle/>
          <a:p>
            <a:pPr>
              <a:buNone/>
            </a:pPr>
            <a:r>
              <a:rPr lang="ru-RU" b="1" dirty="0" smtClean="0">
                <a:solidFill>
                  <a:srgbClr val="FFFF00"/>
                </a:solidFill>
              </a:rPr>
              <a:t>Его</a:t>
            </a:r>
            <a:r>
              <a:rPr lang="ru-RU" b="1" dirty="0" smtClean="0">
                <a:solidFill>
                  <a:srgbClr val="FFFF00"/>
                </a:solidFill>
                <a:latin typeface="Times New Roman"/>
                <a:cs typeface="Times New Roman"/>
              </a:rPr>
              <a:t>́</a:t>
            </a:r>
            <a:r>
              <a:rPr lang="ru-RU" dirty="0" smtClean="0">
                <a:solidFill>
                  <a:srgbClr val="FFFF00"/>
                </a:solidFill>
              </a:rPr>
              <a:t>       </a:t>
            </a:r>
          </a:p>
          <a:p>
            <a:pPr>
              <a:buNone/>
            </a:pPr>
            <a:endParaRPr lang="ru-RU" dirty="0" smtClean="0">
              <a:solidFill>
                <a:srgbClr val="FFFF00"/>
              </a:solidFill>
            </a:endParaRPr>
          </a:p>
          <a:p>
            <a:pPr>
              <a:buNone/>
            </a:pPr>
            <a:r>
              <a:rPr lang="ru-RU" b="1" dirty="0" smtClean="0">
                <a:solidFill>
                  <a:srgbClr val="FFFF00"/>
                </a:solidFill>
              </a:rPr>
              <a:t>Её </a:t>
            </a:r>
            <a:r>
              <a:rPr lang="ru-RU" dirty="0" smtClean="0">
                <a:solidFill>
                  <a:srgbClr val="FFFF00"/>
                </a:solidFill>
              </a:rPr>
              <a:t>                    </a:t>
            </a:r>
            <a:r>
              <a:rPr lang="ru-RU" i="1" dirty="0" smtClean="0">
                <a:solidFill>
                  <a:srgbClr val="FFFF00"/>
                </a:solidFill>
              </a:rPr>
              <a:t>дом, ко</a:t>
            </a:r>
            <a:r>
              <a:rPr lang="ru-RU" i="1" dirty="0" smtClean="0">
                <a:solidFill>
                  <a:srgbClr val="FFFF00"/>
                </a:solidFill>
                <a:latin typeface="Times New Roman"/>
                <a:cs typeface="Times New Roman"/>
              </a:rPr>
              <a:t>́</a:t>
            </a:r>
            <a:r>
              <a:rPr lang="ru-RU" i="1" dirty="0" smtClean="0">
                <a:solidFill>
                  <a:srgbClr val="FFFF00"/>
                </a:solidFill>
              </a:rPr>
              <a:t>мната, пальто</a:t>
            </a:r>
            <a:r>
              <a:rPr lang="ru-RU" i="1" dirty="0" smtClean="0">
                <a:solidFill>
                  <a:srgbClr val="FFFF00"/>
                </a:solidFill>
                <a:latin typeface="Times New Roman"/>
                <a:cs typeface="Times New Roman"/>
              </a:rPr>
              <a:t>́</a:t>
            </a:r>
            <a:r>
              <a:rPr lang="ru-RU" i="1" dirty="0" smtClean="0">
                <a:solidFill>
                  <a:srgbClr val="FFFF00"/>
                </a:solidFill>
              </a:rPr>
              <a:t>, ве</a:t>
            </a:r>
            <a:r>
              <a:rPr lang="ru-RU" i="1" dirty="0" smtClean="0">
                <a:solidFill>
                  <a:srgbClr val="FFFF00"/>
                </a:solidFill>
                <a:latin typeface="Times New Roman"/>
                <a:cs typeface="Times New Roman"/>
              </a:rPr>
              <a:t>́</a:t>
            </a:r>
            <a:r>
              <a:rPr lang="ru-RU" i="1" dirty="0" smtClean="0">
                <a:solidFill>
                  <a:srgbClr val="FFFF00"/>
                </a:solidFill>
              </a:rPr>
              <a:t>щи </a:t>
            </a:r>
          </a:p>
          <a:p>
            <a:pPr>
              <a:buNone/>
            </a:pPr>
            <a:endParaRPr lang="ru-RU" dirty="0" smtClean="0">
              <a:solidFill>
                <a:srgbClr val="FFFF00"/>
              </a:solidFill>
            </a:endParaRPr>
          </a:p>
          <a:p>
            <a:pPr>
              <a:buNone/>
            </a:pPr>
            <a:r>
              <a:rPr lang="ru-RU" b="1" dirty="0" smtClean="0">
                <a:solidFill>
                  <a:srgbClr val="FFFF00"/>
                </a:solidFill>
              </a:rPr>
              <a:t>Их</a:t>
            </a:r>
            <a:r>
              <a:rPr lang="ru-RU" dirty="0" smtClean="0">
                <a:solidFill>
                  <a:srgbClr val="FFFF00"/>
                </a:solidFill>
              </a:rPr>
              <a:t> </a:t>
            </a:r>
          </a:p>
          <a:p>
            <a:pPr>
              <a:buNone/>
            </a:pPr>
            <a:endParaRPr lang="ru-RU" dirty="0" smtClean="0">
              <a:solidFill>
                <a:srgbClr val="FFFF00"/>
              </a:solidFill>
            </a:endParaRPr>
          </a:p>
          <a:p>
            <a:pPr marL="0" indent="432000" algn="just">
              <a:buNone/>
            </a:pPr>
            <a:r>
              <a:rPr lang="ru-RU" dirty="0" smtClean="0">
                <a:solidFill>
                  <a:srgbClr val="FFFF00"/>
                </a:solidFill>
              </a:rPr>
              <a:t>Но </a:t>
            </a:r>
            <a:r>
              <a:rPr lang="ru-RU" b="1" dirty="0" smtClean="0">
                <a:solidFill>
                  <a:srgbClr val="FFFF00"/>
                </a:solidFill>
              </a:rPr>
              <a:t>свой</a:t>
            </a:r>
            <a:r>
              <a:rPr lang="ru-RU" dirty="0" smtClean="0">
                <a:solidFill>
                  <a:srgbClr val="FFFF00"/>
                </a:solidFill>
              </a:rPr>
              <a:t> </a:t>
            </a:r>
            <a:r>
              <a:rPr lang="ru-RU" i="1" dirty="0" smtClean="0">
                <a:solidFill>
                  <a:srgbClr val="FFFF00"/>
                </a:solidFill>
              </a:rPr>
              <a:t>дом</a:t>
            </a:r>
            <a:r>
              <a:rPr lang="ru-RU" dirty="0" smtClean="0">
                <a:solidFill>
                  <a:srgbClr val="FFFF00"/>
                </a:solidFill>
              </a:rPr>
              <a:t>, </a:t>
            </a:r>
            <a:r>
              <a:rPr lang="ru-RU" b="1" dirty="0" smtClean="0">
                <a:solidFill>
                  <a:srgbClr val="FFFF00"/>
                </a:solidFill>
              </a:rPr>
              <a:t>своя</a:t>
            </a:r>
            <a:r>
              <a:rPr lang="ru-RU" dirty="0" smtClean="0">
                <a:solidFill>
                  <a:srgbClr val="FFFF00"/>
                </a:solidFill>
                <a:latin typeface="Times New Roman"/>
                <a:cs typeface="Times New Roman"/>
              </a:rPr>
              <a:t>́</a:t>
            </a:r>
            <a:r>
              <a:rPr lang="ru-RU" dirty="0" smtClean="0">
                <a:solidFill>
                  <a:srgbClr val="FFFF00"/>
                </a:solidFill>
              </a:rPr>
              <a:t> </a:t>
            </a:r>
            <a:r>
              <a:rPr lang="ru-RU" i="1" dirty="0" smtClean="0">
                <a:solidFill>
                  <a:srgbClr val="FFFF00"/>
                </a:solidFill>
              </a:rPr>
              <a:t>ко</a:t>
            </a:r>
            <a:r>
              <a:rPr lang="ru-RU" i="1" dirty="0" smtClean="0">
                <a:solidFill>
                  <a:srgbClr val="FFFF00"/>
                </a:solidFill>
                <a:latin typeface="Times New Roman"/>
                <a:cs typeface="Times New Roman"/>
              </a:rPr>
              <a:t>́</a:t>
            </a:r>
            <a:r>
              <a:rPr lang="ru-RU" i="1" dirty="0" smtClean="0">
                <a:solidFill>
                  <a:srgbClr val="FFFF00"/>
                </a:solidFill>
              </a:rPr>
              <a:t>мната</a:t>
            </a:r>
            <a:r>
              <a:rPr lang="ru-RU" dirty="0" smtClean="0">
                <a:solidFill>
                  <a:srgbClr val="FFFF00"/>
                </a:solidFill>
              </a:rPr>
              <a:t>, </a:t>
            </a:r>
            <a:r>
              <a:rPr lang="ru-RU" b="1" dirty="0" smtClean="0">
                <a:solidFill>
                  <a:srgbClr val="FFFF00"/>
                </a:solidFill>
              </a:rPr>
              <a:t>своё</a:t>
            </a:r>
            <a:r>
              <a:rPr lang="ru-RU" dirty="0" smtClean="0">
                <a:solidFill>
                  <a:srgbClr val="FFFF00"/>
                </a:solidFill>
              </a:rPr>
              <a:t> </a:t>
            </a:r>
            <a:r>
              <a:rPr lang="ru-RU" i="1" dirty="0" smtClean="0">
                <a:solidFill>
                  <a:srgbClr val="FFFF00"/>
                </a:solidFill>
              </a:rPr>
              <a:t>пальто</a:t>
            </a:r>
            <a:r>
              <a:rPr lang="ru-RU" dirty="0" smtClean="0">
                <a:solidFill>
                  <a:srgbClr val="FFFF00"/>
                </a:solidFill>
                <a:latin typeface="Times New Roman"/>
                <a:cs typeface="Times New Roman"/>
              </a:rPr>
              <a:t>́</a:t>
            </a:r>
            <a:r>
              <a:rPr lang="ru-RU" dirty="0" smtClean="0">
                <a:solidFill>
                  <a:srgbClr val="FFFF00"/>
                </a:solidFill>
              </a:rPr>
              <a:t>, </a:t>
            </a:r>
            <a:r>
              <a:rPr lang="ru-RU" b="1" dirty="0" smtClean="0">
                <a:solidFill>
                  <a:srgbClr val="FFFF00"/>
                </a:solidFill>
              </a:rPr>
              <a:t>свои</a:t>
            </a:r>
            <a:r>
              <a:rPr lang="ru-RU" dirty="0" smtClean="0">
                <a:solidFill>
                  <a:srgbClr val="FFFF00"/>
                </a:solidFill>
                <a:latin typeface="Times New Roman"/>
                <a:cs typeface="Times New Roman"/>
              </a:rPr>
              <a:t>́</a:t>
            </a:r>
            <a:r>
              <a:rPr lang="ru-RU" dirty="0" smtClean="0">
                <a:solidFill>
                  <a:srgbClr val="FFFF00"/>
                </a:solidFill>
              </a:rPr>
              <a:t> </a:t>
            </a:r>
            <a:r>
              <a:rPr lang="ru-RU" i="1" dirty="0" smtClean="0">
                <a:solidFill>
                  <a:srgbClr val="FFFF00"/>
                </a:solidFill>
              </a:rPr>
              <a:t>ве</a:t>
            </a:r>
            <a:r>
              <a:rPr lang="ru-RU" i="1" dirty="0" smtClean="0">
                <a:solidFill>
                  <a:srgbClr val="FFFF00"/>
                </a:solidFill>
                <a:latin typeface="Times New Roman"/>
                <a:cs typeface="Times New Roman"/>
              </a:rPr>
              <a:t>́</a:t>
            </a:r>
            <a:r>
              <a:rPr lang="ru-RU" i="1" dirty="0" smtClean="0">
                <a:solidFill>
                  <a:srgbClr val="FFFF00"/>
                </a:solidFill>
              </a:rPr>
              <a:t>щи</a:t>
            </a:r>
            <a:r>
              <a:rPr lang="ru-RU" dirty="0" smtClean="0">
                <a:solidFill>
                  <a:srgbClr val="FFFF00"/>
                </a:solidFill>
              </a:rPr>
              <a:t>. </a:t>
            </a:r>
          </a:p>
        </p:txBody>
      </p:sp>
      <p:cxnSp>
        <p:nvCxnSpPr>
          <p:cNvPr id="5" name="Прямая соединительная линия 4"/>
          <p:cNvCxnSpPr/>
          <p:nvPr/>
        </p:nvCxnSpPr>
        <p:spPr>
          <a:xfrm rot="5400000">
            <a:off x="786580" y="3000372"/>
            <a:ext cx="2142346" cy="7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58016" y="253536"/>
            <a:ext cx="1828784" cy="746572"/>
          </a:xfrm>
        </p:spPr>
        <p:txBody>
          <a:bodyPr>
            <a:normAutofit/>
          </a:bodyPr>
          <a:lstStyle/>
          <a:p>
            <a:r>
              <a:rPr lang="ru-RU" sz="3600" dirty="0" smtClean="0">
                <a:latin typeface="Times New Roman" pitchFamily="18" charset="0"/>
                <a:cs typeface="Times New Roman" pitchFamily="18" charset="0"/>
              </a:rPr>
              <a:t>текст</a:t>
            </a:r>
            <a:endParaRPr lang="ru-RU" sz="3600" dirty="0">
              <a:latin typeface="Times New Roman" pitchFamily="18" charset="0"/>
              <a:cs typeface="Times New Roman" pitchFamily="18" charset="0"/>
            </a:endParaRPr>
          </a:p>
        </p:txBody>
      </p:sp>
      <p:sp>
        <p:nvSpPr>
          <p:cNvPr id="11" name="Содержимое 10"/>
          <p:cNvSpPr>
            <a:spLocks noGrp="1"/>
          </p:cNvSpPr>
          <p:nvPr>
            <p:ph sz="half" idx="1"/>
          </p:nvPr>
        </p:nvSpPr>
        <p:spPr>
          <a:xfrm>
            <a:off x="457200" y="1500174"/>
            <a:ext cx="4038600" cy="5143536"/>
          </a:xfrm>
        </p:spPr>
        <p:txBody>
          <a:bodyPr>
            <a:normAutofit fontScale="70000" lnSpcReduction="20000"/>
          </a:bodyPr>
          <a:lstStyle/>
          <a:p>
            <a:pPr marL="0" indent="288000" algn="ctr">
              <a:buNone/>
            </a:pPr>
            <a:r>
              <a:rPr lang="ru-RU" sz="3100" dirty="0" smtClean="0">
                <a:solidFill>
                  <a:srgbClr val="FFFF00"/>
                </a:solidFill>
                <a:latin typeface="Times New Roman" pitchFamily="18" charset="0"/>
                <a:cs typeface="Times New Roman" pitchFamily="18" charset="0"/>
              </a:rPr>
              <a:t>НАША СЕМЬЯ</a:t>
            </a:r>
          </a:p>
          <a:p>
            <a:pPr marL="0" indent="288000" algn="just">
              <a:buNone/>
            </a:pPr>
            <a:endParaRPr lang="ru-RU" sz="3100" dirty="0" smtClean="0">
              <a:latin typeface="Times New Roman" pitchFamily="18" charset="0"/>
              <a:cs typeface="Times New Roman" pitchFamily="18" charset="0"/>
            </a:endParaRPr>
          </a:p>
          <a:p>
            <a:pPr marL="0" indent="288000" algn="just">
              <a:buNone/>
            </a:pPr>
            <a:r>
              <a:rPr lang="ru-RU" sz="3100" dirty="0" smtClean="0">
                <a:latin typeface="Times New Roman" pitchFamily="18" charset="0"/>
                <a:cs typeface="Times New Roman" pitchFamily="18" charset="0"/>
              </a:rPr>
              <a:t>На́ша семья́ больша́я – де́вять челове́к: оте́ц, мать, де́душка, ба́бушка, ста́рший брат, его́ жена́ и сын, мла́дшая сестра́ и я. </a:t>
            </a:r>
          </a:p>
          <a:p>
            <a:pPr marL="0" indent="288000" algn="just">
              <a:buNone/>
            </a:pPr>
            <a:r>
              <a:rPr lang="ru-RU" sz="3100" dirty="0" smtClean="0">
                <a:latin typeface="Times New Roman" pitchFamily="18" charset="0"/>
                <a:cs typeface="Times New Roman" pitchFamily="18" charset="0"/>
              </a:rPr>
              <a:t>Мои́ роди́тели ещё не ста́рые. Мой оте́ц бригади́р. Его́ зову́т Редже</a:t>
            </a:r>
            <a:r>
              <a:rPr lang="ru-RU" sz="3100" dirty="0" smtClean="0">
                <a:latin typeface="Times New Roman"/>
                <a:cs typeface="Times New Roman"/>
              </a:rPr>
              <a:t>́</a:t>
            </a:r>
            <a:r>
              <a:rPr lang="ru-RU" sz="3100" dirty="0" smtClean="0">
                <a:latin typeface="Times New Roman" pitchFamily="18" charset="0"/>
                <a:cs typeface="Times New Roman" pitchFamily="18" charset="0"/>
              </a:rPr>
              <a:t>п Солтанмура</a:t>
            </a:r>
            <a:r>
              <a:rPr lang="ru-RU" sz="3100" dirty="0" smtClean="0">
                <a:latin typeface="Times New Roman"/>
                <a:cs typeface="Times New Roman"/>
              </a:rPr>
              <a:t>́</a:t>
            </a:r>
            <a:r>
              <a:rPr lang="ru-RU" sz="3100" dirty="0" smtClean="0">
                <a:latin typeface="Times New Roman" pitchFamily="18" charset="0"/>
                <a:cs typeface="Times New Roman" pitchFamily="18" charset="0"/>
              </a:rPr>
              <a:t>дович. Их брига́да сейча́с стро́ит большо́й городско́й стадио́н. Э́то бу́дет но́вый стадио́н на де́сять ты́сяч челове́к. Ве́чером оте́ц отдыха́ет. Он обы́чно смо́трит телеви́зор и́ли путеше́ствует по интерне́ту, чита́ет газе́ты. Иногда́ он игра́ет в ша́хматы. </a:t>
            </a:r>
          </a:p>
          <a:p>
            <a:pPr marL="0" indent="288000" algn="just">
              <a:buNone/>
            </a:pPr>
            <a:endParaRPr lang="ru-RU" dirty="0"/>
          </a:p>
        </p:txBody>
      </p:sp>
      <p:pic>
        <p:nvPicPr>
          <p:cNvPr id="13" name="Содержимое 12" descr="140572902917net.jpeg"/>
          <p:cNvPicPr>
            <a:picLocks noGrp="1" noChangeAspect="1"/>
          </p:cNvPicPr>
          <p:nvPr>
            <p:ph sz="half" idx="2"/>
          </p:nvPr>
        </p:nvPicPr>
        <p:blipFill>
          <a:blip r:embed="rId2"/>
          <a:stretch>
            <a:fillRect/>
          </a:stretch>
        </p:blipFill>
        <p:spPr>
          <a:xfrm>
            <a:off x="4648200" y="1857364"/>
            <a:ext cx="4038600" cy="4091552"/>
          </a:xfrm>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3504" y="253536"/>
            <a:ext cx="3543296" cy="603696"/>
          </a:xfrm>
        </p:spPr>
        <p:txBody>
          <a:bodyPr>
            <a:normAutofit/>
          </a:bodyPr>
          <a:lstStyle/>
          <a:p>
            <a:r>
              <a:rPr lang="ru-RU" sz="2200" dirty="0" smtClean="0">
                <a:latin typeface="Times New Roman" pitchFamily="18" charset="0"/>
                <a:cs typeface="Times New Roman" pitchFamily="18" charset="0"/>
              </a:rPr>
              <a:t>ТЕКСТ (ПРОДОЛЖЕНИЕ)</a:t>
            </a:r>
            <a:endParaRPr lang="ru-RU" sz="22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457200" y="1785926"/>
            <a:ext cx="4038600" cy="4429156"/>
          </a:xfrm>
        </p:spPr>
        <p:txBody>
          <a:bodyPr>
            <a:noAutofit/>
          </a:bodyPr>
          <a:lstStyle/>
          <a:p>
            <a:pPr marL="0" indent="288000" algn="just">
              <a:lnSpc>
                <a:spcPct val="80000"/>
              </a:lnSpc>
              <a:buNone/>
            </a:pPr>
            <a:r>
              <a:rPr lang="ru-RU" sz="2300" dirty="0" smtClean="0">
                <a:latin typeface="Times New Roman" pitchFamily="18" charset="0"/>
                <a:cs typeface="Times New Roman" pitchFamily="18" charset="0"/>
              </a:rPr>
              <a:t>Моя́ мать рабо́тает в шко́ле. Она́ учи́тельница. Её зову́т Гузе</a:t>
            </a:r>
            <a:r>
              <a:rPr lang="ru-RU" sz="2300" dirty="0" smtClean="0">
                <a:latin typeface="Times New Roman"/>
                <a:cs typeface="Times New Roman"/>
              </a:rPr>
              <a:t>́</a:t>
            </a:r>
            <a:r>
              <a:rPr lang="ru-RU" sz="2300" dirty="0" smtClean="0">
                <a:latin typeface="Times New Roman" pitchFamily="18" charset="0"/>
                <a:cs typeface="Times New Roman" pitchFamily="18" charset="0"/>
              </a:rPr>
              <a:t>ль Чары</a:t>
            </a:r>
            <a:r>
              <a:rPr lang="ru-RU" sz="2300" dirty="0" smtClean="0">
                <a:latin typeface="Times New Roman"/>
                <a:cs typeface="Times New Roman"/>
              </a:rPr>
              <a:t>́</a:t>
            </a:r>
            <a:r>
              <a:rPr lang="ru-RU" sz="2300" dirty="0" smtClean="0">
                <a:latin typeface="Times New Roman" pitchFamily="18" charset="0"/>
                <a:cs typeface="Times New Roman" pitchFamily="18" charset="0"/>
              </a:rPr>
              <a:t>евна. По́сле рабо́ты она́ помога́ет ба́бушке гото́вить обе́д. Быва́ют дни, когда́ ма́ма по́здно прихо́дит из шко́лы. </a:t>
            </a:r>
          </a:p>
          <a:p>
            <a:pPr marL="0" indent="288000" algn="just">
              <a:lnSpc>
                <a:spcPct val="80000"/>
              </a:lnSpc>
              <a:buNone/>
            </a:pPr>
            <a:r>
              <a:rPr lang="ru-RU" sz="2300" dirty="0" smtClean="0">
                <a:latin typeface="Times New Roman" pitchFamily="18" charset="0"/>
                <a:cs typeface="Times New Roman" pitchFamily="18" charset="0"/>
              </a:rPr>
              <a:t>Мой де́душка меха́ник. Он уже́ не рабо́тает. Де́душка лю</a:t>
            </a:r>
            <a:r>
              <a:rPr lang="ru-RU" sz="2300" dirty="0" smtClean="0">
                <a:latin typeface="Times New Roman"/>
                <a:cs typeface="Times New Roman"/>
              </a:rPr>
              <a:t>́</a:t>
            </a:r>
            <a:r>
              <a:rPr lang="ru-RU" sz="2300" dirty="0" smtClean="0">
                <a:latin typeface="Times New Roman" pitchFamily="18" charset="0"/>
                <a:cs typeface="Times New Roman" pitchFamily="18" charset="0"/>
              </a:rPr>
              <a:t>бит чита</a:t>
            </a:r>
            <a:r>
              <a:rPr lang="ru-RU" sz="2300" dirty="0" smtClean="0">
                <a:latin typeface="Times New Roman"/>
                <a:cs typeface="Times New Roman"/>
              </a:rPr>
              <a:t>́</a:t>
            </a:r>
            <a:r>
              <a:rPr lang="ru-RU" sz="2300" dirty="0" smtClean="0">
                <a:latin typeface="Times New Roman" pitchFamily="18" charset="0"/>
                <a:cs typeface="Times New Roman" pitchFamily="18" charset="0"/>
              </a:rPr>
              <a:t>ть техни́ческие журна́лы. Осо́бенно он люби́т чита́ть статьи́ на те́мы «Челове́к и ко́смос», «А́томные электроста́нции», «Техни́ческий прогре́сс». </a:t>
            </a:r>
          </a:p>
          <a:p>
            <a:pPr marL="0" indent="288000" algn="just">
              <a:lnSpc>
                <a:spcPct val="80000"/>
              </a:lnSpc>
              <a:buNone/>
            </a:pPr>
            <a:r>
              <a:rPr lang="ru-RU" sz="2300" dirty="0" smtClean="0">
                <a:latin typeface="Times New Roman" pitchFamily="18" charset="0"/>
                <a:cs typeface="Times New Roman" pitchFamily="18" charset="0"/>
              </a:rPr>
              <a:t> </a:t>
            </a:r>
          </a:p>
          <a:p>
            <a:pPr marL="0" indent="288000" algn="just">
              <a:lnSpc>
                <a:spcPct val="80000"/>
              </a:lnSpc>
              <a:buNone/>
            </a:pPr>
            <a:endParaRPr lang="ru-RU" sz="2300" dirty="0">
              <a:latin typeface="Times New Roman" pitchFamily="18" charset="0"/>
              <a:cs typeface="Times New Roman" pitchFamily="18" charset="0"/>
            </a:endParaRPr>
          </a:p>
        </p:txBody>
      </p:sp>
      <p:pic>
        <p:nvPicPr>
          <p:cNvPr id="5" name="Содержимое 4" descr="узбекский клан. Марыйская область 1987 г. Семья народного умельца Р. Махметниязова. Фото Станислава Корытникова.jpg"/>
          <p:cNvPicPr>
            <a:picLocks noGrp="1" noChangeAspect="1"/>
          </p:cNvPicPr>
          <p:nvPr>
            <p:ph sz="half" idx="2"/>
          </p:nvPr>
        </p:nvPicPr>
        <p:blipFill>
          <a:blip r:embed="rId2"/>
          <a:stretch>
            <a:fillRect/>
          </a:stretch>
        </p:blipFill>
        <p:spPr>
          <a:xfrm>
            <a:off x="4648200" y="2022542"/>
            <a:ext cx="4038600" cy="3773353"/>
          </a:xfrm>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4942" y="253536"/>
            <a:ext cx="3471858" cy="532258"/>
          </a:xfrm>
        </p:spPr>
        <p:txBody>
          <a:bodyPr>
            <a:normAutofit fontScale="90000"/>
          </a:bodyPr>
          <a:lstStyle/>
          <a:p>
            <a:r>
              <a:rPr lang="ru-RU" sz="2200" dirty="0" smtClean="0">
                <a:latin typeface="Times New Roman" pitchFamily="18" charset="0"/>
                <a:cs typeface="Times New Roman" pitchFamily="18" charset="0"/>
              </a:rPr>
              <a:t>ТЕКСТ (ПРОДОЛЖЕНИЕ)</a:t>
            </a:r>
            <a:endParaRPr lang="ru-RU" sz="22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428596" y="1357298"/>
            <a:ext cx="4038600" cy="5000660"/>
          </a:xfrm>
        </p:spPr>
        <p:txBody>
          <a:bodyPr>
            <a:noAutofit/>
          </a:bodyPr>
          <a:lstStyle/>
          <a:p>
            <a:pPr marL="0" indent="288000" algn="just">
              <a:lnSpc>
                <a:spcPct val="80000"/>
              </a:lnSpc>
              <a:buNone/>
            </a:pPr>
            <a:r>
              <a:rPr lang="ru-RU" sz="2300" dirty="0" smtClean="0">
                <a:latin typeface="Times New Roman" pitchFamily="18" charset="0"/>
                <a:cs typeface="Times New Roman" pitchFamily="18" charset="0"/>
              </a:rPr>
              <a:t>Моя́ ба́бушка ещё хорошо́ слы́шит и ви́дит. Ба́бушка встаёт ра́но, гото́вит за́втрак. Пото́м ба́бушка и де́душка обы́чно хо́дят в парк. </a:t>
            </a:r>
          </a:p>
          <a:p>
            <a:pPr marL="0" indent="288000" algn="just">
              <a:lnSpc>
                <a:spcPct val="80000"/>
              </a:lnSpc>
              <a:buNone/>
            </a:pPr>
            <a:r>
              <a:rPr lang="ru-RU" sz="2300" dirty="0" smtClean="0">
                <a:latin typeface="Times New Roman" pitchFamily="18" charset="0"/>
                <a:cs typeface="Times New Roman" pitchFamily="18" charset="0"/>
              </a:rPr>
              <a:t>Мой ста́рший брат Окта</a:t>
            </a:r>
            <a:r>
              <a:rPr lang="ru-RU" sz="2300" dirty="0" smtClean="0">
                <a:latin typeface="Times New Roman"/>
                <a:cs typeface="Times New Roman"/>
              </a:rPr>
              <a:t>́</a:t>
            </a:r>
            <a:r>
              <a:rPr lang="ru-RU" sz="2300" dirty="0" smtClean="0">
                <a:latin typeface="Times New Roman" pitchFamily="18" charset="0"/>
                <a:cs typeface="Times New Roman" pitchFamily="18" charset="0"/>
              </a:rPr>
              <a:t>м слу́жит в а́рмии. Он солда́т. Два го́да наза́д Окта</a:t>
            </a:r>
            <a:r>
              <a:rPr lang="ru-RU" sz="2300" dirty="0" smtClean="0">
                <a:latin typeface="Times New Roman"/>
                <a:cs typeface="Times New Roman"/>
              </a:rPr>
              <a:t>́</a:t>
            </a:r>
            <a:r>
              <a:rPr lang="ru-RU" sz="2300" dirty="0" smtClean="0">
                <a:latin typeface="Times New Roman" pitchFamily="18" charset="0"/>
                <a:cs typeface="Times New Roman" pitchFamily="18" charset="0"/>
              </a:rPr>
              <a:t>м жени́лся. Его́ жена́ Мади</a:t>
            </a:r>
            <a:r>
              <a:rPr lang="ru-RU" sz="2300" dirty="0" smtClean="0">
                <a:latin typeface="Times New Roman"/>
                <a:cs typeface="Times New Roman"/>
              </a:rPr>
              <a:t>́</a:t>
            </a:r>
            <a:r>
              <a:rPr lang="ru-RU" sz="2300" dirty="0" smtClean="0">
                <a:latin typeface="Times New Roman" pitchFamily="18" charset="0"/>
                <a:cs typeface="Times New Roman" pitchFamily="18" charset="0"/>
              </a:rPr>
              <a:t>на рабо́тает в магази́не. Она́ ка́ждый день но́сит своего́ сы́на в я́сли. </a:t>
            </a:r>
          </a:p>
          <a:p>
            <a:pPr marL="0" indent="288000" algn="just">
              <a:lnSpc>
                <a:spcPct val="80000"/>
              </a:lnSpc>
              <a:buNone/>
            </a:pPr>
            <a:r>
              <a:rPr lang="ru-RU" sz="2300" dirty="0" smtClean="0">
                <a:latin typeface="Times New Roman" pitchFamily="18" charset="0"/>
                <a:cs typeface="Times New Roman" pitchFamily="18" charset="0"/>
              </a:rPr>
              <a:t>Моя́ мла́дшая сестра́ ещё хо́дит в де́тский сад. </a:t>
            </a:r>
          </a:p>
          <a:p>
            <a:pPr marL="0" indent="288000" algn="just">
              <a:lnSpc>
                <a:spcPct val="80000"/>
              </a:lnSpc>
              <a:buNone/>
            </a:pPr>
            <a:r>
              <a:rPr lang="ru-RU" sz="2300" dirty="0" smtClean="0">
                <a:latin typeface="Times New Roman" pitchFamily="18" charset="0"/>
                <a:cs typeface="Times New Roman" pitchFamily="18" charset="0"/>
              </a:rPr>
              <a:t>А меня́ зову́т Байра</a:t>
            </a:r>
            <a:r>
              <a:rPr lang="ru-RU" sz="2300" dirty="0" smtClean="0">
                <a:latin typeface="Times New Roman"/>
                <a:cs typeface="Times New Roman"/>
              </a:rPr>
              <a:t>́</a:t>
            </a:r>
            <a:r>
              <a:rPr lang="ru-RU" sz="2300" dirty="0" smtClean="0">
                <a:latin typeface="Times New Roman" pitchFamily="18" charset="0"/>
                <a:cs typeface="Times New Roman" pitchFamily="18" charset="0"/>
              </a:rPr>
              <a:t>м. Я рабо́таю на заво́де и учу́сь в университе́те на вече́рнем факульте́те. На́ша семья́ о́чень дру́жная. </a:t>
            </a:r>
          </a:p>
          <a:p>
            <a:pPr marL="0" indent="288000" algn="just">
              <a:lnSpc>
                <a:spcPct val="80000"/>
              </a:lnSpc>
              <a:buNone/>
            </a:pPr>
            <a:endParaRPr lang="ru-RU" sz="2400" dirty="0">
              <a:latin typeface="Times New Roman" pitchFamily="18" charset="0"/>
              <a:cs typeface="Times New Roman" pitchFamily="18" charset="0"/>
            </a:endParaRPr>
          </a:p>
        </p:txBody>
      </p:sp>
      <p:pic>
        <p:nvPicPr>
          <p:cNvPr id="6" name="Содержимое 5" descr="Туркменская семья-2jpg.jpg"/>
          <p:cNvPicPr>
            <a:picLocks noGrp="1" noChangeAspect="1"/>
          </p:cNvPicPr>
          <p:nvPr>
            <p:ph sz="half" idx="2"/>
          </p:nvPr>
        </p:nvPicPr>
        <p:blipFill>
          <a:blip r:embed="rId2"/>
          <a:stretch>
            <a:fillRect/>
          </a:stretch>
        </p:blipFill>
        <p:spPr>
          <a:xfrm>
            <a:off x="4648200" y="2566384"/>
            <a:ext cx="4038600" cy="2685669"/>
          </a:xfrm>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latin typeface="+mn-lt"/>
              </a:rPr>
              <a:t>Задание 1</a:t>
            </a:r>
            <a:endParaRPr lang="ru-RU" dirty="0">
              <a:latin typeface="+mn-lt"/>
            </a:endParaRPr>
          </a:p>
        </p:txBody>
      </p:sp>
      <p:sp>
        <p:nvSpPr>
          <p:cNvPr id="6" name="Содержимое 5"/>
          <p:cNvSpPr>
            <a:spLocks noGrp="1"/>
          </p:cNvSpPr>
          <p:nvPr>
            <p:ph idx="1"/>
          </p:nvPr>
        </p:nvSpPr>
        <p:spPr>
          <a:solidFill>
            <a:schemeClr val="accent2">
              <a:lumMod val="75000"/>
            </a:schemeClr>
          </a:solidFill>
        </p:spPr>
        <p:txBody>
          <a:bodyPr>
            <a:normAutofit fontScale="85000" lnSpcReduction="20000"/>
          </a:bodyPr>
          <a:lstStyle/>
          <a:p>
            <a:pPr>
              <a:buNone/>
            </a:pPr>
            <a:r>
              <a:rPr lang="ru-RU" dirty="0" smtClean="0">
                <a:solidFill>
                  <a:schemeClr val="accent1">
                    <a:lumMod val="60000"/>
                    <a:lumOff val="40000"/>
                  </a:schemeClr>
                </a:solidFill>
              </a:rPr>
              <a:t>Произнеси́те пра́вильно: </a:t>
            </a:r>
          </a:p>
          <a:p>
            <a:pPr>
              <a:buNone/>
            </a:pPr>
            <a:endParaRPr lang="ru-RU" dirty="0" smtClean="0"/>
          </a:p>
          <a:p>
            <a:pPr algn="ctr">
              <a:buNone/>
            </a:pPr>
            <a:r>
              <a:rPr lang="ru-RU" dirty="0" smtClean="0"/>
              <a:t>Твёрдые </a:t>
            </a:r>
            <a:r>
              <a:rPr lang="ru-RU" b="1" dirty="0" smtClean="0"/>
              <a:t>[</a:t>
            </a:r>
            <a:r>
              <a:rPr lang="ru-RU" b="1" dirty="0" smtClean="0">
                <a:solidFill>
                  <a:srgbClr val="FFFF00"/>
                </a:solidFill>
              </a:rPr>
              <a:t>ш</a:t>
            </a:r>
            <a:r>
              <a:rPr lang="ru-RU" b="1" dirty="0" smtClean="0"/>
              <a:t>], [</a:t>
            </a:r>
            <a:r>
              <a:rPr lang="ru-RU" b="1" dirty="0" smtClean="0">
                <a:solidFill>
                  <a:srgbClr val="FFFF00"/>
                </a:solidFill>
              </a:rPr>
              <a:t>ж</a:t>
            </a:r>
            <a:r>
              <a:rPr lang="ru-RU" b="1" dirty="0" smtClean="0"/>
              <a:t>]</a:t>
            </a:r>
            <a:r>
              <a:rPr lang="ru-RU" dirty="0" smtClean="0"/>
              <a:t>: </a:t>
            </a:r>
          </a:p>
          <a:p>
            <a:pPr algn="ctr">
              <a:buNone/>
            </a:pPr>
            <a:endParaRPr lang="ru-RU" dirty="0" smtClean="0"/>
          </a:p>
          <a:p>
            <a:pPr marL="0" indent="288000" algn="just">
              <a:buNone/>
            </a:pPr>
            <a:r>
              <a:rPr lang="ru-RU" dirty="0" smtClean="0"/>
              <a:t>на́</a:t>
            </a:r>
            <a:r>
              <a:rPr lang="ru-RU" b="1" dirty="0" smtClean="0">
                <a:solidFill>
                  <a:srgbClr val="FFFF00"/>
                </a:solidFill>
              </a:rPr>
              <a:t>ш</a:t>
            </a:r>
            <a:r>
              <a:rPr lang="ru-RU" dirty="0" smtClean="0"/>
              <a:t>а, боль</a:t>
            </a:r>
            <a:r>
              <a:rPr lang="ru-RU" b="1" dirty="0" smtClean="0">
                <a:solidFill>
                  <a:srgbClr val="FFFF00"/>
                </a:solidFill>
              </a:rPr>
              <a:t>ш</a:t>
            </a:r>
            <a:r>
              <a:rPr lang="ru-RU" dirty="0" smtClean="0"/>
              <a:t>а́я, де́ду</a:t>
            </a:r>
            <a:r>
              <a:rPr lang="ru-RU" b="1" dirty="0" smtClean="0">
                <a:solidFill>
                  <a:srgbClr val="FFFF00"/>
                </a:solidFill>
              </a:rPr>
              <a:t>ш</a:t>
            </a:r>
            <a:r>
              <a:rPr lang="ru-RU" dirty="0" smtClean="0"/>
              <a:t>ка, ба́бу</a:t>
            </a:r>
            <a:r>
              <a:rPr lang="ru-RU" b="1" dirty="0" smtClean="0">
                <a:solidFill>
                  <a:srgbClr val="FFFF00"/>
                </a:solidFill>
              </a:rPr>
              <a:t>ш</a:t>
            </a:r>
            <a:r>
              <a:rPr lang="ru-RU" dirty="0" smtClean="0"/>
              <a:t>ка, ста́р</a:t>
            </a:r>
            <a:r>
              <a:rPr lang="ru-RU" b="1" dirty="0" smtClean="0">
                <a:solidFill>
                  <a:srgbClr val="FFFF00"/>
                </a:solidFill>
              </a:rPr>
              <a:t>ш</a:t>
            </a:r>
            <a:r>
              <a:rPr lang="ru-RU" dirty="0" smtClean="0"/>
              <a:t>ий, мла́д</a:t>
            </a:r>
            <a:r>
              <a:rPr lang="ru-RU" b="1" dirty="0" smtClean="0">
                <a:solidFill>
                  <a:srgbClr val="FFFF00"/>
                </a:solidFill>
              </a:rPr>
              <a:t>ш</a:t>
            </a:r>
            <a:r>
              <a:rPr lang="ru-RU" dirty="0" smtClean="0"/>
              <a:t>ая, слу́</a:t>
            </a:r>
            <a:r>
              <a:rPr lang="ru-RU" b="1" dirty="0" smtClean="0">
                <a:solidFill>
                  <a:srgbClr val="FFFF00"/>
                </a:solidFill>
              </a:rPr>
              <a:t>ш</a:t>
            </a:r>
            <a:r>
              <a:rPr lang="ru-RU" dirty="0" smtClean="0"/>
              <a:t>аем, </a:t>
            </a:r>
            <a:r>
              <a:rPr lang="ru-RU" b="1" dirty="0" smtClean="0">
                <a:solidFill>
                  <a:srgbClr val="FFFF00"/>
                </a:solidFill>
              </a:rPr>
              <a:t>ш</a:t>
            </a:r>
            <a:r>
              <a:rPr lang="ru-RU" dirty="0" smtClean="0"/>
              <a:t>а́хматы, </a:t>
            </a:r>
            <a:r>
              <a:rPr lang="ru-RU" b="1" dirty="0" smtClean="0">
                <a:solidFill>
                  <a:srgbClr val="FFFF00"/>
                </a:solidFill>
              </a:rPr>
              <a:t>ш</a:t>
            </a:r>
            <a:r>
              <a:rPr lang="ru-RU" dirty="0" smtClean="0"/>
              <a:t>ко́ла, слы́</a:t>
            </a:r>
            <a:r>
              <a:rPr lang="ru-RU" b="1" dirty="0" smtClean="0">
                <a:solidFill>
                  <a:srgbClr val="FFFF00"/>
                </a:solidFill>
              </a:rPr>
              <a:t>ш</a:t>
            </a:r>
            <a:r>
              <a:rPr lang="ru-RU" dirty="0" smtClean="0"/>
              <a:t>ит; </a:t>
            </a:r>
          </a:p>
          <a:p>
            <a:pPr marL="0" indent="288000" algn="just">
              <a:buNone/>
            </a:pPr>
            <a:r>
              <a:rPr lang="ru-RU" b="1" dirty="0" smtClean="0">
                <a:solidFill>
                  <a:srgbClr val="FFFF00"/>
                </a:solidFill>
              </a:rPr>
              <a:t>ж</a:t>
            </a:r>
            <a:r>
              <a:rPr lang="ru-RU" dirty="0" smtClean="0"/>
              <a:t>урна́л, слу́</a:t>
            </a:r>
            <a:r>
              <a:rPr lang="ru-RU" b="1" dirty="0" smtClean="0">
                <a:solidFill>
                  <a:srgbClr val="FFFF00"/>
                </a:solidFill>
              </a:rPr>
              <a:t>ж</a:t>
            </a:r>
            <a:r>
              <a:rPr lang="ru-RU" dirty="0" smtClean="0"/>
              <a:t>ит, </a:t>
            </a:r>
            <a:r>
              <a:rPr lang="ru-RU" b="1" dirty="0" smtClean="0">
                <a:solidFill>
                  <a:srgbClr val="FFFF00"/>
                </a:solidFill>
              </a:rPr>
              <a:t>ж</a:t>
            </a:r>
            <a:r>
              <a:rPr lang="ru-RU" dirty="0" smtClean="0"/>
              <a:t>ени́лся, </a:t>
            </a:r>
            <a:r>
              <a:rPr lang="ru-RU" b="1" dirty="0" smtClean="0">
                <a:solidFill>
                  <a:srgbClr val="FFFF00"/>
                </a:solidFill>
              </a:rPr>
              <a:t>ж</a:t>
            </a:r>
            <a:r>
              <a:rPr lang="ru-RU" dirty="0" smtClean="0"/>
              <a:t>ена́, та́к</a:t>
            </a:r>
            <a:r>
              <a:rPr lang="ru-RU" b="1" dirty="0" smtClean="0">
                <a:solidFill>
                  <a:srgbClr val="FFFF00"/>
                </a:solidFill>
              </a:rPr>
              <a:t>ж</a:t>
            </a:r>
            <a:r>
              <a:rPr lang="ru-RU" dirty="0" smtClean="0"/>
              <a:t>е, дру́</a:t>
            </a:r>
            <a:r>
              <a:rPr lang="ru-RU" b="1" dirty="0" smtClean="0">
                <a:solidFill>
                  <a:srgbClr val="FFFF00"/>
                </a:solidFill>
              </a:rPr>
              <a:t>ж</a:t>
            </a:r>
            <a:r>
              <a:rPr lang="ru-RU" dirty="0" smtClean="0"/>
              <a:t>ная.</a:t>
            </a:r>
          </a:p>
          <a:p>
            <a:pPr algn="just">
              <a:buNone/>
            </a:pPr>
            <a:r>
              <a:rPr lang="ru-RU" dirty="0" smtClean="0"/>
              <a:t> </a:t>
            </a:r>
          </a:p>
          <a:p>
            <a:pPr algn="ctr">
              <a:buNone/>
            </a:pPr>
            <a:r>
              <a:rPr lang="ru-RU" dirty="0" smtClean="0"/>
              <a:t>Твёрдый [</a:t>
            </a:r>
            <a:r>
              <a:rPr lang="ru-RU" b="1" dirty="0" smtClean="0">
                <a:solidFill>
                  <a:srgbClr val="FFFF00"/>
                </a:solidFill>
              </a:rPr>
              <a:t>ц</a:t>
            </a:r>
            <a:r>
              <a:rPr lang="ru-RU" dirty="0" smtClean="0"/>
              <a:t>]: </a:t>
            </a:r>
          </a:p>
          <a:p>
            <a:pPr algn="ctr">
              <a:buNone/>
            </a:pPr>
            <a:endParaRPr lang="ru-RU" dirty="0" smtClean="0"/>
          </a:p>
          <a:p>
            <a:pPr algn="just">
              <a:buNone/>
            </a:pPr>
            <a:r>
              <a:rPr lang="ru-RU" dirty="0" smtClean="0"/>
              <a:t>горо</a:t>
            </a:r>
            <a:r>
              <a:rPr lang="ru-RU" b="1" dirty="0" smtClean="0">
                <a:solidFill>
                  <a:srgbClr val="FFFF00"/>
                </a:solidFill>
              </a:rPr>
              <a:t>дс</a:t>
            </a:r>
            <a:r>
              <a:rPr lang="ru-RU" dirty="0" smtClean="0"/>
              <a:t>ка́я, де́</a:t>
            </a:r>
            <a:r>
              <a:rPr lang="ru-RU" b="1" dirty="0" smtClean="0">
                <a:solidFill>
                  <a:srgbClr val="FFFF00"/>
                </a:solidFill>
              </a:rPr>
              <a:t>тс</a:t>
            </a:r>
            <a:r>
              <a:rPr lang="ru-RU" dirty="0" smtClean="0"/>
              <a:t>кий.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Слова-антонимы</a:t>
            </a:r>
            <a:endParaRPr lang="ru-RU" dirty="0">
              <a:latin typeface="+mn-lt"/>
            </a:endParaRPr>
          </a:p>
        </p:txBody>
      </p:sp>
      <p:sp>
        <p:nvSpPr>
          <p:cNvPr id="3" name="Содержимое 2"/>
          <p:cNvSpPr>
            <a:spLocks noGrp="1"/>
          </p:cNvSpPr>
          <p:nvPr>
            <p:ph idx="1"/>
          </p:nvPr>
        </p:nvSpPr>
        <p:spPr>
          <a:solidFill>
            <a:schemeClr val="accent2">
              <a:lumMod val="75000"/>
            </a:schemeClr>
          </a:solidFill>
          <a:ln w="19050">
            <a:solidFill>
              <a:schemeClr val="tx1"/>
            </a:solidFill>
          </a:ln>
        </p:spPr>
        <p:txBody>
          <a:bodyPr anchor="ctr"/>
          <a:lstStyle/>
          <a:p>
            <a:pPr algn="ctr">
              <a:buNone/>
            </a:pPr>
            <a:r>
              <a:rPr lang="ru-RU" sz="6000" i="1" dirty="0" smtClean="0"/>
              <a:t>мла́дший ↔ ста́рший</a:t>
            </a:r>
            <a:r>
              <a:rPr lang="ru-RU" sz="6000" dirty="0" smtClean="0"/>
              <a:t> </a:t>
            </a:r>
          </a:p>
          <a:p>
            <a:pPr>
              <a:buNone/>
            </a:pPr>
            <a:endParaRPr lang="ru-RU"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378601C765F2DB4D832BA86FE76CDD2C" ma:contentTypeVersion="0" ma:contentTypeDescription="Создание документа." ma:contentTypeScope="" ma:versionID="fdbc2b929c05273eee0c3ce94c5d8174">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36FCF19-0D6F-400A-B91D-BDB1608E5A91}"/>
</file>

<file path=customXml/itemProps2.xml><?xml version="1.0" encoding="utf-8"?>
<ds:datastoreItem xmlns:ds="http://schemas.openxmlformats.org/officeDocument/2006/customXml" ds:itemID="{854F09F1-755D-4A42-B614-B197453BD2DC}"/>
</file>

<file path=customXml/itemProps3.xml><?xml version="1.0" encoding="utf-8"?>
<ds:datastoreItem xmlns:ds="http://schemas.openxmlformats.org/officeDocument/2006/customXml" ds:itemID="{3887EC0A-E844-4BE0-98A0-6CC9FBB17B8E}"/>
</file>

<file path=docProps/app.xml><?xml version="1.0" encoding="utf-8"?>
<Properties xmlns="http://schemas.openxmlformats.org/officeDocument/2006/extended-properties" xmlns:vt="http://schemas.openxmlformats.org/officeDocument/2006/docPropsVTypes">
  <Template>Foundry</Template>
  <TotalTime>444</TotalTime>
  <Words>1010</Words>
  <Application>Microsoft Office PowerPoint</Application>
  <PresentationFormat>Экран (4:3)</PresentationFormat>
  <Paragraphs>247</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Литейная</vt:lpstr>
      <vt:lpstr> Презентация по дисциплине  «Русский язык как иностранный» для иностранных студентов 1-го курса  Составитель – доцент кафедры довузовской подготовки  и профориентации Н.Н. Гордей</vt:lpstr>
      <vt:lpstr>Сравните личные  и притяжательные местоимения</vt:lpstr>
      <vt:lpstr>Именительный падеж</vt:lpstr>
      <vt:lpstr>Сравните: </vt:lpstr>
      <vt:lpstr>текст</vt:lpstr>
      <vt:lpstr>ТЕКСТ (ПРОДОЛЖЕНИЕ)</vt:lpstr>
      <vt:lpstr>ТЕКСТ (ПРОДОЛЖЕНИЕ)</vt:lpstr>
      <vt:lpstr>Задание 1</vt:lpstr>
      <vt:lpstr>Слова-антонимы</vt:lpstr>
      <vt:lpstr>Различайте глаголы: </vt:lpstr>
      <vt:lpstr>Запомните!</vt:lpstr>
      <vt:lpstr>ПО-РУССКИ ГОВОРЯТ ТАК: </vt:lpstr>
      <vt:lpstr>ПО-РУССКИ ГОВОРЯТ ТАК:</vt:lpstr>
      <vt:lpstr>ПО-РУССКИ ГОВОРЯТ ТАК:</vt:lpstr>
      <vt:lpstr>Задание 2</vt:lpstr>
      <vt:lpstr> Задание 3</vt:lpstr>
      <vt:lpstr>Задания 4 - 5</vt:lpstr>
      <vt:lpstr>Задания 6 - 7</vt:lpstr>
      <vt:lpstr>Упражнение 1</vt:lpstr>
      <vt:lpstr>Упражнение 2</vt:lpstr>
      <vt:lpstr>Упражнение 3</vt:lpstr>
      <vt:lpstr>ИМЯ, ОТЧЕСТВО, ФАМИЛИЯ</vt:lpstr>
      <vt:lpstr>Запомните!</vt:lpstr>
      <vt:lpstr>Упражнение 4</vt:lpstr>
      <vt:lpstr>Упражнение 5</vt:lpstr>
      <vt:lpstr>Упражнение 6</vt:lpstr>
      <vt:lpstr>Упражнение 7</vt:lpstr>
      <vt:lpstr>Упражнение 8</vt:lpstr>
      <vt:lpstr>Благодарю за внимание!  Желаю успехов в овладении русским языком!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Притяжательные местоимения (чей? чья? чьё? чьи?)</dc:title>
  <dc:subject>РКИ</dc:subject>
  <dc:creator>Н.Н. Гордей</dc:creator>
  <cp:lastModifiedBy>Olesya Drobyshevskaya</cp:lastModifiedBy>
  <cp:revision>47</cp:revision>
  <dcterms:created xsi:type="dcterms:W3CDTF">2015-03-31T08:04:19Z</dcterms:created>
  <dcterms:modified xsi:type="dcterms:W3CDTF">2015-04-24T12:04:48Z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0x010100378601C765F2DB4D832BA86FE76CDD2C</vt:lpwstr>
  </property>
</Properties>
</file>