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7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BB1B-6371-4D5B-AE65-4E8A1794AED3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A697B-053D-4AE4-A695-4F95FE0EF4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49A273-92F0-4F8E-987D-92DC457BB398}" type="datetimeFigureOut">
              <a:rPr lang="ru-RU" smtClean="0"/>
              <a:pPr/>
              <a:t>14.04.2014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НАСТОЯЩЕЕ ВРЕМЯ ГЛАГОЛОВ</a:t>
            </a:r>
            <a:br>
              <a:rPr lang="ru-RU" dirty="0" smtClean="0"/>
            </a:br>
            <a:r>
              <a:rPr lang="ru-RU" dirty="0" smtClean="0"/>
              <a:t>(глаголы первого спряжения)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158162" cy="44679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Прочита́йте, перепиши</a:t>
            </a:r>
            <a:r>
              <a:rPr lang="ru-RU" sz="4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sz="4300" dirty="0" smtClean="0">
                <a:solidFill>
                  <a:srgbClr val="FF0000"/>
                </a:solidFill>
              </a:rPr>
              <a:t>те и вы́учите диало́г. </a:t>
            </a:r>
          </a:p>
          <a:p>
            <a:pPr>
              <a:buNone/>
            </a:pPr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- Как Вас зову́т? </a:t>
            </a:r>
          </a:p>
          <a:p>
            <a:pPr>
              <a:buNone/>
            </a:pPr>
            <a:r>
              <a:rPr lang="ru-RU" sz="4300" dirty="0" smtClean="0"/>
              <a:t>- Андре́й. </a:t>
            </a:r>
          </a:p>
          <a:p>
            <a:pPr>
              <a:buNone/>
            </a:pPr>
            <a:r>
              <a:rPr lang="ru-RU" sz="4300" dirty="0" smtClean="0"/>
              <a:t>- А меня́ зову́т Байра́м. Куда́ Вы е́дете? </a:t>
            </a:r>
          </a:p>
          <a:p>
            <a:pPr>
              <a:buNone/>
            </a:pPr>
            <a:r>
              <a:rPr lang="ru-RU" sz="4300" dirty="0" smtClean="0"/>
              <a:t>- В Минск. А Вы? </a:t>
            </a:r>
          </a:p>
          <a:p>
            <a:pPr>
              <a:buNone/>
            </a:pPr>
            <a:r>
              <a:rPr lang="ru-RU" sz="4300" dirty="0" smtClean="0"/>
              <a:t>- То́же в Минск. Я еду́ на экску́рсию. А где Вы живёте? В Го́меле или в Ми́нске? </a:t>
            </a:r>
          </a:p>
          <a:p>
            <a:pPr>
              <a:buNone/>
            </a:pPr>
            <a:r>
              <a:rPr lang="ru-RU" sz="4300" dirty="0" smtClean="0"/>
              <a:t>- Я живу́ в Ми́нске и сейча́с возвраща́юсь из о́тпуска домо́й. </a:t>
            </a:r>
          </a:p>
          <a:p>
            <a:pPr>
              <a:buNone/>
            </a:pPr>
            <a:r>
              <a:rPr lang="ru-RU" sz="4300" dirty="0" smtClean="0"/>
              <a:t>- А где Вы рабо́таете? </a:t>
            </a:r>
          </a:p>
          <a:p>
            <a:pPr>
              <a:buNone/>
            </a:pPr>
            <a:r>
              <a:rPr lang="ru-RU" sz="4300" dirty="0" smtClean="0"/>
              <a:t>- В шко́ле. </a:t>
            </a:r>
          </a:p>
          <a:p>
            <a:pPr>
              <a:buNone/>
            </a:pPr>
            <a:r>
              <a:rPr lang="ru-RU" sz="4300" dirty="0" smtClean="0"/>
              <a:t>- Кем Вы рабо́таете? </a:t>
            </a:r>
          </a:p>
          <a:p>
            <a:pPr>
              <a:buNone/>
            </a:pPr>
            <a:r>
              <a:rPr lang="ru-RU" sz="4300" dirty="0" smtClean="0"/>
              <a:t>- Я учи́тель. </a:t>
            </a:r>
          </a:p>
          <a:p>
            <a:pPr>
              <a:buNone/>
            </a:pPr>
            <a:r>
              <a:rPr lang="ru-RU" sz="4300" dirty="0" smtClean="0"/>
              <a:t>- Ва́ши роди́тели то́же живу́т в Ми́нске? </a:t>
            </a:r>
          </a:p>
          <a:p>
            <a:pPr>
              <a:buNone/>
            </a:pPr>
            <a:r>
              <a:rPr lang="ru-RU" sz="4300" dirty="0" smtClean="0"/>
              <a:t>- Нет, они́ живу́т в дере́вне. </a:t>
            </a:r>
          </a:p>
          <a:p>
            <a:pPr>
              <a:buNone/>
            </a:pPr>
            <a:r>
              <a:rPr lang="ru-RU" sz="4300" dirty="0" smtClean="0"/>
              <a:t> </a:t>
            </a:r>
          </a:p>
          <a:p>
            <a:pPr>
              <a:buNone/>
            </a:pPr>
            <a:r>
              <a:rPr lang="ru-RU" sz="4300" dirty="0" smtClean="0"/>
              <a:t> </a:t>
            </a:r>
            <a:r>
              <a:rPr lang="ru-RU" sz="4300" dirty="0" smtClean="0">
                <a:solidFill>
                  <a:srgbClr val="FF0000"/>
                </a:solidFill>
              </a:rPr>
              <a:t>Вы знако́митесь с ке́м-нибудь. Что вы мо́жете спроси́ть у э́того челове́ка?  </a:t>
            </a:r>
          </a:p>
          <a:p>
            <a:pPr>
              <a:buNone/>
            </a:pPr>
            <a:r>
              <a:rPr lang="ru-RU" sz="43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Вме́сто то́чек употреби́те глаго́лы </a:t>
            </a:r>
            <a:r>
              <a:rPr lang="ru-RU" i="1" dirty="0" smtClean="0">
                <a:solidFill>
                  <a:srgbClr val="0070C0"/>
                </a:solidFill>
              </a:rPr>
              <a:t>чита́ть,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знать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  фо́рме настоя́щего вре́мени. </a:t>
            </a:r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214686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dirty="0" smtClean="0"/>
                        <a:t>Я … журна́л. 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Мы … журна́л. 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Она … журна́л. 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Они … журна́л. 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Ты … журна́л? 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Вы … журна́л?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dirty="0" smtClean="0"/>
                        <a:t>Он … наш а́дрес.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Вы … наш а́дрес?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Они́ … наш а́дрес.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Мы …  наш а́дрес.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Я …  наш а́дрес.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Ты … наш а́дрес?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Вме́сто то́чек употреби́те глаго́лы </a:t>
            </a:r>
            <a:r>
              <a:rPr lang="ru-RU" i="1" dirty="0" smtClean="0">
                <a:solidFill>
                  <a:srgbClr val="0070C0"/>
                </a:solidFill>
              </a:rPr>
              <a:t>писа́ть, выполня́ть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 фо́рме настоя́щего вре́мени.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3857628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Они́ … упражне́ние. 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Я … упражне́ние. 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Она … упражне́ние. 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Мы … упражне́ние. 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Вы … упражне́ние? 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Ты … упражне́ние?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Вы … пи́сьма?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Я … пи́сьма.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Он … пи́сьма.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Они … пи́сьма.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Ты … пи́сьма?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Мы … пи́сьма.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Прочита́йте вопро́сы и отве́ты с пра́вильной интона́цией.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Что ты де́лаешь? – Я пишу́ письмо́. 2. Что он де́лает? – Он ко́лет дрова́. 3. Что она́ де́лает? – Она́ слу́шает му́зыку. 4. Что вы де́лаете? – Мы чита́ем журна́л. 5. Что они́ де́лают? – Они́ игра́ют в ша́хматы.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Употреби́те глаго́л </a:t>
            </a:r>
            <a:r>
              <a:rPr lang="ru-RU" sz="2600" i="1" dirty="0" smtClean="0">
                <a:solidFill>
                  <a:srgbClr val="0070C0"/>
                </a:solidFill>
              </a:rPr>
              <a:t>де́лать</a:t>
            </a:r>
            <a:r>
              <a:rPr lang="ru-RU" sz="2600" dirty="0" smtClean="0">
                <a:solidFill>
                  <a:srgbClr val="FF0000"/>
                </a:solidFill>
              </a:rPr>
              <a:t> в фо́рме настоя́щего вре́мени.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Что ты … ? 2. Что он … ? 3. Что вы … ? 4. Что они́ … ? 5. Что она́ … ? 6. Что … Валенти́на? 7. Что … О́льга и Зи́на?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Соста́вьте и запиши́те предложе́ния с глаго́лами </a:t>
            </a:r>
            <a:r>
              <a:rPr lang="ru-RU" i="1" dirty="0" smtClean="0">
                <a:solidFill>
                  <a:srgbClr val="002060"/>
                </a:solidFill>
              </a:rPr>
              <a:t>жить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i="1" dirty="0" smtClean="0">
                <a:solidFill>
                  <a:srgbClr val="002060"/>
                </a:solidFill>
              </a:rPr>
              <a:t>отдыха́ть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i="1" dirty="0" smtClean="0">
                <a:solidFill>
                  <a:srgbClr val="002060"/>
                </a:solidFill>
              </a:rPr>
              <a:t>ждать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i="1" dirty="0" smtClean="0">
                <a:solidFill>
                  <a:srgbClr val="002060"/>
                </a:solidFill>
              </a:rPr>
              <a:t>писа́ть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i="1" dirty="0" smtClean="0">
                <a:solidFill>
                  <a:srgbClr val="002060"/>
                </a:solidFill>
              </a:rPr>
              <a:t>гуля́ть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i="1" dirty="0" smtClean="0">
                <a:solidFill>
                  <a:srgbClr val="002060"/>
                </a:solidFill>
              </a:rPr>
              <a:t>коло́ть </a:t>
            </a:r>
            <a:r>
              <a:rPr lang="ru-RU" dirty="0" smtClean="0">
                <a:solidFill>
                  <a:srgbClr val="FF0000"/>
                </a:solidFill>
              </a:rPr>
              <a:t>в фо́рме настоя́щего вре́мени.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Образец. </a:t>
            </a:r>
            <a:r>
              <a:rPr lang="ru-RU" i="1" dirty="0" smtClean="0"/>
              <a:t>На́ши роди́тели живу́т в го́роде.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Вме́сто то́чек употреби́те местоиме́ния </a:t>
            </a:r>
            <a:r>
              <a:rPr lang="ru-RU" i="1" dirty="0" smtClean="0">
                <a:solidFill>
                  <a:srgbClr val="002060"/>
                </a:solidFill>
              </a:rPr>
              <a:t>ты</a:t>
            </a:r>
            <a:r>
              <a:rPr lang="ru-RU" dirty="0" smtClean="0">
                <a:solidFill>
                  <a:srgbClr val="FF0000"/>
                </a:solidFill>
              </a:rPr>
              <a:t> и́ли </a:t>
            </a:r>
            <a:r>
              <a:rPr lang="ru-RU" i="1" dirty="0" smtClean="0">
                <a:solidFill>
                  <a:srgbClr val="002060"/>
                </a:solidFill>
              </a:rPr>
              <a:t>вы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i="1" dirty="0" smtClean="0">
                <a:solidFill>
                  <a:srgbClr val="002060"/>
                </a:solidFill>
              </a:rPr>
              <a:t>твой</a:t>
            </a:r>
            <a:r>
              <a:rPr lang="ru-RU" dirty="0" smtClean="0">
                <a:solidFill>
                  <a:srgbClr val="FF0000"/>
                </a:solidFill>
              </a:rPr>
              <a:t> и́ли </a:t>
            </a:r>
            <a:r>
              <a:rPr lang="ru-RU" i="1" dirty="0" smtClean="0">
                <a:solidFill>
                  <a:srgbClr val="002060"/>
                </a:solidFill>
              </a:rPr>
              <a:t>ваш</a:t>
            </a:r>
            <a:r>
              <a:rPr lang="ru-RU" dirty="0" smtClean="0">
                <a:solidFill>
                  <a:srgbClr val="FF0000"/>
                </a:solidFill>
              </a:rPr>
              <a:t>. Глаго́лы из ско́бок поста́вьте в ну́жной фо́рме.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Мать ви́дит ма́ленькую дочь у зе́ркала. Де́вочка закры́ла глаза́ и стои́т мо́лча. </a:t>
            </a:r>
          </a:p>
          <a:p>
            <a:pPr>
              <a:buNone/>
            </a:pPr>
            <a:r>
              <a:rPr lang="ru-RU" dirty="0" smtClean="0"/>
              <a:t>- Что … (де́лать)? – спра́шивает мать. </a:t>
            </a:r>
          </a:p>
          <a:p>
            <a:pPr>
              <a:buNone/>
            </a:pPr>
            <a:r>
              <a:rPr lang="ru-RU" dirty="0" smtClean="0"/>
              <a:t>- Я смотрю́, как я сплю, - отвеча́ет дочь.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Оди́н студе́нт говори́т преподава́телю на экза́мене: </a:t>
            </a:r>
          </a:p>
          <a:p>
            <a:pPr>
              <a:buNone/>
            </a:pPr>
            <a:r>
              <a:rPr lang="ru-RU" dirty="0" smtClean="0"/>
              <a:t>- Почему́ … меня́ так мно́го (спра́шивать)? Ведь … (знать) лу́чше меня́ э́ту те́му.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Де́вочка, что случи́лось? Почему́ … пла́чешь? Где … ма́ма? </a:t>
            </a:r>
          </a:p>
          <a:p>
            <a:pPr>
              <a:buNone/>
            </a:pPr>
            <a:r>
              <a:rPr lang="ru-RU" dirty="0" smtClean="0"/>
              <a:t>- Полчаса́ наза́д ушла́ к сосе́дке на пять мину́т.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 indent="256032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Прочита́йте текст. Отве́тьте на вопро́сы. </a:t>
            </a:r>
          </a:p>
          <a:p>
            <a:pPr indent="256032">
              <a:buNone/>
            </a:pPr>
            <a:r>
              <a:rPr lang="ru-RU" sz="3200" dirty="0" smtClean="0"/>
              <a:t> </a:t>
            </a:r>
          </a:p>
          <a:p>
            <a:pPr indent="256032" algn="just">
              <a:buNone/>
            </a:pPr>
            <a:r>
              <a:rPr lang="ru-RU" sz="3200" dirty="0" smtClean="0"/>
              <a:t>Я студе́нт. Меня́ зову́т Байра́м. Я живу́ в Го́меле, учу́сь в университе́те. Мои́ роди́тели живу́т в Ашхаба́де. </a:t>
            </a:r>
          </a:p>
          <a:p>
            <a:pPr indent="256032" algn="just">
              <a:buNone/>
            </a:pPr>
            <a:r>
              <a:rPr lang="ru-RU" sz="3200" dirty="0" smtClean="0"/>
              <a:t>Я изуча́ю ру́сский язы́к, занима́юсь ка́ждый день. Вот моя́ тетра́дь. Здесь есть хоро́шие упражне́ния и те́ксты. </a:t>
            </a:r>
          </a:p>
          <a:p>
            <a:pPr indent="256032" algn="just">
              <a:buNone/>
            </a:pPr>
            <a:r>
              <a:rPr lang="ru-RU" sz="3200" dirty="0" smtClean="0"/>
              <a:t>Я занима́юсь обы́чно у́тром. Встаю́ ра́но и учу́ но́вые слова́. Обяза́тельно повторя́ю сло́ги, слова́ и предложе́ния. Я по́мню почти́ все слова́, наприме́р, сча́стье, со́лнце, поря́док, предме́т, трактори́ст. В те́ксте обы́чно встреча́ются уже́ изве́стные мне существи́тельные, прилага́тельные, глаго́лы, числи́тельные и местоиме́ния. Иногда́ встреча́ются и незнако́мые слова́. Тогда́ я смотрю́ в слова́рь. </a:t>
            </a:r>
          </a:p>
          <a:p>
            <a:pPr indent="256032" algn="just">
              <a:buNone/>
            </a:pPr>
            <a:r>
              <a:rPr lang="ru-RU" sz="3200" dirty="0" smtClean="0"/>
              <a:t>Сейча́с я уже́ свобо́дно говорю́ и пишу́ на ру́сском языке́, а та́кже счита́ю по-ру́сски. </a:t>
            </a:r>
          </a:p>
          <a:p>
            <a:pPr indent="256032" algn="just">
              <a:buNone/>
            </a:pPr>
            <a:r>
              <a:rPr lang="ru-RU" sz="3200" dirty="0" smtClean="0"/>
              <a:t> </a:t>
            </a:r>
          </a:p>
          <a:p>
            <a:pPr indent="256032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Вопросы: </a:t>
            </a:r>
          </a:p>
          <a:p>
            <a:pPr indent="256032">
              <a:buNone/>
            </a:pPr>
            <a:r>
              <a:rPr lang="ru-RU" sz="3200" dirty="0" smtClean="0"/>
              <a:t>Кто Байра́м, студе́нт и́ли учи́тель? </a:t>
            </a:r>
          </a:p>
          <a:p>
            <a:pPr indent="256032">
              <a:buNone/>
            </a:pPr>
            <a:r>
              <a:rPr lang="ru-RU" sz="3200" dirty="0" smtClean="0"/>
              <a:t>Где он живёт? Где он у́чится? </a:t>
            </a:r>
          </a:p>
          <a:p>
            <a:pPr indent="256032">
              <a:buNone/>
            </a:pPr>
            <a:r>
              <a:rPr lang="ru-RU" sz="3200" dirty="0" smtClean="0"/>
              <a:t>Где живу́т его́ роди́тели? </a:t>
            </a:r>
          </a:p>
          <a:p>
            <a:pPr indent="256032">
              <a:buNone/>
            </a:pPr>
            <a:r>
              <a:rPr lang="ru-RU" sz="3200" dirty="0" smtClean="0"/>
              <a:t>Како́й язы́к изуча́ет Байра́м? </a:t>
            </a:r>
          </a:p>
          <a:p>
            <a:pPr indent="256032">
              <a:buNone/>
            </a:pPr>
            <a:r>
              <a:rPr lang="ru-RU" sz="3200" dirty="0" smtClean="0"/>
              <a:t>Когда́ обы́чно он занима́ется?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ПИШЕМ И ПРОИЗНОСИМ ПРАВИЛЬНО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786058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Надо писать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Надо произносить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изве́стный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счита́ть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коне́чно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изве́[сн]ый 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[щ]ита́ть 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коне́[ш]но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Вырази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FF0000"/>
                </a:solidFill>
              </a:rPr>
              <a:t>тельно прочита́йте диало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FF0000"/>
                </a:solidFill>
              </a:rPr>
              <a:t>г.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РАЗГОВОР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Байра́м, ты изуча́ешь ру́сский язы́к? </a:t>
            </a:r>
          </a:p>
          <a:p>
            <a:pPr>
              <a:buNone/>
            </a:pPr>
            <a:r>
              <a:rPr lang="ru-RU" dirty="0" smtClean="0"/>
              <a:t>- Да, изуча́ю. </a:t>
            </a:r>
          </a:p>
          <a:p>
            <a:pPr>
              <a:buNone/>
            </a:pPr>
            <a:r>
              <a:rPr lang="ru-RU" dirty="0" smtClean="0"/>
              <a:t>- Ты ка́ждый день занима́ешься? </a:t>
            </a:r>
          </a:p>
          <a:p>
            <a:pPr>
              <a:buNone/>
            </a:pPr>
            <a:r>
              <a:rPr lang="ru-RU" dirty="0" smtClean="0"/>
              <a:t>- Коне́чно. </a:t>
            </a:r>
          </a:p>
          <a:p>
            <a:pPr>
              <a:buNone/>
            </a:pPr>
            <a:r>
              <a:rPr lang="ru-RU" dirty="0" smtClean="0"/>
              <a:t>- А как ты изуча́ешь язы́к? </a:t>
            </a:r>
          </a:p>
          <a:p>
            <a:pPr>
              <a:buNone/>
            </a:pPr>
            <a:r>
              <a:rPr lang="ru-RU" dirty="0" smtClean="0"/>
              <a:t>- Я учу́ но́вые слова́ и стихи́, слу́шаю ра́дио, говорю́ и пишу́ по-ру́сски. Чита́ю газе́ты, журна́лы и смотрю́ кинофи́льмы на ру́сском языке́. </a:t>
            </a:r>
          </a:p>
          <a:p>
            <a:pPr>
              <a:buNone/>
            </a:pPr>
            <a:r>
              <a:rPr lang="ru-RU" dirty="0" smtClean="0"/>
              <a:t>- И как твои́ успе́хи? </a:t>
            </a:r>
          </a:p>
          <a:p>
            <a:pPr>
              <a:buNone/>
            </a:pPr>
            <a:r>
              <a:rPr lang="ru-RU" dirty="0" smtClean="0"/>
              <a:t>- Как ви́дишь, неплохи́е. Тебе́ та́кже на́до занима́ться ка́ждый день. На́до бо́льше говори́ть, чита́ть и писа́ть по-ру́сски. </a:t>
            </a:r>
          </a:p>
          <a:p>
            <a:pPr>
              <a:buNone/>
            </a:pPr>
            <a:r>
              <a:rPr lang="ru-RU" dirty="0" smtClean="0"/>
              <a:t>- Я так и де́лаю.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56032" algn="just"/>
            <a:r>
              <a:rPr lang="ru-RU" dirty="0" smtClean="0"/>
              <a:t>К глаго́лам пе́рвого спряже́ния отно́сятся глаго́лы, кото́рые име́ют уда́рные оконча́ния </a:t>
            </a:r>
            <a:r>
              <a:rPr lang="ru-RU" b="1" dirty="0" smtClean="0"/>
              <a:t>–ешь(-ёшь</a:t>
            </a:r>
            <a:r>
              <a:rPr lang="ru-RU" dirty="0" smtClean="0"/>
              <a:t>), </a:t>
            </a:r>
            <a:r>
              <a:rPr lang="ru-RU" b="1" dirty="0" smtClean="0"/>
              <a:t>-ет(-ёт)</a:t>
            </a:r>
            <a:r>
              <a:rPr lang="ru-RU" dirty="0" smtClean="0"/>
              <a:t>, </a:t>
            </a:r>
            <a:r>
              <a:rPr lang="ru-RU" b="1" dirty="0" smtClean="0"/>
              <a:t>-ем(-ём)</a:t>
            </a:r>
            <a:r>
              <a:rPr lang="ru-RU" dirty="0" smtClean="0"/>
              <a:t>, </a:t>
            </a:r>
            <a:r>
              <a:rPr lang="ru-RU" b="1" dirty="0" smtClean="0"/>
              <a:t>-ете(ёте)</a:t>
            </a:r>
            <a:r>
              <a:rPr lang="ru-RU" dirty="0" smtClean="0"/>
              <a:t>, </a:t>
            </a:r>
            <a:r>
              <a:rPr lang="ru-RU" b="1" dirty="0" smtClean="0"/>
              <a:t>-ут(-ют)</a:t>
            </a:r>
            <a:r>
              <a:rPr lang="ru-RU" dirty="0" smtClean="0"/>
              <a:t> (</a:t>
            </a:r>
            <a:r>
              <a:rPr lang="ru-RU" i="1" dirty="0" smtClean="0"/>
              <a:t>ждать – жду</a:t>
            </a:r>
            <a:r>
              <a:rPr lang="ru-RU" dirty="0" smtClean="0"/>
              <a:t>, </a:t>
            </a:r>
            <a:r>
              <a:rPr lang="ru-RU" i="1" dirty="0" smtClean="0"/>
              <a:t>жд</a:t>
            </a:r>
            <a:r>
              <a:rPr lang="ru-RU" i="1" dirty="0" smtClean="0">
                <a:solidFill>
                  <a:srgbClr val="FF0000"/>
                </a:solidFill>
              </a:rPr>
              <a:t>ёшь</a:t>
            </a:r>
            <a:r>
              <a:rPr lang="ru-RU" dirty="0" smtClean="0"/>
              <a:t>, </a:t>
            </a:r>
            <a:r>
              <a:rPr lang="ru-RU" i="1" dirty="0" smtClean="0"/>
              <a:t>жд</a:t>
            </a:r>
            <a:r>
              <a:rPr lang="ru-RU" i="1" dirty="0" smtClean="0">
                <a:solidFill>
                  <a:srgbClr val="FF0000"/>
                </a:solidFill>
              </a:rPr>
              <a:t>ёт</a:t>
            </a:r>
            <a:r>
              <a:rPr lang="ru-RU" dirty="0" smtClean="0"/>
              <a:t>, </a:t>
            </a:r>
            <a:r>
              <a:rPr lang="ru-RU" i="1" dirty="0" smtClean="0"/>
              <a:t>жд</a:t>
            </a:r>
            <a:r>
              <a:rPr lang="ru-RU" i="1" dirty="0" smtClean="0">
                <a:solidFill>
                  <a:srgbClr val="FF0000"/>
                </a:solidFill>
              </a:rPr>
              <a:t>ём</a:t>
            </a:r>
            <a:r>
              <a:rPr lang="ru-RU" dirty="0" smtClean="0"/>
              <a:t>, </a:t>
            </a:r>
            <a:r>
              <a:rPr lang="ru-RU" i="1" dirty="0" smtClean="0"/>
              <a:t>жд</a:t>
            </a:r>
            <a:r>
              <a:rPr lang="ru-RU" i="1" dirty="0" smtClean="0">
                <a:solidFill>
                  <a:srgbClr val="FF0000"/>
                </a:solidFill>
              </a:rPr>
              <a:t>ёте</a:t>
            </a:r>
            <a:r>
              <a:rPr lang="ru-RU" dirty="0" smtClean="0"/>
              <a:t>, </a:t>
            </a:r>
            <a:r>
              <a:rPr lang="ru-RU" i="1" dirty="0" smtClean="0"/>
              <a:t>жд</a:t>
            </a:r>
            <a:r>
              <a:rPr lang="ru-RU" i="1" dirty="0" smtClean="0">
                <a:solidFill>
                  <a:srgbClr val="FF0000"/>
                </a:solidFill>
              </a:rPr>
              <a:t>ут</a:t>
            </a:r>
            <a:r>
              <a:rPr lang="ru-RU" dirty="0" smtClean="0"/>
              <a:t>) и́ли безуда́рные оконча́ния (</a:t>
            </a:r>
            <a:r>
              <a:rPr lang="ru-RU" i="1" dirty="0" smtClean="0"/>
              <a:t>рабо́тать – рабо́таю</a:t>
            </a:r>
            <a:r>
              <a:rPr lang="ru-RU" dirty="0" smtClean="0"/>
              <a:t>, </a:t>
            </a:r>
            <a:r>
              <a:rPr lang="ru-RU" i="1" dirty="0" smtClean="0"/>
              <a:t>рабо́та</a:t>
            </a:r>
            <a:r>
              <a:rPr lang="ru-RU" i="1" dirty="0" smtClean="0">
                <a:solidFill>
                  <a:srgbClr val="FF0000"/>
                </a:solidFill>
              </a:rPr>
              <a:t>ешь</a:t>
            </a:r>
            <a:r>
              <a:rPr lang="ru-RU" dirty="0" smtClean="0"/>
              <a:t>, </a:t>
            </a:r>
            <a:r>
              <a:rPr lang="ru-RU" i="1" dirty="0" smtClean="0"/>
              <a:t>рабо́та</a:t>
            </a:r>
            <a:r>
              <a:rPr lang="ru-RU" i="1" dirty="0" smtClean="0">
                <a:solidFill>
                  <a:srgbClr val="FF0000"/>
                </a:solidFill>
              </a:rPr>
              <a:t>ет</a:t>
            </a:r>
            <a:r>
              <a:rPr lang="ru-RU" dirty="0" smtClean="0"/>
              <a:t>, </a:t>
            </a:r>
            <a:r>
              <a:rPr lang="ru-RU" i="1" dirty="0" smtClean="0"/>
              <a:t>рабо́та</a:t>
            </a:r>
            <a:r>
              <a:rPr lang="ru-RU" i="1" dirty="0" smtClean="0">
                <a:solidFill>
                  <a:srgbClr val="FF0000"/>
                </a:solidFill>
              </a:rPr>
              <a:t>ем</a:t>
            </a:r>
            <a:r>
              <a:rPr lang="ru-RU" dirty="0" smtClean="0"/>
              <a:t>, </a:t>
            </a:r>
            <a:r>
              <a:rPr lang="ru-RU" i="1" dirty="0" smtClean="0"/>
              <a:t>рабо́та</a:t>
            </a:r>
            <a:r>
              <a:rPr lang="ru-RU" i="1" dirty="0" smtClean="0">
                <a:solidFill>
                  <a:srgbClr val="FF0000"/>
                </a:solidFill>
              </a:rPr>
              <a:t>ете</a:t>
            </a:r>
            <a:r>
              <a:rPr lang="ru-RU" dirty="0" smtClean="0"/>
              <a:t>, </a:t>
            </a:r>
            <a:r>
              <a:rPr lang="ru-RU" i="1" dirty="0" smtClean="0"/>
              <a:t>рабо́та</a:t>
            </a:r>
            <a:r>
              <a:rPr lang="ru-RU" i="1" dirty="0" smtClean="0">
                <a:solidFill>
                  <a:srgbClr val="FF0000"/>
                </a:solidFill>
              </a:rPr>
              <a:t>ют</a:t>
            </a:r>
            <a:r>
              <a:rPr lang="ru-RU" dirty="0" smtClean="0"/>
              <a:t>). </a:t>
            </a:r>
          </a:p>
          <a:p>
            <a:pPr indent="256032" algn="just"/>
            <a:r>
              <a:rPr lang="ru-RU" dirty="0" smtClean="0"/>
              <a:t>При спряже́нии не́которых глаго́лов э́того ти́па происхо́дит чередова́ние коне́чных согла́сных осно́вы, наприме́р </a:t>
            </a:r>
            <a:r>
              <a:rPr lang="ru-RU" b="1" dirty="0" smtClean="0"/>
              <a:t>с – ш:</a:t>
            </a:r>
            <a:r>
              <a:rPr lang="ru-RU" dirty="0" smtClean="0"/>
              <a:t> </a:t>
            </a:r>
            <a:r>
              <a:rPr lang="ru-RU" i="1" dirty="0" smtClean="0"/>
              <a:t>пи</a:t>
            </a:r>
            <a:r>
              <a:rPr lang="ru-RU" i="1" dirty="0" smtClean="0">
                <a:solidFill>
                  <a:srgbClr val="FF0000"/>
                </a:solidFill>
              </a:rPr>
              <a:t>с</a:t>
            </a:r>
            <a:r>
              <a:rPr lang="ru-RU" i="1" dirty="0" smtClean="0"/>
              <a:t>а́ть – пи</a:t>
            </a:r>
            <a:r>
              <a:rPr lang="ru-RU" i="1" dirty="0" smtClean="0">
                <a:solidFill>
                  <a:srgbClr val="FF0000"/>
                </a:solidFill>
              </a:rPr>
              <a:t>ш</a:t>
            </a:r>
            <a:r>
              <a:rPr lang="ru-RU" i="1" dirty="0" smtClean="0"/>
              <a:t>у́</a:t>
            </a:r>
            <a:r>
              <a:rPr lang="ru-RU" dirty="0" smtClean="0"/>
              <a:t>, </a:t>
            </a:r>
            <a:r>
              <a:rPr lang="ru-RU" i="1" dirty="0" smtClean="0"/>
              <a:t>пи́</a:t>
            </a:r>
            <a:r>
              <a:rPr lang="ru-RU" i="1" dirty="0" smtClean="0">
                <a:solidFill>
                  <a:srgbClr val="FF0000"/>
                </a:solidFill>
              </a:rPr>
              <a:t>ш</a:t>
            </a:r>
            <a:r>
              <a:rPr lang="ru-RU" i="1" dirty="0" smtClean="0"/>
              <a:t>ешь</a:t>
            </a:r>
            <a:r>
              <a:rPr lang="ru-RU" dirty="0" smtClean="0"/>
              <a:t>, </a:t>
            </a:r>
            <a:r>
              <a:rPr lang="ru-RU" i="1" dirty="0" smtClean="0"/>
              <a:t>пи́</a:t>
            </a:r>
            <a:r>
              <a:rPr lang="ru-RU" i="1" dirty="0" smtClean="0">
                <a:solidFill>
                  <a:srgbClr val="FF0000"/>
                </a:solidFill>
              </a:rPr>
              <a:t>ш</a:t>
            </a:r>
            <a:r>
              <a:rPr lang="ru-RU" i="1" dirty="0" smtClean="0"/>
              <a:t>ет</a:t>
            </a:r>
            <a:r>
              <a:rPr lang="ru-RU" dirty="0" smtClean="0"/>
              <a:t>, </a:t>
            </a:r>
            <a:r>
              <a:rPr lang="ru-RU" i="1" dirty="0" smtClean="0"/>
              <a:t>пи́</a:t>
            </a:r>
            <a:r>
              <a:rPr lang="ru-RU" i="1" dirty="0" smtClean="0">
                <a:solidFill>
                  <a:srgbClr val="FF0000"/>
                </a:solidFill>
              </a:rPr>
              <a:t>ш</a:t>
            </a:r>
            <a:r>
              <a:rPr lang="ru-RU" i="1" dirty="0" smtClean="0"/>
              <a:t>ем</a:t>
            </a:r>
            <a:r>
              <a:rPr lang="ru-RU" dirty="0" smtClean="0"/>
              <a:t>, </a:t>
            </a:r>
            <a:r>
              <a:rPr lang="ru-RU" i="1" dirty="0" smtClean="0"/>
              <a:t>пи́</a:t>
            </a:r>
            <a:r>
              <a:rPr lang="ru-RU" i="1" dirty="0" smtClean="0">
                <a:solidFill>
                  <a:srgbClr val="FF0000"/>
                </a:solidFill>
              </a:rPr>
              <a:t>ш</a:t>
            </a:r>
            <a:r>
              <a:rPr lang="ru-RU" i="1" dirty="0" smtClean="0"/>
              <a:t>ете</a:t>
            </a:r>
            <a:r>
              <a:rPr lang="ru-RU" dirty="0" smtClean="0"/>
              <a:t>, </a:t>
            </a:r>
            <a:r>
              <a:rPr lang="ru-RU" i="1" dirty="0" smtClean="0"/>
              <a:t>пи́</a:t>
            </a:r>
            <a:r>
              <a:rPr lang="ru-RU" i="1" dirty="0" smtClean="0">
                <a:solidFill>
                  <a:srgbClr val="FF0000"/>
                </a:solidFill>
              </a:rPr>
              <a:t>ш</a:t>
            </a:r>
            <a:r>
              <a:rPr lang="ru-RU" i="1" dirty="0" smtClean="0"/>
              <a:t>ут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вьте</a:t>
            </a:r>
            <a:r>
              <a:rPr lang="ru-RU" dirty="0" smtClean="0"/>
              <a:t> и </a:t>
            </a:r>
            <a:r>
              <a:rPr lang="ru-RU" dirty="0" smtClean="0"/>
              <a:t>запиши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те</a:t>
            </a:r>
            <a:r>
              <a:rPr lang="ru-RU" dirty="0" smtClean="0"/>
              <a:t> </a:t>
            </a:r>
            <a:r>
              <a:rPr lang="ru-RU" dirty="0" smtClean="0"/>
              <a:t>предложе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Что </a:t>
            </a:r>
            <a:r>
              <a:rPr lang="ru-RU" dirty="0" smtClean="0"/>
              <a:t>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лают</a:t>
            </a:r>
            <a:r>
              <a:rPr lang="ru-RU" dirty="0" smtClean="0"/>
              <a:t> </a:t>
            </a:r>
            <a:r>
              <a:rPr lang="ru-RU" dirty="0" smtClean="0"/>
              <a:t>э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ти</a:t>
            </a:r>
            <a:r>
              <a:rPr lang="ru-RU" dirty="0" smtClean="0"/>
              <a:t> </a:t>
            </a:r>
            <a:r>
              <a:rPr lang="ru-RU" dirty="0" smtClean="0"/>
              <a:t>лю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ди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Что </a:t>
            </a:r>
            <a:r>
              <a:rPr lang="ru-RU" dirty="0" smtClean="0"/>
              <a:t>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лают</a:t>
            </a:r>
            <a:r>
              <a:rPr lang="ru-RU" dirty="0" smtClean="0"/>
              <a:t> </a:t>
            </a:r>
            <a:r>
              <a:rPr lang="ru-RU" dirty="0" smtClean="0"/>
              <a:t>э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ти</a:t>
            </a:r>
            <a:r>
              <a:rPr lang="ru-RU" dirty="0" smtClean="0"/>
              <a:t> </a:t>
            </a:r>
            <a:r>
              <a:rPr lang="ru-RU" dirty="0" smtClean="0"/>
              <a:t>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ти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9" name="Содержимое 18" descr="слушать радио-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81000" y="3052821"/>
            <a:ext cx="4041775" cy="3197107"/>
          </a:xfrm>
        </p:spPr>
      </p:pic>
      <p:pic>
        <p:nvPicPr>
          <p:cNvPr id="20" name="Содержимое 19" descr="играть в шахматы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8050" y="3304116"/>
            <a:ext cx="4041775" cy="269451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вьте</a:t>
            </a:r>
            <a:r>
              <a:rPr lang="ru-RU" dirty="0" smtClean="0"/>
              <a:t> и </a:t>
            </a:r>
            <a:r>
              <a:rPr lang="ru-RU" dirty="0" smtClean="0"/>
              <a:t>запиши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те</a:t>
            </a:r>
            <a:r>
              <a:rPr lang="ru-RU" dirty="0" smtClean="0"/>
              <a:t> </a:t>
            </a:r>
            <a:r>
              <a:rPr lang="ru-RU" dirty="0" smtClean="0"/>
              <a:t>предложе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 smtClean="0"/>
              <a:t>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лает</a:t>
            </a:r>
            <a:r>
              <a:rPr lang="ru-RU" dirty="0" smtClean="0"/>
              <a:t> </a:t>
            </a:r>
            <a:r>
              <a:rPr lang="ru-RU" dirty="0" smtClean="0"/>
              <a:t>э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та</a:t>
            </a:r>
            <a:r>
              <a:rPr lang="ru-RU" dirty="0" smtClean="0"/>
              <a:t> </a:t>
            </a:r>
            <a:r>
              <a:rPr lang="ru-RU" dirty="0" smtClean="0"/>
              <a:t>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вочка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 smtClean="0"/>
              <a:t>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лает</a:t>
            </a:r>
            <a:r>
              <a:rPr lang="ru-RU" dirty="0" smtClean="0"/>
              <a:t> </a:t>
            </a:r>
            <a:r>
              <a:rPr lang="ru-RU" dirty="0" smtClean="0"/>
              <a:t>э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та</a:t>
            </a:r>
            <a:r>
              <a:rPr lang="ru-RU" dirty="0" smtClean="0"/>
              <a:t> </a:t>
            </a:r>
            <a:r>
              <a:rPr lang="ru-RU" dirty="0" smtClean="0"/>
              <a:t>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вушка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7" name="Содержимое 6" descr="рисовать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70216" y="2708275"/>
            <a:ext cx="2663342" cy="3886200"/>
          </a:xfrm>
        </p:spPr>
      </p:pic>
      <p:pic>
        <p:nvPicPr>
          <p:cNvPr id="8" name="Содержимое 7" descr="писать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8050" y="2987300"/>
            <a:ext cx="4041775" cy="3328149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Благодарю за внимание! </a:t>
            </a:r>
          </a:p>
          <a:p>
            <a:pPr algn="ctr">
              <a:buNone/>
            </a:pPr>
            <a:r>
              <a:rPr lang="ru-RU" dirty="0" smtClean="0"/>
              <a:t>Желаю успехов в овладении русским языком!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Составила: Н.Н. Гордей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ПЕРВОЕ ЗНАКОМСТВО</a:t>
            </a:r>
            <a:br>
              <a:rPr lang="ru-RU" dirty="0" smtClean="0"/>
            </a:br>
            <a:r>
              <a:rPr lang="ru-RU" dirty="0" smtClean="0"/>
              <a:t>            (текст)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56032">
              <a:buNone/>
            </a:pPr>
            <a:r>
              <a:rPr lang="ru-RU" dirty="0" smtClean="0"/>
              <a:t>Меня ́́́́́зову́т Байра́м.  </a:t>
            </a:r>
          </a:p>
          <a:p>
            <a:pPr>
              <a:buNone/>
            </a:pPr>
            <a:r>
              <a:rPr lang="ru-RU" dirty="0" smtClean="0"/>
              <a:t>Мне 21 (два́дцать оди́н )год.  </a:t>
            </a:r>
          </a:p>
          <a:p>
            <a:pPr indent="256032">
              <a:buNone/>
            </a:pPr>
            <a:r>
              <a:rPr lang="ru-RU" dirty="0" smtClean="0"/>
              <a:t>Мои́ роди́тели живу́т  </a:t>
            </a:r>
          </a:p>
          <a:p>
            <a:pPr>
              <a:buNone/>
            </a:pPr>
            <a:r>
              <a:rPr lang="ru-RU" dirty="0" smtClean="0"/>
              <a:t>в  Ашхаба́де. Мой оте́ц </a:t>
            </a:r>
          </a:p>
          <a:p>
            <a:pPr>
              <a:buNone/>
            </a:pPr>
            <a:r>
              <a:rPr lang="ru-RU" dirty="0" smtClean="0"/>
              <a:t>строи́тель. Мать рабо́тает </a:t>
            </a:r>
          </a:p>
          <a:p>
            <a:pPr>
              <a:buNone/>
            </a:pPr>
            <a:r>
              <a:rPr lang="ru-RU" dirty="0" smtClean="0"/>
              <a:t>в шко́́ле. Она́ учи́тельница. </a:t>
            </a:r>
          </a:p>
          <a:p>
            <a:pPr indent="256032">
              <a:buNone/>
            </a:pPr>
            <a:r>
              <a:rPr lang="ru-RU" dirty="0" smtClean="0"/>
              <a:t>Я живу́ в Го́меле, учу́сь </a:t>
            </a:r>
          </a:p>
          <a:p>
            <a:pPr>
              <a:buNone/>
            </a:pPr>
            <a:r>
              <a:rPr lang="ru-RU" dirty="0" smtClean="0"/>
              <a:t>в университе́те.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20131105_turkmeny_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928802"/>
            <a:ext cx="3175000" cy="228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251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200" dirty="0" smtClean="0">
                <a:solidFill>
                  <a:srgbClr val="FF0000"/>
                </a:solidFill>
              </a:rPr>
              <a:t>Произнеси́те пра́вильно: </a:t>
            </a:r>
          </a:p>
          <a:p>
            <a:pPr>
              <a:buNone/>
            </a:pPr>
            <a:r>
              <a:rPr lang="ru-RU" sz="4200" dirty="0" smtClean="0"/>
              <a:t> </a:t>
            </a:r>
          </a:p>
          <a:p>
            <a:pPr>
              <a:buNone/>
            </a:pPr>
            <a:r>
              <a:rPr lang="ru-RU" sz="4200" dirty="0" smtClean="0"/>
              <a:t>(Безударное </a:t>
            </a:r>
            <a:r>
              <a:rPr lang="ru-RU" sz="4200" dirty="0" smtClean="0">
                <a:solidFill>
                  <a:srgbClr val="FF0000"/>
                </a:solidFill>
              </a:rPr>
              <a:t>[о]</a:t>
            </a:r>
            <a:r>
              <a:rPr lang="ru-RU" sz="4200" dirty="0" smtClean="0"/>
              <a:t> как </a:t>
            </a:r>
            <a:r>
              <a:rPr lang="ru-RU" sz="4200" dirty="0" smtClean="0">
                <a:solidFill>
                  <a:srgbClr val="FF0000"/>
                </a:solidFill>
              </a:rPr>
              <a:t>[а]</a:t>
            </a:r>
            <a:r>
              <a:rPr lang="ru-RU" sz="4200" dirty="0" smtClean="0"/>
              <a:t>): </a:t>
            </a:r>
          </a:p>
          <a:p>
            <a:pPr>
              <a:buNone/>
            </a:pPr>
            <a:r>
              <a:rPr lang="ru-RU" sz="4200" dirty="0" smtClean="0"/>
              <a:t>З</a:t>
            </a:r>
            <a:r>
              <a:rPr lang="ru-RU" sz="4200" b="1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ву́т, </a:t>
            </a:r>
            <a:r>
              <a:rPr lang="ru-RU" sz="4200" b="1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ди́н, м</a:t>
            </a:r>
            <a:r>
              <a:rPr lang="ru-RU" sz="4200" b="1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и́, р</a:t>
            </a:r>
            <a:r>
              <a:rPr lang="ru-RU" sz="4200" b="1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ди́тели, </a:t>
            </a:r>
            <a:r>
              <a:rPr lang="ru-RU" sz="4200" b="1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те́ц, стр</a:t>
            </a:r>
            <a:r>
              <a:rPr lang="ru-RU" sz="4200" b="1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и́тель, </a:t>
            </a:r>
            <a:r>
              <a:rPr lang="ru-RU" sz="4200" b="1" dirty="0" smtClean="0">
                <a:solidFill>
                  <a:srgbClr val="FF0000"/>
                </a:solidFill>
              </a:rPr>
              <a:t>о</a:t>
            </a:r>
            <a:r>
              <a:rPr lang="ru-RU" sz="4200" dirty="0" smtClean="0"/>
              <a:t>на́. </a:t>
            </a:r>
          </a:p>
          <a:p>
            <a:pPr>
              <a:buNone/>
            </a:pPr>
            <a:r>
              <a:rPr lang="ru-RU" sz="4200" dirty="0" smtClean="0"/>
              <a:t> </a:t>
            </a:r>
          </a:p>
          <a:p>
            <a:pPr>
              <a:buNone/>
            </a:pPr>
            <a:r>
              <a:rPr lang="ru-RU" sz="4200" dirty="0" smtClean="0"/>
              <a:t>(Безударное </a:t>
            </a:r>
            <a:r>
              <a:rPr lang="ru-RU" sz="4200" dirty="0" smtClean="0">
                <a:solidFill>
                  <a:srgbClr val="FF0000"/>
                </a:solidFill>
              </a:rPr>
              <a:t>[</a:t>
            </a:r>
            <a:r>
              <a:rPr lang="be-BY" sz="4200" dirty="0" smtClean="0">
                <a:solidFill>
                  <a:srgbClr val="FF0000"/>
                </a:solidFill>
              </a:rPr>
              <a:t>‘э</a:t>
            </a:r>
            <a:r>
              <a:rPr lang="ru-RU" sz="4200" dirty="0" smtClean="0">
                <a:solidFill>
                  <a:srgbClr val="FF0000"/>
                </a:solidFill>
              </a:rPr>
              <a:t>]</a:t>
            </a:r>
            <a:r>
              <a:rPr lang="ru-RU" sz="4200" dirty="0" smtClean="0"/>
              <a:t> как </a:t>
            </a:r>
            <a:r>
              <a:rPr lang="ru-RU" sz="4200" dirty="0" smtClean="0">
                <a:solidFill>
                  <a:srgbClr val="FF0000"/>
                </a:solidFill>
              </a:rPr>
              <a:t>[и</a:t>
            </a:r>
            <a:r>
              <a:rPr lang="ru-RU" sz="4200" baseline="30000" dirty="0" smtClean="0">
                <a:solidFill>
                  <a:srgbClr val="FF0000"/>
                </a:solidFill>
              </a:rPr>
              <a:t>э</a:t>
            </a:r>
            <a:r>
              <a:rPr lang="ru-RU" sz="4200" dirty="0" smtClean="0">
                <a:solidFill>
                  <a:srgbClr val="FF0000"/>
                </a:solidFill>
              </a:rPr>
              <a:t>]): </a:t>
            </a:r>
          </a:p>
          <a:p>
            <a:pPr>
              <a:buNone/>
            </a:pPr>
            <a:r>
              <a:rPr lang="ru-RU" sz="4200" dirty="0" smtClean="0"/>
              <a:t>М</a:t>
            </a:r>
            <a:r>
              <a:rPr lang="ru-RU" sz="4200" b="1" dirty="0" smtClean="0">
                <a:solidFill>
                  <a:srgbClr val="FF0000"/>
                </a:solidFill>
              </a:rPr>
              <a:t>е</a:t>
            </a:r>
            <a:r>
              <a:rPr lang="ru-RU" sz="4200" dirty="0" smtClean="0"/>
              <a:t>ня́, учи́т</a:t>
            </a:r>
            <a:r>
              <a:rPr lang="ru-RU" sz="4200" b="1" dirty="0" smtClean="0">
                <a:solidFill>
                  <a:srgbClr val="FF0000"/>
                </a:solidFill>
              </a:rPr>
              <a:t>е</a:t>
            </a:r>
            <a:r>
              <a:rPr lang="ru-RU" sz="4200" dirty="0" smtClean="0"/>
              <a:t>льница, Гом</a:t>
            </a:r>
            <a:r>
              <a:rPr lang="ru-RU" sz="4200" b="1" dirty="0" smtClean="0">
                <a:solidFill>
                  <a:srgbClr val="FF0000"/>
                </a:solidFill>
              </a:rPr>
              <a:t>е</a:t>
            </a:r>
            <a:r>
              <a:rPr lang="ru-RU" sz="4200" dirty="0" smtClean="0"/>
              <a:t>ль.</a:t>
            </a:r>
          </a:p>
          <a:p>
            <a:pPr>
              <a:buNone/>
            </a:pPr>
            <a:r>
              <a:rPr lang="ru-RU" sz="4200" dirty="0" smtClean="0"/>
              <a:t> </a:t>
            </a:r>
          </a:p>
          <a:p>
            <a:pPr>
              <a:buNone/>
            </a:pPr>
            <a:r>
              <a:rPr lang="ru-RU" sz="4200" dirty="0" smtClean="0">
                <a:solidFill>
                  <a:srgbClr val="FF0000"/>
                </a:solidFill>
              </a:rPr>
              <a:t>[цц]</a:t>
            </a:r>
            <a:r>
              <a:rPr lang="ru-RU" sz="4200" dirty="0" smtClean="0"/>
              <a:t>: </a:t>
            </a:r>
          </a:p>
          <a:p>
            <a:pPr>
              <a:buNone/>
            </a:pPr>
            <a:r>
              <a:rPr lang="ru-RU" sz="4200" dirty="0" smtClean="0"/>
              <a:t>Два́</a:t>
            </a:r>
            <a:r>
              <a:rPr lang="ru-RU" sz="4200" b="1" dirty="0" smtClean="0">
                <a:solidFill>
                  <a:srgbClr val="FF0000"/>
                </a:solidFill>
              </a:rPr>
              <a:t>дц</a:t>
            </a:r>
            <a:r>
              <a:rPr lang="ru-RU" sz="4200" dirty="0" smtClean="0"/>
              <a:t>ать. </a:t>
            </a:r>
          </a:p>
          <a:p>
            <a:pPr>
              <a:buNone/>
            </a:pPr>
            <a:r>
              <a:rPr lang="ru-RU" sz="4200" dirty="0" smtClean="0"/>
              <a:t> </a:t>
            </a:r>
          </a:p>
          <a:p>
            <a:pPr>
              <a:buNone/>
            </a:pPr>
            <a:r>
              <a:rPr lang="ru-RU" sz="4200" dirty="0" smtClean="0">
                <a:solidFill>
                  <a:srgbClr val="FF0000"/>
                </a:solidFill>
              </a:rPr>
              <a:t>[ф]</a:t>
            </a:r>
            <a:r>
              <a:rPr lang="ru-RU" sz="4200" dirty="0" smtClean="0"/>
              <a:t>: 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В</a:t>
            </a:r>
            <a:r>
              <a:rPr lang="ru-RU" sz="4200" dirty="0" smtClean="0"/>
              <a:t> шко́ле.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ПО-РУССКИ ГОВОРЯТ ТАК:</a:t>
            </a:r>
            <a:endParaRPr lang="ru-RU" dirty="0"/>
          </a:p>
        </p:txBody>
      </p:sp>
      <p:pic>
        <p:nvPicPr>
          <p:cNvPr id="4" name="Содержимое 3" descr="Знакомство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57620" y="2285992"/>
            <a:ext cx="1428750" cy="2152650"/>
          </a:xfrm>
        </p:spPr>
      </p:pic>
      <p:sp>
        <p:nvSpPr>
          <p:cNvPr id="5" name="TextBox 4"/>
          <p:cNvSpPr txBox="1"/>
          <p:nvPr/>
        </p:nvSpPr>
        <p:spPr>
          <a:xfrm>
            <a:off x="1428728" y="4643446"/>
            <a:ext cx="631294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600" dirty="0" smtClean="0"/>
              <a:t>Меня́ </a:t>
            </a:r>
            <a:r>
              <a:rPr lang="ru-RU" sz="2600" dirty="0"/>
              <a:t>зову́т Редже́п (Окта́м, Бахби́т). </a:t>
            </a:r>
            <a:endParaRPr lang="ru-RU" sz="2600" dirty="0" smtClean="0"/>
          </a:p>
          <a:p>
            <a:r>
              <a:rPr lang="ru-RU" sz="2600" dirty="0" smtClean="0"/>
              <a:t>- Меня</a:t>
            </a:r>
            <a:r>
              <a:rPr lang="ru-RU" sz="2600" dirty="0" smtClean="0">
                <a:latin typeface="Times New Roman"/>
                <a:cs typeface="Times New Roman"/>
              </a:rPr>
              <a:t>́</a:t>
            </a:r>
            <a:r>
              <a:rPr lang="ru-RU" sz="2600" dirty="0" smtClean="0"/>
              <a:t> зову</a:t>
            </a:r>
            <a:r>
              <a:rPr lang="ru-RU" sz="2600" dirty="0" smtClean="0">
                <a:latin typeface="Times New Roman"/>
                <a:cs typeface="Times New Roman"/>
              </a:rPr>
              <a:t>́́́</a:t>
            </a:r>
            <a:r>
              <a:rPr lang="ru-RU" sz="2600" dirty="0" smtClean="0"/>
              <a:t>т Татья</a:t>
            </a:r>
            <a:r>
              <a:rPr lang="ru-RU" sz="2600" dirty="0" smtClean="0">
                <a:latin typeface="Times New Roman"/>
                <a:cs typeface="Times New Roman"/>
              </a:rPr>
              <a:t>́</a:t>
            </a:r>
            <a:r>
              <a:rPr lang="ru-RU" sz="2600" dirty="0" smtClean="0"/>
              <a:t>на (О</a:t>
            </a:r>
            <a:r>
              <a:rPr lang="ru-RU" sz="2600" dirty="0" smtClean="0">
                <a:latin typeface="Times New Roman"/>
                <a:cs typeface="Times New Roman"/>
              </a:rPr>
              <a:t>́</a:t>
            </a:r>
            <a:r>
              <a:rPr lang="ru-RU" sz="2600" dirty="0" smtClean="0"/>
              <a:t>льга, Ната</a:t>
            </a:r>
            <a:r>
              <a:rPr lang="ru-RU" sz="2600" dirty="0" smtClean="0">
                <a:latin typeface="Times New Roman"/>
                <a:cs typeface="Times New Roman"/>
              </a:rPr>
              <a:t>́</a:t>
            </a:r>
            <a:r>
              <a:rPr lang="ru-RU" sz="2600" dirty="0" smtClean="0"/>
              <a:t>лья).</a:t>
            </a:r>
            <a:endParaRPr lang="ru-RU" sz="2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600" dirty="0" smtClean="0"/>
              <a:t>Образу́йте от глаго́лов при по́мощи су́ффикса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-тель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/>
              <a:t>существи́тельные. Существи́тельные с этим су́ффиксом обознача́ют лиц мужско́го по́ла.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Стро́ить – строи́тель</a:t>
            </a:r>
            <a:r>
              <a:rPr lang="ru-RU" dirty="0" smtClean="0"/>
              <a:t>, учить – …, жить - …, чита́ть - …, слу́шать - …, писа́ть - … 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600" dirty="0" smtClean="0"/>
              <a:t>Образу́йте от существи́тельных мужско́го ро́да при по́мощи су́ффикса </a:t>
            </a:r>
            <a:r>
              <a:rPr lang="ru-RU" sz="2600" b="1" dirty="0" smtClean="0">
                <a:solidFill>
                  <a:srgbClr val="FF0000"/>
                </a:solidFill>
              </a:rPr>
              <a:t>-ниц(а)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/>
              <a:t>существи́тельные же́нского ро́да.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Учи́тель – учи́тельница</a:t>
            </a:r>
            <a:r>
              <a:rPr lang="ru-RU" dirty="0" smtClean="0"/>
              <a:t>, жи́тель - … , чита́тель - … , слу́шатель - … , писа́тель - … 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Спиши́те. Употреби́те слова́ из ско́бок в ну́жной фо́рме.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(Твой) оте́ц учи́тель? 2. (Твой) мать учи́тельница? 3. (Твой) роди́тели рабо́тают в шко́ле? 4. Ты у́чишься в (университе́т)?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Прочита́йте ещё раз текст (слайд 3) и перескажи́те его́.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b"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Местоиме́ния </a:t>
            </a:r>
            <a:r>
              <a:rPr lang="ru-RU" i="1" dirty="0" smtClean="0">
                <a:solidFill>
                  <a:srgbClr val="FF0000"/>
                </a:solidFill>
              </a:rPr>
              <a:t>ты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i="1" dirty="0" smtClean="0">
                <a:solidFill>
                  <a:srgbClr val="FF0000"/>
                </a:solidFill>
              </a:rPr>
              <a:t>твой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мо́жно употреби́ть по отноше́нию к друзья́м, чле́нам свое́й семьи́, де́тям: </a:t>
            </a:r>
            <a:r>
              <a:rPr lang="ru-RU" i="1" dirty="0" smtClean="0">
                <a:solidFill>
                  <a:srgbClr val="FF0000"/>
                </a:solidFill>
              </a:rPr>
              <a:t>Ты</a:t>
            </a:r>
            <a:r>
              <a:rPr lang="ru-RU" i="1" dirty="0" smtClean="0"/>
              <a:t> говори́шь по-ру́сски? Это </a:t>
            </a:r>
            <a:r>
              <a:rPr lang="ru-RU" i="1" dirty="0" smtClean="0">
                <a:solidFill>
                  <a:srgbClr val="FF0000"/>
                </a:solidFill>
              </a:rPr>
              <a:t>твоя́ </a:t>
            </a:r>
            <a:r>
              <a:rPr lang="ru-RU" i="1" dirty="0" smtClean="0"/>
              <a:t>кни́га?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Местоиме́ния </a:t>
            </a:r>
            <a:r>
              <a:rPr lang="ru-RU" i="1" dirty="0" smtClean="0">
                <a:solidFill>
                  <a:srgbClr val="FF0000"/>
                </a:solidFill>
              </a:rPr>
              <a:t>вы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i="1" dirty="0" smtClean="0">
                <a:solidFill>
                  <a:srgbClr val="FF0000"/>
                </a:solidFill>
              </a:rPr>
              <a:t>ваш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употребля́ются: а) по отноше́нию к не́скольким ли́цам: </a:t>
            </a:r>
            <a:r>
              <a:rPr lang="ru-RU" i="1" dirty="0" smtClean="0">
                <a:solidFill>
                  <a:srgbClr val="FF0000"/>
                </a:solidFill>
              </a:rPr>
              <a:t>Вы</a:t>
            </a:r>
            <a:r>
              <a:rPr lang="ru-RU" i="1" dirty="0" smtClean="0"/>
              <a:t> говори́те по-ру́сски? – Да, говори́м. – Это  </a:t>
            </a:r>
            <a:r>
              <a:rPr lang="ru-RU" i="1" dirty="0" smtClean="0">
                <a:solidFill>
                  <a:srgbClr val="FF0000"/>
                </a:solidFill>
              </a:rPr>
              <a:t>ва́ша </a:t>
            </a:r>
            <a:r>
              <a:rPr lang="ru-RU" i="1" dirty="0" smtClean="0"/>
              <a:t>кни́га? – Да, на́ша</a:t>
            </a:r>
            <a:r>
              <a:rPr lang="ru-RU" dirty="0" smtClean="0"/>
              <a:t>. б) по отноше́нию к одному́ челове́ку как ве́жливая фо́рма: </a:t>
            </a:r>
            <a:r>
              <a:rPr lang="ru-RU" i="1" dirty="0" smtClean="0"/>
              <a:t>Это </a:t>
            </a:r>
            <a:r>
              <a:rPr lang="ru-RU" i="1" dirty="0" smtClean="0">
                <a:solidFill>
                  <a:srgbClr val="FF0000"/>
                </a:solidFill>
              </a:rPr>
              <a:t>Ва́ша</a:t>
            </a:r>
            <a:r>
              <a:rPr lang="ru-RU" i="1" dirty="0" smtClean="0"/>
              <a:t> кни́га? – Да, моя́.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6996AE-DC46-47DA-8541-B399D8BACC15}"/>
</file>

<file path=customXml/itemProps2.xml><?xml version="1.0" encoding="utf-8"?>
<ds:datastoreItem xmlns:ds="http://schemas.openxmlformats.org/officeDocument/2006/customXml" ds:itemID="{27989E9A-0529-4671-9FBD-698B8B23B621}"/>
</file>

<file path=customXml/itemProps3.xml><?xml version="1.0" encoding="utf-8"?>
<ds:datastoreItem xmlns:ds="http://schemas.openxmlformats.org/officeDocument/2006/customXml" ds:itemID="{9B696613-7EB0-46AC-B62C-5B52F35DC0A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911</Words>
  <Application>Microsoft Office PowerPoint</Application>
  <PresentationFormat>Экран (4:3)</PresentationFormat>
  <Paragraphs>199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НАСТОЯЩЕЕ ВРЕМЯ ГЛАГОЛОВ (глаголы первого спряжения)</vt:lpstr>
      <vt:lpstr>ПРАВИЛО:</vt:lpstr>
      <vt:lpstr>ПЕРВОЕ ЗНАКОМСТВО             (текст)  </vt:lpstr>
      <vt:lpstr>Задание 1 </vt:lpstr>
      <vt:lpstr>ПО-РУССКИ ГОВОРЯТ ТАК:</vt:lpstr>
      <vt:lpstr>Задание 2</vt:lpstr>
      <vt:lpstr>Задание 3</vt:lpstr>
      <vt:lpstr>Задание 4</vt:lpstr>
      <vt:lpstr>ЗАПОМНИТЕ!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ПИШЕМ И ПРОИЗНОСИМ ПРАВИЛЬНО</vt:lpstr>
      <vt:lpstr>УПРАЖНЕНИЕ 9</vt:lpstr>
      <vt:lpstr>Соста́вьте и запиши́те предложе́ния </vt:lpstr>
      <vt:lpstr>Соста́вьте и запиши́те предложе́ния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НАСТОЯЩЕЕ ВРЕМЯ ГЛАГОЛОВ (глаголы первого спряжения)</dc:title>
  <dc:subject>Русский язык как иностранный</dc:subject>
  <dc:creator>Н.Н. Гордей</dc:creator>
  <cp:lastModifiedBy>Admin</cp:lastModifiedBy>
  <cp:revision>61</cp:revision>
  <dcterms:created xsi:type="dcterms:W3CDTF">2014-04-13T12:14:43Z</dcterms:created>
  <dcterms:modified xsi:type="dcterms:W3CDTF">2014-04-14T11:51:09Z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