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6"/>
  </p:notesMasterIdLst>
  <p:sldIdLst>
    <p:sldId id="256" r:id="rId5"/>
    <p:sldId id="291" r:id="rId6"/>
    <p:sldId id="292" r:id="rId7"/>
    <p:sldId id="293" r:id="rId8"/>
    <p:sldId id="294" r:id="rId9"/>
    <p:sldId id="295" r:id="rId10"/>
    <p:sldId id="259" r:id="rId11"/>
    <p:sldId id="296" r:id="rId12"/>
    <p:sldId id="299" r:id="rId13"/>
    <p:sldId id="297" r:id="rId14"/>
    <p:sldId id="298" r:id="rId15"/>
    <p:sldId id="261" r:id="rId16"/>
    <p:sldId id="300" r:id="rId17"/>
    <p:sldId id="265" r:id="rId18"/>
    <p:sldId id="267" r:id="rId19"/>
    <p:sldId id="268" r:id="rId20"/>
    <p:sldId id="269" r:id="rId21"/>
    <p:sldId id="290" r:id="rId22"/>
    <p:sldId id="270" r:id="rId23"/>
    <p:sldId id="274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58" autoAdjust="0"/>
  </p:normalViewPr>
  <p:slideViewPr>
    <p:cSldViewPr>
      <p:cViewPr>
        <p:scale>
          <a:sx n="73" d="100"/>
          <a:sy n="73" d="100"/>
        </p:scale>
        <p:origin x="-106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BBB1B-6371-4D5B-AE65-4E8A1794AED3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A697B-053D-4AE4-A695-4F95FE0EF4F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11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97B-053D-4AE4-A695-4F95FE0EF4F1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349A273-92F0-4F8E-987D-92DC457BB398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49A273-92F0-4F8E-987D-92DC457BB398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349A273-92F0-4F8E-987D-92DC457BB398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73-92F0-4F8E-987D-92DC457BB398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349A273-92F0-4F8E-987D-92DC457BB398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DF8F2F-E3FE-4E46-A8A5-00E0C5BE0C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ГЛАГОЛЫ </a:t>
            </a:r>
            <a:br>
              <a:rPr lang="ru-RU" dirty="0" smtClean="0"/>
            </a:br>
            <a:r>
              <a:rPr lang="ru-RU" dirty="0" smtClean="0"/>
              <a:t>С СУФФИКСОМ </a:t>
            </a:r>
            <a:r>
              <a:rPr lang="en-US" i="1" dirty="0" smtClean="0"/>
              <a:t>-</a:t>
            </a:r>
            <a:r>
              <a:rPr lang="ru-RU" i="1" dirty="0" smtClean="0"/>
              <a:t>СЯ </a:t>
            </a:r>
            <a:r>
              <a:rPr lang="en-US" dirty="0" smtClean="0"/>
              <a:t>/</a:t>
            </a:r>
            <a:r>
              <a:rPr lang="ru-RU" dirty="0" smtClean="0"/>
              <a:t> </a:t>
            </a:r>
            <a:r>
              <a:rPr lang="ru-RU" i="1" dirty="0" smtClean="0"/>
              <a:t>-СЬ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5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714356"/>
            <a:ext cx="8382000" cy="78581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Сравните рисунки и подписи к ним: </a:t>
            </a:r>
            <a:endParaRPr lang="ru-RU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ма одева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ет дочь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Ма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ма одева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ет</a:t>
            </a:r>
            <a:r>
              <a:rPr lang="ru-RU" dirty="0" smtClean="0">
                <a:solidFill>
                  <a:srgbClr val="C00000"/>
                </a:solidFill>
              </a:rPr>
              <a:t>ся </a:t>
            </a:r>
            <a:r>
              <a:rPr lang="ru-RU" dirty="0" smtClean="0"/>
              <a:t>(сама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9" name="Содержимое 8" descr="-очь-о-евает-ее-мать-23881204.jpg"/>
          <p:cNvPicPr>
            <a:picLocks noGrp="1" noChangeAspect="1"/>
          </p:cNvPicPr>
          <p:nvPr>
            <p:ph sz="quarter" idx="2"/>
          </p:nvPr>
        </p:nvPicPr>
        <p:blipFill rotWithShape="1">
          <a:blip r:embed="rId2"/>
          <a:srcRect b="8216"/>
          <a:stretch/>
        </p:blipFill>
        <p:spPr>
          <a:xfrm>
            <a:off x="420687" y="2901823"/>
            <a:ext cx="3962400" cy="3211594"/>
          </a:xfrm>
        </p:spPr>
      </p:pic>
      <p:pic>
        <p:nvPicPr>
          <p:cNvPr id="10" name="Содержимое 9" descr="мать одеваетсяrec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8050" y="3136525"/>
            <a:ext cx="4041775" cy="3029699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14356"/>
            <a:ext cx="8382000" cy="9286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Сравните рисунки и подписи к ним: </a:t>
            </a:r>
            <a:endParaRPr lang="ru-RU" sz="32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ма обува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ет дочь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Ма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ма обува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ет</a:t>
            </a:r>
            <a:r>
              <a:rPr lang="ru-RU" dirty="0" smtClean="0">
                <a:solidFill>
                  <a:srgbClr val="C00000"/>
                </a:solidFill>
              </a:rPr>
              <a:t>ся </a:t>
            </a:r>
            <a:r>
              <a:rPr lang="ru-RU" dirty="0" smtClean="0"/>
              <a:t>(сама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8" name="Содержимое 7" descr="Мать обувает дочь 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81000" y="3139077"/>
            <a:ext cx="4041775" cy="3024595"/>
          </a:xfrm>
        </p:spPr>
      </p:pic>
      <p:pic>
        <p:nvPicPr>
          <p:cNvPr id="10" name="Содержимое 9" descr="Мать обувается 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75860" y="3088298"/>
            <a:ext cx="3126154" cy="312615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/>
          <a:lstStyle/>
          <a:p>
            <a:r>
              <a:rPr lang="ru-RU" dirty="0" smtClean="0"/>
              <a:t>Задания 2 – 4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/>
          </a:bodyPr>
          <a:lstStyle/>
          <a:p>
            <a:pPr marL="0" indent="432000" algn="just">
              <a:buNone/>
            </a:pPr>
            <a:r>
              <a:rPr lang="ru-RU" sz="2500" dirty="0" smtClean="0">
                <a:solidFill>
                  <a:srgbClr val="FF0000"/>
                </a:solidFill>
              </a:rPr>
              <a:t>2. Укажи́те ко</a:t>
            </a:r>
            <a:r>
              <a:rPr lang="ru-RU" sz="25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sz="2500" dirty="0" smtClean="0">
                <a:solidFill>
                  <a:srgbClr val="FF0000"/>
                </a:solidFill>
              </a:rPr>
              <a:t>рень в слова</a:t>
            </a:r>
            <a:r>
              <a:rPr lang="ru-RU" sz="25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sz="2500" dirty="0" smtClean="0">
                <a:solidFill>
                  <a:srgbClr val="FF0000"/>
                </a:solidFill>
              </a:rPr>
              <a:t>х:  </a:t>
            </a:r>
            <a:endParaRPr lang="ru-RU" dirty="0" smtClean="0"/>
          </a:p>
          <a:p>
            <a:pPr indent="432000" algn="just">
              <a:buNone/>
            </a:pPr>
            <a:r>
              <a:rPr lang="ru-RU" i="1" dirty="0" smtClean="0"/>
              <a:t>За</a:t>
            </a:r>
            <a:r>
              <a:rPr lang="ru-RU" i="1" dirty="0" smtClean="0">
                <a:latin typeface="Times New Roman"/>
                <a:cs typeface="Times New Roman"/>
              </a:rPr>
              <a:t>́</a:t>
            </a:r>
            <a:r>
              <a:rPr lang="ru-RU" i="1" dirty="0" smtClean="0"/>
              <a:t>втрак, за</a:t>
            </a:r>
            <a:r>
              <a:rPr lang="ru-RU" i="1" dirty="0" smtClean="0">
                <a:latin typeface="Times New Roman"/>
                <a:cs typeface="Times New Roman"/>
              </a:rPr>
              <a:t>́</a:t>
            </a:r>
            <a:r>
              <a:rPr lang="ru-RU" i="1" dirty="0" smtClean="0"/>
              <a:t>втракать, за</a:t>
            </a:r>
            <a:r>
              <a:rPr lang="ru-RU" i="1" dirty="0" smtClean="0">
                <a:latin typeface="Times New Roman"/>
                <a:cs typeface="Times New Roman"/>
              </a:rPr>
              <a:t>́</a:t>
            </a:r>
            <a:r>
              <a:rPr lang="ru-RU" i="1" dirty="0" smtClean="0"/>
              <a:t>втракаю </a:t>
            </a:r>
          </a:p>
          <a:p>
            <a:pPr indent="432000" algn="just">
              <a:buNone/>
            </a:pPr>
            <a:endParaRPr lang="ru-RU" i="1" dirty="0" smtClean="0"/>
          </a:p>
          <a:p>
            <a:pPr marL="0" indent="432000" algn="just">
              <a:buNone/>
            </a:pPr>
            <a:r>
              <a:rPr lang="ru-RU" sz="2500" dirty="0" smtClean="0">
                <a:solidFill>
                  <a:srgbClr val="FF0000"/>
                </a:solidFill>
              </a:rPr>
              <a:t>3. </a:t>
            </a:r>
            <a:r>
              <a:rPr lang="ru-RU" sz="2400" dirty="0" smtClean="0">
                <a:solidFill>
                  <a:srgbClr val="FF0000"/>
                </a:solidFill>
              </a:rPr>
              <a:t>Соста́вьте из да́нных слов предложе́ния и запиши́те их. </a:t>
            </a:r>
          </a:p>
          <a:p>
            <a:pPr marL="0" indent="432000" algn="just">
              <a:buNone/>
            </a:pPr>
            <a:r>
              <a:rPr lang="ru-RU" sz="2400" dirty="0" smtClean="0"/>
              <a:t>1.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500" i="1" dirty="0" smtClean="0"/>
              <a:t>Мать, встава́ть, ра́но, мой, убира́ть, кварти́ра. </a:t>
            </a:r>
            <a:r>
              <a:rPr lang="ru-RU" sz="2500" dirty="0" smtClean="0"/>
              <a:t>2. </a:t>
            </a:r>
            <a:r>
              <a:rPr lang="ru-RU" sz="2500" i="1" dirty="0" smtClean="0"/>
              <a:t>Ба́бушка, в э́то вре́мя, мой, гото́вить, за́втрак. </a:t>
            </a:r>
            <a:r>
              <a:rPr lang="ru-RU" sz="2500" dirty="0" smtClean="0"/>
              <a:t>3. </a:t>
            </a:r>
            <a:r>
              <a:rPr lang="ru-RU" sz="2500" i="1" dirty="0" smtClean="0"/>
              <a:t>А, ма́ленький, сестра́, стоя́ть, ря́дом, мой, и держа́ть, таре́лка и ви́лка.   </a:t>
            </a:r>
          </a:p>
          <a:p>
            <a:pPr marL="0" indent="432000" algn="just">
              <a:buAutoNum type="arabicPeriod"/>
            </a:pPr>
            <a:endParaRPr lang="ru-RU" sz="2500" i="1" dirty="0" smtClean="0"/>
          </a:p>
          <a:p>
            <a:pPr marL="0" indent="432000" algn="just">
              <a:buNone/>
            </a:pPr>
            <a:r>
              <a:rPr lang="ru-RU" sz="2500" dirty="0" smtClean="0">
                <a:solidFill>
                  <a:srgbClr val="FF0000"/>
                </a:solidFill>
              </a:rPr>
              <a:t>4. </a:t>
            </a:r>
            <a:r>
              <a:rPr lang="ru-RU" sz="2400" dirty="0" smtClean="0">
                <a:solidFill>
                  <a:srgbClr val="FF0000"/>
                </a:solidFill>
              </a:rPr>
              <a:t>Прочита́йте ещё раз второ́й текст (слайд №5) и перескажи́те его́ в тре́тьем лице́ (</a:t>
            </a:r>
            <a:r>
              <a:rPr lang="ru-RU" sz="2400" i="1" dirty="0" smtClean="0">
                <a:solidFill>
                  <a:srgbClr val="FF0000"/>
                </a:solidFill>
              </a:rPr>
              <a:t>Он встаёт ра́но, де́лает заря́дку…</a:t>
            </a:r>
            <a:r>
              <a:rPr lang="ru-RU" sz="2400" dirty="0" smtClean="0">
                <a:solidFill>
                  <a:srgbClr val="FF0000"/>
                </a:solidFill>
              </a:rPr>
              <a:t>).  </a:t>
            </a:r>
          </a:p>
          <a:p>
            <a:pPr marL="0" indent="0" algn="just">
              <a:buNone/>
            </a:pPr>
            <a:endParaRPr lang="ru-RU" sz="2500" dirty="0" smtClean="0"/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УПРАЖНЕНИЕ 1</a:t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2886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dirty="0" smtClean="0">
                <a:solidFill>
                  <a:srgbClr val="FF0000"/>
                </a:solidFill>
              </a:rPr>
              <a:t>Прочита́йте вопро́сы и отве́ты с пра́вильной интона́цией.  </a:t>
            </a:r>
          </a:p>
          <a:p>
            <a:pP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100" dirty="0" smtClean="0"/>
              <a:t>I</a:t>
            </a:r>
            <a:r>
              <a:rPr lang="ru-RU" sz="3100" dirty="0" smtClean="0"/>
              <a:t>. 1. Ты </a:t>
            </a:r>
            <a:r>
              <a:rPr lang="ru-RU" sz="3100" u="sng" dirty="0" smtClean="0"/>
              <a:t>ката́ешься</a:t>
            </a:r>
            <a:r>
              <a:rPr lang="ru-RU" sz="3100" dirty="0" smtClean="0"/>
              <a:t> на конька́х? – Да, </a:t>
            </a:r>
            <a:r>
              <a:rPr lang="ru-RU" sz="3100" u="sng" dirty="0" smtClean="0"/>
              <a:t>ката́юсь</a:t>
            </a:r>
            <a:r>
              <a:rPr lang="ru-RU" sz="3100" dirty="0" smtClean="0"/>
              <a:t>. – Вы </a:t>
            </a:r>
            <a:r>
              <a:rPr lang="ru-RU" sz="3100" u="sng" dirty="0" smtClean="0"/>
              <a:t>ката́етесь</a:t>
            </a:r>
            <a:r>
              <a:rPr lang="ru-RU" sz="3100" dirty="0" smtClean="0"/>
              <a:t> на конька́х? – Да, </a:t>
            </a:r>
            <a:r>
              <a:rPr lang="ru-RU" sz="3100" u="sng" dirty="0" smtClean="0"/>
              <a:t>ката́емся</a:t>
            </a:r>
            <a:r>
              <a:rPr lang="ru-RU" sz="3100" dirty="0" smtClean="0"/>
              <a:t>. 2. Ты </a:t>
            </a:r>
            <a:r>
              <a:rPr lang="ru-RU" sz="3100" u="sng" dirty="0" smtClean="0"/>
              <a:t>у́чишься</a:t>
            </a:r>
            <a:r>
              <a:rPr lang="ru-RU" sz="3100" dirty="0" smtClean="0"/>
              <a:t>? – Да, </a:t>
            </a:r>
            <a:r>
              <a:rPr lang="ru-RU" sz="3100" u="sng" dirty="0" smtClean="0"/>
              <a:t>учу́сь</a:t>
            </a:r>
            <a:r>
              <a:rPr lang="ru-RU" sz="3100" dirty="0" smtClean="0"/>
              <a:t>. – Вы </a:t>
            </a:r>
            <a:r>
              <a:rPr lang="ru-RU" sz="3100" u="sng" dirty="0" smtClean="0"/>
              <a:t>у́читесь</a:t>
            </a:r>
            <a:r>
              <a:rPr lang="ru-RU" sz="3100" dirty="0" smtClean="0"/>
              <a:t>? – Да, </a:t>
            </a:r>
            <a:r>
              <a:rPr lang="ru-RU" sz="3100" u="sng" dirty="0" smtClean="0"/>
              <a:t>у́чимся</a:t>
            </a:r>
            <a:r>
              <a:rPr lang="ru-RU" sz="3100" dirty="0" smtClean="0"/>
              <a:t>. 3. Ты </a:t>
            </a:r>
            <a:r>
              <a:rPr lang="ru-RU" sz="3100" u="sng" dirty="0" smtClean="0"/>
              <a:t>гото́вишься</a:t>
            </a:r>
            <a:r>
              <a:rPr lang="ru-RU" sz="3100" dirty="0" smtClean="0"/>
              <a:t> к экза́менам? – Да, </a:t>
            </a:r>
            <a:r>
              <a:rPr lang="ru-RU" sz="3100" u="sng" dirty="0" smtClean="0"/>
              <a:t>гото́влюсь</a:t>
            </a:r>
            <a:r>
              <a:rPr lang="ru-RU" sz="3100" dirty="0" smtClean="0"/>
              <a:t>. – Вы </a:t>
            </a:r>
            <a:r>
              <a:rPr lang="ru-RU" sz="3100" u="sng" dirty="0" smtClean="0"/>
              <a:t>гото́витесь</a:t>
            </a:r>
            <a:r>
              <a:rPr lang="ru-RU" sz="3100" dirty="0" smtClean="0"/>
              <a:t> к экза́менам? – Да, </a:t>
            </a:r>
            <a:r>
              <a:rPr lang="ru-RU" sz="3100" u="sng" dirty="0" smtClean="0"/>
              <a:t>гото́вимся</a:t>
            </a:r>
            <a:r>
              <a:rPr lang="ru-RU" sz="3100" dirty="0" smtClean="0"/>
              <a:t>. 4. Ты </a:t>
            </a:r>
            <a:r>
              <a:rPr lang="ru-RU" sz="3100" u="sng" dirty="0" smtClean="0"/>
              <a:t>торо́пишься</a:t>
            </a:r>
            <a:r>
              <a:rPr lang="ru-RU" sz="3100" dirty="0" smtClean="0"/>
              <a:t>? – Да, </a:t>
            </a:r>
            <a:r>
              <a:rPr lang="ru-RU" sz="3100" u="sng" dirty="0" smtClean="0"/>
              <a:t>тороплю́сь</a:t>
            </a:r>
            <a:r>
              <a:rPr lang="ru-RU" sz="3100" dirty="0" smtClean="0"/>
              <a:t>. – Вы </a:t>
            </a:r>
            <a:r>
              <a:rPr lang="ru-RU" sz="3100" u="sng" dirty="0" smtClean="0"/>
              <a:t>торо́питесь</a:t>
            </a:r>
            <a:r>
              <a:rPr lang="ru-RU" sz="3100" dirty="0" smtClean="0"/>
              <a:t>? – Да, </a:t>
            </a:r>
            <a:r>
              <a:rPr lang="ru-RU" sz="3100" u="sng" dirty="0" smtClean="0"/>
              <a:t>торо́пимся</a:t>
            </a:r>
            <a:r>
              <a:rPr lang="ru-RU" sz="3100" dirty="0" smtClean="0"/>
              <a:t>. 5. Мать </a:t>
            </a:r>
            <a:r>
              <a:rPr lang="ru-RU" sz="3100" u="sng" dirty="0" smtClean="0"/>
              <a:t>ра́но</a:t>
            </a:r>
            <a:r>
              <a:rPr lang="ru-RU" sz="3100" dirty="0" smtClean="0"/>
              <a:t> возвраща́ется с рабо́ты? – Да, она́ </a:t>
            </a:r>
            <a:r>
              <a:rPr lang="ru-RU" sz="3100" u="sng" dirty="0" smtClean="0"/>
              <a:t>ра́но</a:t>
            </a:r>
            <a:r>
              <a:rPr lang="ru-RU" sz="3100" dirty="0" smtClean="0"/>
              <a:t> возвраща́ется с рабо́ты. – Роди́тели </a:t>
            </a:r>
            <a:r>
              <a:rPr lang="ru-RU" sz="3100" u="sng" dirty="0" smtClean="0"/>
              <a:t>ра́но </a:t>
            </a:r>
            <a:r>
              <a:rPr lang="ru-RU" sz="3100" dirty="0" smtClean="0"/>
              <a:t>возвраща́ются с рабо́ты? – Да, </a:t>
            </a:r>
            <a:r>
              <a:rPr lang="ru-RU" sz="3100" u="sng" dirty="0" smtClean="0"/>
              <a:t>ра́но</a:t>
            </a:r>
            <a:r>
              <a:rPr lang="ru-RU" sz="3100" dirty="0" smtClean="0"/>
              <a:t>. </a:t>
            </a:r>
          </a:p>
          <a:p>
            <a:pPr>
              <a:buNone/>
            </a:pPr>
            <a:endParaRPr lang="ru-RU" sz="3100" dirty="0" smtClean="0"/>
          </a:p>
          <a:p>
            <a:pPr>
              <a:buNone/>
            </a:pPr>
            <a:endParaRPr lang="ru-RU" sz="3100" dirty="0" smtClean="0"/>
          </a:p>
          <a:p>
            <a:pPr>
              <a:buFont typeface="Wingdings" pitchFamily="2" charset="2"/>
              <a:buChar char="v"/>
            </a:pPr>
            <a:r>
              <a:rPr lang="en-US" sz="3100" dirty="0" smtClean="0"/>
              <a:t>II</a:t>
            </a:r>
            <a:r>
              <a:rPr lang="ru-RU" sz="3100" dirty="0" smtClean="0"/>
              <a:t>. 1. Ты </a:t>
            </a:r>
            <a:r>
              <a:rPr lang="ru-RU" sz="3100" u="sng" dirty="0" smtClean="0"/>
              <a:t>согласи́лся</a:t>
            </a:r>
            <a:r>
              <a:rPr lang="ru-RU" sz="3100" dirty="0" smtClean="0"/>
              <a:t> пое́хать в командиро́вку? – Да, </a:t>
            </a:r>
            <a:r>
              <a:rPr lang="ru-RU" sz="3100" u="sng" dirty="0" smtClean="0"/>
              <a:t>согласи́лся</a:t>
            </a:r>
            <a:r>
              <a:rPr lang="ru-RU" sz="3100" dirty="0" smtClean="0"/>
              <a:t>. – Ты </a:t>
            </a:r>
            <a:r>
              <a:rPr lang="ru-RU" sz="3100" u="sng" dirty="0" smtClean="0"/>
              <a:t>согласи́лась</a:t>
            </a:r>
            <a:r>
              <a:rPr lang="ru-RU" sz="3100" dirty="0" smtClean="0"/>
              <a:t> пое́хать в командиро́вку? – Да, </a:t>
            </a:r>
            <a:r>
              <a:rPr lang="ru-RU" sz="3100" u="sng" dirty="0" smtClean="0"/>
              <a:t>согласи́лась</a:t>
            </a:r>
            <a:r>
              <a:rPr lang="ru-RU" sz="3100" dirty="0" smtClean="0"/>
              <a:t>. 2. Ты </a:t>
            </a:r>
            <a:r>
              <a:rPr lang="ru-RU" sz="3100" u="sng" dirty="0" smtClean="0"/>
              <a:t>удиви́лся</a:t>
            </a:r>
            <a:r>
              <a:rPr lang="ru-RU" sz="3100" dirty="0" smtClean="0"/>
              <a:t> вопро́су? – Да, </a:t>
            </a:r>
            <a:r>
              <a:rPr lang="ru-RU" sz="3100" u="sng" dirty="0" smtClean="0"/>
              <a:t>удиви́лся</a:t>
            </a:r>
            <a:r>
              <a:rPr lang="ru-RU" sz="3100" dirty="0" smtClean="0"/>
              <a:t>. – Ты </a:t>
            </a:r>
            <a:r>
              <a:rPr lang="ru-RU" sz="3100" u="sng" dirty="0" smtClean="0"/>
              <a:t>удиви́лась </a:t>
            </a:r>
            <a:r>
              <a:rPr lang="ru-RU" sz="3100" dirty="0" smtClean="0"/>
              <a:t>вопро́су? – Да, </a:t>
            </a:r>
            <a:r>
              <a:rPr lang="ru-RU" sz="3100" u="sng" dirty="0" smtClean="0"/>
              <a:t>удиви́лась</a:t>
            </a:r>
            <a:r>
              <a:rPr lang="ru-RU" sz="3100" dirty="0" smtClean="0"/>
              <a:t>. – Вы </a:t>
            </a:r>
            <a:r>
              <a:rPr lang="ru-RU" sz="3100" u="sng" dirty="0" smtClean="0"/>
              <a:t>удиви́лись</a:t>
            </a:r>
            <a:r>
              <a:rPr lang="ru-RU" sz="3100" dirty="0" smtClean="0"/>
              <a:t> вопро́су? – Да, </a:t>
            </a:r>
            <a:r>
              <a:rPr lang="ru-RU" sz="3100" u="sng" dirty="0" smtClean="0"/>
              <a:t>удиви́лись</a:t>
            </a:r>
            <a:r>
              <a:rPr lang="ru-RU" sz="3100" dirty="0" smtClean="0"/>
              <a:t>.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/>
          <a:lstStyle/>
          <a:p>
            <a:r>
              <a:rPr lang="ru-RU" dirty="0" smtClean="0"/>
              <a:t>УПРАЖНЕНИЕ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158162" cy="489661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Да́́йте отве́ты. В отве́тах употреби́те да́нные слова́.  </a:t>
            </a:r>
          </a:p>
          <a:p>
            <a:pPr algn="just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100" dirty="0" smtClean="0">
                <a:solidFill>
                  <a:srgbClr val="0070C0"/>
                </a:solidFill>
              </a:rPr>
              <a:t>I</a:t>
            </a:r>
            <a:r>
              <a:rPr lang="ru-RU" sz="3100" dirty="0" smtClean="0">
                <a:solidFill>
                  <a:srgbClr val="0070C0"/>
                </a:solidFill>
              </a:rPr>
              <a:t>. </a:t>
            </a:r>
            <a:r>
              <a:rPr lang="ru-RU" sz="3100" i="1" dirty="0" smtClean="0">
                <a:solidFill>
                  <a:srgbClr val="0070C0"/>
                </a:solidFill>
              </a:rPr>
              <a:t>Стихотворе́ние, слова́, диало́г, расска́з.</a:t>
            </a:r>
            <a:endParaRPr lang="ru-RU" sz="31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100" dirty="0" smtClean="0"/>
              <a:t> </a:t>
            </a:r>
          </a:p>
          <a:p>
            <a:pPr marL="0" indent="432000" algn="just">
              <a:buNone/>
            </a:pPr>
            <a:r>
              <a:rPr lang="ru-RU" sz="3100" dirty="0" smtClean="0"/>
              <a:t>1. Что у́чит учени́к? 2. Что у́чит учени́ца? 3. Что у́чат ученики́? 4. Что вы сейча́с у́чите? </a:t>
            </a:r>
          </a:p>
          <a:p>
            <a:pPr>
              <a:buNone/>
            </a:pPr>
            <a:endParaRPr lang="ru-RU" sz="3100" dirty="0" smtClean="0"/>
          </a:p>
          <a:p>
            <a:pPr>
              <a:buFont typeface="Wingdings" pitchFamily="2" charset="2"/>
              <a:buChar char="v"/>
            </a:pPr>
            <a:r>
              <a:rPr lang="en-US" sz="3100" dirty="0" smtClean="0">
                <a:solidFill>
                  <a:srgbClr val="0070C0"/>
                </a:solidFill>
              </a:rPr>
              <a:t>II</a:t>
            </a:r>
            <a:r>
              <a:rPr lang="ru-RU" sz="3100" dirty="0" smtClean="0">
                <a:solidFill>
                  <a:srgbClr val="0070C0"/>
                </a:solidFill>
              </a:rPr>
              <a:t>. </a:t>
            </a:r>
            <a:r>
              <a:rPr lang="ru-RU" sz="3100" i="1" dirty="0" smtClean="0">
                <a:solidFill>
                  <a:srgbClr val="0070C0"/>
                </a:solidFill>
              </a:rPr>
              <a:t>Шко́ла, колле́дж, институ́т, университе́т. </a:t>
            </a:r>
          </a:p>
          <a:p>
            <a:endParaRPr lang="ru-RU" sz="3100" dirty="0" smtClean="0"/>
          </a:p>
          <a:p>
            <a:pPr marL="0" indent="432000" algn="just">
              <a:buNone/>
            </a:pPr>
            <a:r>
              <a:rPr lang="ru-RU" sz="3100" dirty="0" smtClean="0"/>
              <a:t>1. Где вы у́читесь? 2. Где у́чится ваш друг? 3. Где у́чится ваша подруга? 4. Где у́чатся ва́ши друзья́? </a:t>
            </a:r>
          </a:p>
          <a:p>
            <a:pPr>
              <a:buNone/>
            </a:pPr>
            <a:endParaRPr lang="ru-RU" sz="4300" dirty="0" smtClean="0"/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r>
              <a:rPr lang="ru-RU" dirty="0" smtClean="0"/>
              <a:t>УПРАЖНЕНИЕ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Спиши́те предложе́ния. Вме́сто то́чек употреби́те ну́жный глаго́л в проше́дшем вре́мени. </a:t>
            </a:r>
          </a:p>
          <a:p>
            <a:pPr marL="0" indent="0" algn="just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432000" algn="just">
              <a:buNone/>
            </a:pPr>
            <a:r>
              <a:rPr lang="ru-RU" sz="2400" spc="140" dirty="0" smtClean="0">
                <a:solidFill>
                  <a:srgbClr val="0070C0"/>
                </a:solidFill>
              </a:rPr>
              <a:t>Образе́ц. </a:t>
            </a:r>
            <a:r>
              <a:rPr lang="ru-RU" sz="2400" i="1" dirty="0" smtClean="0"/>
              <a:t>Отпра́вить – отпра́виться.</a:t>
            </a:r>
            <a:r>
              <a:rPr lang="ru-RU" sz="2400" dirty="0" smtClean="0"/>
              <a:t> В выходно́й день Ка́тя и Мари́я … за́ город. Вчера́ Мари́я … письмо́. – В выходно́й день Ка́тя и Мари́я </a:t>
            </a:r>
            <a:r>
              <a:rPr lang="ru-RU" sz="2400" dirty="0" smtClean="0">
                <a:solidFill>
                  <a:srgbClr val="7030A0"/>
                </a:solidFill>
              </a:rPr>
              <a:t>отпра́вились</a:t>
            </a:r>
            <a:r>
              <a:rPr lang="ru-RU" sz="2400" dirty="0" smtClean="0"/>
              <a:t> за́ город. Вчера́ Мари́я </a:t>
            </a:r>
            <a:r>
              <a:rPr lang="ru-RU" sz="2400" dirty="0" smtClean="0">
                <a:solidFill>
                  <a:srgbClr val="7030A0"/>
                </a:solidFill>
              </a:rPr>
              <a:t>отпра́вила</a:t>
            </a:r>
            <a:r>
              <a:rPr lang="ru-RU" sz="2400" dirty="0" smtClean="0"/>
              <a:t> письмо́. </a:t>
            </a:r>
          </a:p>
          <a:p>
            <a:pPr>
              <a:buNone/>
            </a:pPr>
            <a:endParaRPr lang="ru-RU" sz="2400" dirty="0" smtClean="0"/>
          </a:p>
          <a:p>
            <a:pPr marL="0" indent="432000" algn="just">
              <a:buNone/>
            </a:pPr>
            <a:r>
              <a:rPr lang="ru-RU" sz="2400" dirty="0" smtClean="0"/>
              <a:t>1. </a:t>
            </a:r>
            <a:r>
              <a:rPr lang="ru-RU" sz="2400" i="1" dirty="0" smtClean="0"/>
              <a:t>Учи́ть – учи́ться.</a:t>
            </a:r>
            <a:r>
              <a:rPr lang="ru-RU" sz="2400" dirty="0" smtClean="0"/>
              <a:t> Де́ти … стихи́. Де́ти … в шко́ле. 2. </a:t>
            </a:r>
            <a:r>
              <a:rPr lang="ru-RU" sz="2400" i="1" dirty="0" smtClean="0"/>
              <a:t>Останови́ть – останови́ться.</a:t>
            </a:r>
            <a:r>
              <a:rPr lang="ru-RU" sz="2400" dirty="0" smtClean="0"/>
              <a:t> Меха́ник … ря́дом. Меха́ник … стано́к. 3. </a:t>
            </a:r>
            <a:r>
              <a:rPr lang="ru-RU" sz="2400" i="1" dirty="0" smtClean="0"/>
              <a:t>Встре́тить – встре́титься.</a:t>
            </a:r>
            <a:r>
              <a:rPr lang="ru-RU" sz="2400" dirty="0" smtClean="0"/>
              <a:t> Де́вушки … в па́рке. Они́ … свою́ подру́гу. 4. </a:t>
            </a:r>
            <a:r>
              <a:rPr lang="ru-RU" sz="2400" i="1" dirty="0" smtClean="0"/>
              <a:t>Осмотре́ть – осмотре́ться.</a:t>
            </a:r>
            <a:r>
              <a:rPr lang="ru-RU" sz="2400" dirty="0" smtClean="0"/>
              <a:t> Мы … в незнако́мом ме́сте. Мы … но́вую кварти́ру. </a:t>
            </a:r>
          </a:p>
          <a:p>
            <a:pPr marL="0" indent="0" algn="just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/>
          <a:lstStyle/>
          <a:p>
            <a:r>
              <a:rPr lang="ru-RU" dirty="0" smtClean="0"/>
              <a:t>УПРАЖНЕНИЕ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/>
          <a:lstStyle/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Что мо́жно сказа́ть в э́тих слу́чаях? </a:t>
            </a:r>
          </a:p>
          <a:p>
            <a:pPr marL="0" indent="0">
              <a:buNone/>
            </a:pPr>
            <a:r>
              <a:rPr lang="ru-RU" sz="2200" spc="140" dirty="0" smtClean="0">
                <a:solidFill>
                  <a:srgbClr val="0070C0"/>
                </a:solidFill>
              </a:rPr>
              <a:t>Образец:</a:t>
            </a:r>
            <a:r>
              <a:rPr lang="ru-RU" spc="140" dirty="0" smtClean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endParaRPr lang="ru-RU" spc="14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pc="14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pc="14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pc="14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pc="140" dirty="0" smtClean="0">
              <a:solidFill>
                <a:srgbClr val="0070C0"/>
              </a:solidFill>
            </a:endParaRPr>
          </a:p>
          <a:p>
            <a:pPr marL="0" indent="432000" algn="just">
              <a:buNone/>
            </a:pPr>
            <a:r>
              <a:rPr lang="ru-RU" sz="2400" dirty="0" smtClean="0"/>
              <a:t>1. Мой мла́дший брат у́чится в шко́ле. 2. Я отправля́юсь на рабо́ту обы́чно ра́но. 3. Я о́чень тороплю́сь в теа́тр. 4. Дава́й встре́тимся за́втра.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marL="0" indent="0">
              <a:buNone/>
            </a:pPr>
            <a:endParaRPr lang="ru-RU" spc="14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2714620"/>
          <a:ext cx="7715304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Когда́ оди́н челове́к говори́т: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Друго́й мо́жет сказа́ть: </a:t>
                      </a:r>
                      <a:endParaRPr lang="ru-RU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А́ня, иди́ умыва́ться!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Сейча́с.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Я уже́ умы́лась.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Я ещё не вста́ла.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А где мы́ло?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32000" algn="just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Соста́вьте расска́з на те́му «Сего</a:t>
            </a:r>
            <a:r>
              <a:rPr lang="ru-RU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sz="4000" dirty="0" smtClean="0">
                <a:solidFill>
                  <a:srgbClr val="FF0000"/>
                </a:solidFill>
              </a:rPr>
              <a:t>дня у</a:t>
            </a:r>
            <a:r>
              <a:rPr lang="ru-RU" sz="4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sz="4000" dirty="0" smtClean="0">
                <a:solidFill>
                  <a:srgbClr val="FF0000"/>
                </a:solidFill>
              </a:rPr>
              <a:t>тром». Употреби́те в проше́дшем вре́мени глаго́лы </a:t>
            </a:r>
            <a:r>
              <a:rPr lang="ru-RU" sz="4000" i="1" dirty="0" smtClean="0">
                <a:solidFill>
                  <a:srgbClr val="0070C0"/>
                </a:solidFill>
              </a:rPr>
              <a:t>просну́ться, умы́ться, чи́стить (зу́бы щёткой), причёсываться, одева́ться</a:t>
            </a:r>
            <a:r>
              <a:rPr lang="ru-RU" sz="4000" dirty="0" smtClean="0">
                <a:solidFill>
                  <a:srgbClr val="FF0000"/>
                </a:solidFill>
              </a:rPr>
              <a:t> и т.д. </a:t>
            </a:r>
          </a:p>
          <a:p>
            <a:pPr indent="256032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Проспряга́йте глаго́лы </a:t>
            </a:r>
            <a:r>
              <a:rPr lang="ru-RU" i="1" dirty="0" smtClean="0">
                <a:solidFill>
                  <a:srgbClr val="0070C0"/>
                </a:solidFill>
              </a:rPr>
              <a:t>занима́ться, гото́виться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(в соста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dirty="0" smtClean="0">
                <a:solidFill>
                  <a:srgbClr val="FF0000"/>
                </a:solidFill>
              </a:rPr>
              <a:t>ве предложе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cs typeface="Times New Roman"/>
              </a:rPr>
              <a:t>́</a:t>
            </a:r>
            <a:r>
              <a:rPr lang="ru-RU" dirty="0" smtClean="0">
                <a:solidFill>
                  <a:srgbClr val="FF0000"/>
                </a:solidFill>
              </a:rPr>
              <a:t>ний).</a:t>
            </a:r>
          </a:p>
          <a:p>
            <a:pPr>
              <a:buNone/>
            </a:pPr>
            <a:endParaRPr lang="ru-RU" dirty="0" smtClean="0"/>
          </a:p>
          <a:p>
            <a:pPr marL="0" indent="432000" algn="just">
              <a:buNone/>
            </a:pPr>
            <a:r>
              <a:rPr lang="ru-RU" sz="3600" dirty="0" smtClean="0"/>
              <a:t>1. Я занима́юсь в библиоте́ке. 2. Я гото́влюсь к экза́менам. </a:t>
            </a:r>
          </a:p>
          <a:p>
            <a:pPr marL="624078" indent="-514350"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Спиши́те и перескажи́те. Поста́вьте ударе́ние. </a:t>
            </a:r>
          </a:p>
          <a:p>
            <a:pPr>
              <a:buNone/>
            </a:pPr>
            <a:endParaRPr lang="ru-RU" dirty="0" smtClean="0"/>
          </a:p>
          <a:p>
            <a:pPr marL="0" indent="432000" algn="just">
              <a:buNone/>
            </a:pPr>
            <a:r>
              <a:rPr lang="ru-RU" dirty="0" smtClean="0"/>
              <a:t>Рано утром встретились на улице два профессора. Разговорились. Один говорит другому: «Я очень люблю одиночество, люблю гулять один…» На это другой профессор ответил: «Я тоже. Значит, теперь мы должны гулять вместе». </a:t>
            </a:r>
          </a:p>
          <a:p>
            <a:pPr marL="0" indent="432000" algn="just"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207170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Сравните: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УЧИТЬ – УЧИТЬ</a:t>
            </a:r>
            <a:r>
              <a:rPr lang="ru-RU" b="1" i="1" dirty="0" smtClean="0"/>
              <a:t>СЯ</a:t>
            </a:r>
            <a:r>
              <a:rPr lang="ru-RU" i="1" dirty="0" smtClean="0"/>
              <a:t> </a:t>
            </a:r>
            <a:br>
              <a:rPr lang="ru-RU" i="1" dirty="0" smtClean="0"/>
            </a:br>
            <a:r>
              <a:rPr lang="ru-RU" sz="3100" dirty="0" smtClean="0">
                <a:solidFill>
                  <a:srgbClr val="C00000"/>
                </a:solidFill>
              </a:rPr>
              <a:t>настоящее время</a:t>
            </a:r>
            <a:endParaRPr lang="ru-RU" sz="3100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3071810"/>
          <a:ext cx="864399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86"/>
                <a:gridCol w="4344612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3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 учу́ – </a:t>
                      </a:r>
                      <a:r>
                        <a:rPr kumimoji="0" lang="ru-RU" sz="30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учу́сь</a:t>
                      </a:r>
                      <a:r>
                        <a:rPr kumimoji="0" lang="ru-RU" sz="3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3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3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у́чишь – у́чишься </a:t>
                      </a:r>
                      <a:endParaRPr kumimoji="0" lang="ru-RU" sz="3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3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 (она</a:t>
                      </a:r>
                      <a:r>
                        <a:rPr kumimoji="0" lang="ru-RU" sz="3000" b="1" i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́</a:t>
                      </a:r>
                      <a:r>
                        <a:rPr kumimoji="0" lang="ru-RU" sz="3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у́чит –</a:t>
                      </a:r>
                      <a:r>
                        <a:rPr kumimoji="0" lang="ru-RU" sz="30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у́чится </a:t>
                      </a:r>
                      <a:endParaRPr kumimoji="0" lang="ru-RU" sz="3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Мы у́чим – у́чимся </a:t>
                      </a:r>
                      <a:endParaRPr kumimoji="0" lang="ru-RU" sz="3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3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 у́чите – у́читесь </a:t>
                      </a:r>
                      <a:endParaRPr kumimoji="0" lang="ru-RU" sz="3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3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Они́ у́чат – у́чатся </a:t>
                      </a:r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8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endParaRPr lang="ru-RU" dirty="0" smtClean="0"/>
          </a:p>
          <a:p>
            <a:pPr marL="0" indent="43200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Расскажи́те, что вы де́лаете в выходно́й день. </a:t>
            </a:r>
          </a:p>
          <a:p>
            <a:pPr indent="256032" algn="just">
              <a:buNone/>
            </a:pPr>
            <a:endParaRPr lang="ru-RU" dirty="0" smtClean="0"/>
          </a:p>
          <a:p>
            <a:pPr indent="256032" algn="just"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Благодарю за внимание! </a:t>
            </a:r>
          </a:p>
          <a:p>
            <a:pPr algn="ctr">
              <a:buNone/>
            </a:pPr>
            <a:r>
              <a:rPr lang="ru-RU" dirty="0" smtClean="0"/>
              <a:t>Желаю успехов в овладении русским языком!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Составила: Н.Н. Гордей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49542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Сравните: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УЧИТЬ – УЧИТЬ</a:t>
            </a:r>
            <a:r>
              <a:rPr lang="ru-RU" b="1" i="1" dirty="0" smtClean="0"/>
              <a:t>СЯ</a:t>
            </a:r>
            <a:r>
              <a:rPr lang="ru-RU" i="1" dirty="0" smtClean="0"/>
              <a:t> </a:t>
            </a:r>
            <a:br>
              <a:rPr lang="ru-RU" i="1" dirty="0" smtClean="0"/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прошедшее время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500" y="2533650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 учи́л – учи́лся </a:t>
                      </a:r>
                      <a:endParaRPr kumimoji="0" lang="ru-RU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учи́л – учи́лся </a:t>
                      </a:r>
                      <a:endParaRPr kumimoji="0" lang="ru-RU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 учи́л – учи́лся </a:t>
                      </a:r>
                      <a:endParaRPr kumimoji="0" lang="ru-RU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 учи́ла – учи́лась </a:t>
                      </a:r>
                      <a:endParaRPr kumimoji="0" lang="ru-RU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учи́ла – учи́лась </a:t>
                      </a:r>
                      <a:endParaRPr kumimoji="0" lang="ru-RU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Она́ учи́́ла – учи́лась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Мы  учи́ли – учи́лись</a:t>
                      </a:r>
                      <a:endParaRPr kumimoji="0" lang="ru-RU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 учи́ли – учи́лись</a:t>
                      </a:r>
                      <a:endParaRPr kumimoji="0" lang="ru-RU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Они́ учи́ли – учи́лись</a:t>
                      </a:r>
                      <a:endParaRPr lang="ru-RU" sz="3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Сравните: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УЧИТЬ – УЧИТЬ</a:t>
            </a:r>
            <a:r>
              <a:rPr lang="ru-RU" b="1" i="1" dirty="0" smtClean="0"/>
              <a:t>СЯ</a:t>
            </a:r>
            <a:r>
              <a:rPr lang="ru-RU" i="1" dirty="0" smtClean="0"/>
              <a:t> </a:t>
            </a:r>
            <a:br>
              <a:rPr lang="ru-RU" i="1" dirty="0" smtClean="0"/>
            </a:br>
            <a:r>
              <a:rPr lang="ru-RU" sz="3100" dirty="0" smtClean="0">
                <a:solidFill>
                  <a:schemeClr val="accent3">
                    <a:lumMod val="50000"/>
                  </a:schemeClr>
                </a:solidFill>
              </a:rPr>
              <a:t>будущее время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2643182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 бу́ду</a:t>
                      </a:r>
                      <a:endParaRPr kumimoji="0"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бу́дешь</a:t>
                      </a:r>
                      <a:endParaRPr kumimoji="0"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 бу́дет</a:t>
                      </a:r>
                      <a:endParaRPr kumimoji="0"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Она́ бу́дет </a:t>
                      </a:r>
                    </a:p>
                    <a:p>
                      <a:endParaRPr kumimoji="0" lang="ru-RU" sz="28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Мы бу́дем</a:t>
                      </a:r>
                      <a:endParaRPr kumimoji="0"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 бу́дете</a:t>
                      </a:r>
                      <a:endParaRPr kumimoji="0"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Они́ бу́дут</a:t>
                      </a:r>
                      <a:endParaRPr lang="ru-RU" sz="2800" dirty="0" smtClean="0"/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учи́ть – учи́ться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+mn-lt"/>
              </a:rPr>
              <a:t>Запо́мните! 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indent="256032">
              <a:buFont typeface="Wingdings" pitchFamily="2" charset="2"/>
              <a:buChar char="v"/>
            </a:pPr>
            <a:r>
              <a:rPr lang="ru-RU" sz="3200" dirty="0" smtClean="0"/>
              <a:t>По́сле согла́сных на́до употребля́ть </a:t>
            </a:r>
            <a:r>
              <a:rPr lang="ru-RU" sz="3200" b="1" dirty="0" smtClean="0"/>
              <a:t>-ся: </a:t>
            </a:r>
            <a:r>
              <a:rPr lang="ru-RU" sz="3200" dirty="0" smtClean="0"/>
              <a:t> </a:t>
            </a:r>
            <a:r>
              <a:rPr lang="ru-RU" sz="3200" i="1" dirty="0" smtClean="0"/>
              <a:t>учи́</a:t>
            </a:r>
            <a:r>
              <a:rPr lang="ru-RU" sz="3200" b="1" i="1" dirty="0" smtClean="0">
                <a:solidFill>
                  <a:srgbClr val="FF0000"/>
                </a:solidFill>
              </a:rPr>
              <a:t>ть</a:t>
            </a:r>
            <a:r>
              <a:rPr lang="ru-RU" sz="3200" b="1" i="1" dirty="0" smtClean="0"/>
              <a:t>ся</a:t>
            </a:r>
            <a:r>
              <a:rPr lang="ru-RU" sz="3200" i="1" dirty="0" smtClean="0"/>
              <a:t>, у́ча</a:t>
            </a:r>
            <a:r>
              <a:rPr lang="ru-RU" sz="3200" b="1" i="1" dirty="0" smtClean="0">
                <a:solidFill>
                  <a:srgbClr val="FF0000"/>
                </a:solidFill>
              </a:rPr>
              <a:t>т</a:t>
            </a:r>
            <a:r>
              <a:rPr lang="ru-RU" sz="3200" b="1" i="1" dirty="0" smtClean="0"/>
              <a:t>ся</a:t>
            </a:r>
            <a:r>
              <a:rPr lang="ru-RU" sz="3200" i="1" dirty="0" smtClean="0"/>
              <a:t>, учи́</a:t>
            </a:r>
            <a:r>
              <a:rPr lang="ru-RU" sz="3200" b="1" i="1" dirty="0" smtClean="0">
                <a:solidFill>
                  <a:srgbClr val="FF0000"/>
                </a:solidFill>
              </a:rPr>
              <a:t>л</a:t>
            </a:r>
            <a:r>
              <a:rPr lang="ru-RU" sz="3200" b="1" i="1" dirty="0" smtClean="0"/>
              <a:t>ся</a:t>
            </a:r>
            <a:r>
              <a:rPr lang="ru-RU" sz="3200" i="1" dirty="0" smtClean="0"/>
              <a:t>.</a:t>
            </a:r>
            <a:r>
              <a:rPr lang="ru-RU" sz="3200" dirty="0" smtClean="0"/>
              <a:t> </a:t>
            </a:r>
          </a:p>
          <a:p>
            <a:pPr indent="256032">
              <a:buFont typeface="Wingdings" pitchFamily="2" charset="2"/>
              <a:buChar char="v"/>
            </a:pPr>
            <a:r>
              <a:rPr lang="ru-RU" sz="3200" dirty="0" smtClean="0"/>
              <a:t>По́сле гла́сных на́до употребля́ть -</a:t>
            </a:r>
            <a:r>
              <a:rPr lang="ru-RU" sz="3200" b="1" dirty="0" smtClean="0"/>
              <a:t>сь: </a:t>
            </a:r>
            <a:r>
              <a:rPr lang="ru-RU" sz="3200" i="1" dirty="0" smtClean="0"/>
              <a:t>учи́л</a:t>
            </a:r>
            <a:r>
              <a:rPr lang="ru-RU" sz="3200" b="1" i="1" dirty="0" smtClean="0">
                <a:solidFill>
                  <a:srgbClr val="FF0000"/>
                </a:solidFill>
              </a:rPr>
              <a:t>а</a:t>
            </a:r>
            <a:r>
              <a:rPr lang="ru-RU" sz="3200" b="1" i="1" dirty="0" smtClean="0"/>
              <a:t>сь</a:t>
            </a:r>
            <a:r>
              <a:rPr lang="ru-RU" sz="3200" i="1" dirty="0" smtClean="0"/>
              <a:t>, учи́л</a:t>
            </a:r>
            <a:r>
              <a:rPr lang="ru-RU" sz="3200" b="1" i="1" dirty="0" smtClean="0">
                <a:solidFill>
                  <a:srgbClr val="FF0000"/>
                </a:solidFill>
              </a:rPr>
              <a:t>и</a:t>
            </a:r>
            <a:r>
              <a:rPr lang="ru-RU" sz="3200" b="1" i="1" dirty="0" smtClean="0"/>
              <a:t>сь</a:t>
            </a:r>
            <a:r>
              <a:rPr lang="ru-RU" sz="3200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5668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Прочитайте тексты. </a:t>
            </a:r>
            <a:br>
              <a:rPr lang="ru-RU" sz="3200" dirty="0" smtClean="0">
                <a:solidFill>
                  <a:srgbClr val="FF0000"/>
                </a:solidFill>
                <a:latin typeface="+mn-lt"/>
              </a:rPr>
            </a:br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                                 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УТРОМ</a:t>
            </a:r>
            <a:endParaRPr lang="ru-RU" sz="27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143116"/>
            <a:ext cx="4038600" cy="463227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Текст 1 </a:t>
            </a:r>
          </a:p>
          <a:p>
            <a:pPr marL="0" indent="432000" algn="just">
              <a:buNone/>
            </a:pPr>
            <a:r>
              <a:rPr lang="ru-RU" sz="2200" dirty="0" smtClean="0"/>
              <a:t>Мать встаёт ра́но, убира́ет ко́мнату. Пото́м умыва́ет дочь, причёсывает, одева́ет и обува́ет её. Зате́м ма́ма гото́вит за́втрак. Де́вочка стои́т ря́дом и де́ржит таре́лку и ло́жку. По́сле за́втрака она́ мо́ет ру́ки. Мать надева́ет пальто́ и провожа́ет её в де́тский сад. Пото́м ма́ма идёт в шко́лу. Там она́ у́чит дете́й.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2143117"/>
            <a:ext cx="4038600" cy="471488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Текст 2 </a:t>
            </a:r>
          </a:p>
          <a:p>
            <a:pPr marL="0" indent="432000" algn="just">
              <a:buNone/>
            </a:pPr>
            <a:r>
              <a:rPr lang="ru-RU" sz="2200" dirty="0" smtClean="0"/>
              <a:t>Я встаю́ ра́но, де́лаю заря́дку. Пото́м умыва́юсь, причёсываюсь, одева́юсь и обува́юсь. Зате́м за́втракаю. По́сле за́втрака гото́влюсь к заня́тиям (я учу́сь в университет́е). В э́то вре́мя моя́ ма́ленькая сестра́ стои́т ря́дом и де́ржится за сту́л. Пото́м я надева́ю пальто́ и иду́ в университе́т. Я о́чень тороплю́сь.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1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301038" cy="4682302"/>
          </a:xfr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200" dirty="0" smtClean="0">
                <a:solidFill>
                  <a:srgbClr val="FF0000"/>
                </a:solidFill>
              </a:rPr>
              <a:t>Произнеси́те пра́вильно: </a:t>
            </a:r>
          </a:p>
          <a:p>
            <a:pPr>
              <a:buNone/>
            </a:pPr>
            <a:r>
              <a:rPr lang="ru-RU" sz="4000" dirty="0" smtClean="0"/>
              <a:t>                             </a:t>
            </a:r>
            <a:r>
              <a:rPr lang="ru-RU" sz="4000" dirty="0" smtClean="0">
                <a:solidFill>
                  <a:srgbClr val="7030A0"/>
                </a:solidFill>
              </a:rPr>
              <a:t>[ЦЦА] </a:t>
            </a:r>
          </a:p>
          <a:p>
            <a:pPr marL="0" indent="432000" algn="just">
              <a:buNone/>
            </a:pPr>
            <a:r>
              <a:rPr lang="ru-RU" sz="4000" dirty="0" smtClean="0"/>
              <a:t>Согласи́</a:t>
            </a:r>
            <a:r>
              <a:rPr lang="ru-RU" sz="4000" b="1" dirty="0" smtClean="0"/>
              <a:t>ться</a:t>
            </a:r>
            <a:r>
              <a:rPr lang="ru-RU" sz="4000" dirty="0" smtClean="0"/>
              <a:t>, торопи́</a:t>
            </a:r>
            <a:r>
              <a:rPr lang="ru-RU" sz="4000" b="1" dirty="0" smtClean="0"/>
              <a:t>ться</a:t>
            </a:r>
            <a:r>
              <a:rPr lang="ru-RU" sz="4000" dirty="0" smtClean="0"/>
              <a:t>, удиви́</a:t>
            </a:r>
            <a:r>
              <a:rPr lang="ru-RU" sz="4000" b="1" dirty="0" smtClean="0"/>
              <a:t>ться</a:t>
            </a:r>
            <a:r>
              <a:rPr lang="ru-RU" sz="4000" dirty="0" smtClean="0"/>
              <a:t>, улыбну́</a:t>
            </a:r>
            <a:r>
              <a:rPr lang="ru-RU" sz="4000" b="1" dirty="0" smtClean="0"/>
              <a:t>ться</a:t>
            </a:r>
            <a:r>
              <a:rPr lang="ru-RU" sz="4000" dirty="0" smtClean="0"/>
              <a:t>, мы́</a:t>
            </a:r>
            <a:r>
              <a:rPr lang="ru-RU" sz="4000" b="1" dirty="0" smtClean="0"/>
              <a:t>ться</a:t>
            </a:r>
            <a:r>
              <a:rPr lang="ru-RU" sz="4000" dirty="0" smtClean="0"/>
              <a:t>, одева́</a:t>
            </a:r>
            <a:r>
              <a:rPr lang="ru-RU" sz="4000" b="1" dirty="0" smtClean="0"/>
              <a:t>ться</a:t>
            </a:r>
            <a:r>
              <a:rPr lang="ru-RU" sz="4000" dirty="0" smtClean="0"/>
              <a:t>, гото́ви</a:t>
            </a:r>
            <a:r>
              <a:rPr lang="ru-RU" sz="4000" b="1" dirty="0" smtClean="0"/>
              <a:t>ться</a:t>
            </a:r>
            <a:r>
              <a:rPr lang="ru-RU" sz="4000" dirty="0" smtClean="0"/>
              <a:t>, останови́</a:t>
            </a:r>
            <a:r>
              <a:rPr lang="ru-RU" sz="4000" b="1" dirty="0" smtClean="0"/>
              <a:t>ться</a:t>
            </a:r>
            <a:r>
              <a:rPr lang="ru-RU" sz="4000" dirty="0" smtClean="0"/>
              <a:t>, встре́ти</a:t>
            </a:r>
            <a:r>
              <a:rPr lang="ru-RU" sz="4000" b="1" dirty="0" smtClean="0"/>
              <a:t>ться</a:t>
            </a:r>
            <a:r>
              <a:rPr lang="ru-RU" sz="4000" dirty="0" smtClean="0"/>
              <a:t>, показа́</a:t>
            </a:r>
            <a:r>
              <a:rPr lang="ru-RU" sz="4000" b="1" dirty="0" smtClean="0"/>
              <a:t>ться</a:t>
            </a:r>
            <a:r>
              <a:rPr lang="ru-RU" sz="4000" dirty="0" smtClean="0"/>
              <a:t>; </a:t>
            </a:r>
          </a:p>
          <a:p>
            <a:pPr marL="0" indent="432000" algn="just">
              <a:buNone/>
            </a:pPr>
            <a:r>
              <a:rPr lang="ru-RU" sz="4000" dirty="0" smtClean="0"/>
              <a:t>торо́пи</a:t>
            </a:r>
            <a:r>
              <a:rPr lang="ru-RU" sz="4000" b="1" dirty="0" smtClean="0"/>
              <a:t>тся </a:t>
            </a:r>
            <a:r>
              <a:rPr lang="ru-RU" sz="4000" dirty="0" smtClean="0"/>
              <a:t>– торо́пя</a:t>
            </a:r>
            <a:r>
              <a:rPr lang="ru-RU" sz="4000" b="1" dirty="0" smtClean="0"/>
              <a:t>тся</a:t>
            </a:r>
            <a:r>
              <a:rPr lang="ru-RU" sz="4000" dirty="0" smtClean="0"/>
              <a:t>, мо́е</a:t>
            </a:r>
            <a:r>
              <a:rPr lang="ru-RU" sz="4000" b="1" dirty="0" smtClean="0"/>
              <a:t>тся</a:t>
            </a:r>
            <a:r>
              <a:rPr lang="ru-RU" sz="4000" dirty="0" smtClean="0"/>
              <a:t> – мо́ю</a:t>
            </a:r>
            <a:r>
              <a:rPr lang="ru-RU" sz="4000" b="1" dirty="0" smtClean="0"/>
              <a:t>тся</a:t>
            </a:r>
            <a:r>
              <a:rPr lang="ru-RU" sz="4000" dirty="0" smtClean="0"/>
              <a:t>, одева́е</a:t>
            </a:r>
            <a:r>
              <a:rPr lang="ru-RU" sz="4000" b="1" dirty="0" smtClean="0"/>
              <a:t>тся</a:t>
            </a:r>
            <a:r>
              <a:rPr lang="ru-RU" sz="4000" dirty="0" smtClean="0"/>
              <a:t> – одева́ю</a:t>
            </a:r>
            <a:r>
              <a:rPr lang="ru-RU" sz="4000" b="1" dirty="0" smtClean="0"/>
              <a:t>тся</a:t>
            </a:r>
            <a:r>
              <a:rPr lang="ru-RU" sz="4000" dirty="0" smtClean="0"/>
              <a:t>, гото́ви</a:t>
            </a:r>
            <a:r>
              <a:rPr lang="ru-RU" sz="4000" b="1" dirty="0" smtClean="0"/>
              <a:t>тся</a:t>
            </a:r>
            <a:r>
              <a:rPr lang="ru-RU" sz="4000" dirty="0" smtClean="0"/>
              <a:t> – гото́вя</a:t>
            </a:r>
            <a:r>
              <a:rPr lang="ru-RU" sz="4000" b="1" dirty="0" smtClean="0"/>
              <a:t>тся</a:t>
            </a:r>
            <a:r>
              <a:rPr lang="ru-RU" sz="4000" dirty="0" smtClean="0"/>
              <a:t>.  </a:t>
            </a:r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ПО-РУ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ССКИ ГОВОРЯ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Т ТАК: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2643182"/>
          <a:ext cx="818676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4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одева́ть</a:t>
                      </a:r>
                      <a:r>
                        <a:rPr kumimoji="0" lang="ru-RU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(кого́?)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дочь, сы́на, бра́та, сестру́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4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надева́ть</a:t>
                      </a:r>
                      <a:r>
                        <a:rPr kumimoji="0" lang="ru-RU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(что?)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пальто́, пла́тье, носки́, кольцо́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4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обува́ть</a:t>
                      </a:r>
                      <a:r>
                        <a:rPr kumimoji="0" lang="ru-RU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(что?)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боти́нки, ту́фли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714356"/>
            <a:ext cx="8382000" cy="9286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Сравните рисунки и подписи к ним: </a:t>
            </a:r>
            <a:endParaRPr lang="ru-RU" sz="3200" dirty="0"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ма умыва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ет дочь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Ма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ма умыва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ет</a:t>
            </a:r>
            <a:r>
              <a:rPr lang="ru-RU" dirty="0" smtClean="0">
                <a:solidFill>
                  <a:srgbClr val="C00000"/>
                </a:solidFill>
              </a:rPr>
              <a:t>ся</a:t>
            </a:r>
            <a:r>
              <a:rPr lang="ru-RU" dirty="0" smtClean="0"/>
              <a:t> (сама</a:t>
            </a:r>
            <a:r>
              <a:rPr lang="ru-RU" dirty="0" smtClean="0">
                <a:latin typeface="Times New Roman"/>
                <a:cs typeface="Times New Roman"/>
              </a:rPr>
              <a:t>́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9" name="Содержимое 8" descr="mama-moet-dochke-ruki-0001687847-preview.jpg"/>
          <p:cNvPicPr>
            <a:picLocks noGrp="1" noChangeAspect="1"/>
          </p:cNvPicPr>
          <p:nvPr>
            <p:ph sz="quarter" idx="2"/>
          </p:nvPr>
        </p:nvPicPr>
        <p:blipFill rotWithShape="1">
          <a:blip r:embed="rId2"/>
          <a:srcRect b="11913"/>
          <a:stretch/>
        </p:blipFill>
        <p:spPr>
          <a:xfrm>
            <a:off x="381000" y="3143617"/>
            <a:ext cx="4041775" cy="2656292"/>
          </a:xfrm>
        </p:spPr>
      </p:pic>
      <p:pic>
        <p:nvPicPr>
          <p:cNvPr id="10" name="Содержимое 9" descr="Мать умывается-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8050" y="3135709"/>
            <a:ext cx="4041775" cy="3031331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5BF9E0F-29F8-4E5C-835D-96EF33AFDDE4}"/>
</file>

<file path=customXml/itemProps2.xml><?xml version="1.0" encoding="utf-8"?>
<ds:datastoreItem xmlns:ds="http://schemas.openxmlformats.org/officeDocument/2006/customXml" ds:itemID="{6484B76A-00F8-48F0-912F-B23F6FBAE69F}"/>
</file>

<file path=customXml/itemProps3.xml><?xml version="1.0" encoding="utf-8"?>
<ds:datastoreItem xmlns:ds="http://schemas.openxmlformats.org/officeDocument/2006/customXml" ds:itemID="{3C443C18-41E5-4C1E-9CBE-6F1CEEC065B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976</Words>
  <Application>Microsoft Office PowerPoint</Application>
  <PresentationFormat>Экран (4:3)</PresentationFormat>
  <Paragraphs>149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ГЛАГОЛЫ  С СУФФИКСОМ -СЯ / -СЬ </vt:lpstr>
      <vt:lpstr> Сравните:  УЧИТЬ – УЧИТЬСЯ  настоящее время</vt:lpstr>
      <vt:lpstr>Сравните:  УЧИТЬ – УЧИТЬСЯ  прошедшее время</vt:lpstr>
      <vt:lpstr>Сравните:  УЧИТЬ – УЧИТЬСЯ  будущее время</vt:lpstr>
      <vt:lpstr>Запо́мните! </vt:lpstr>
      <vt:lpstr> Прочитайте тексты.                                    УТРОМ</vt:lpstr>
      <vt:lpstr>Задание 1 </vt:lpstr>
      <vt:lpstr>ПО-РУ́ССКИ ГОВОРЯ́Т ТАК:</vt:lpstr>
      <vt:lpstr>Сравните рисунки и подписи к ним: </vt:lpstr>
      <vt:lpstr>Сравните рисунки и подписи к ним: </vt:lpstr>
      <vt:lpstr>Сравните рисунки и подписи к ним: </vt:lpstr>
      <vt:lpstr>Задания 2 – 4 </vt:lpstr>
      <vt:lpstr>УПРАЖНЕНИЕ 1 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Глаголы с суффиксом -ся / -сь</dc:title>
  <dc:subject>Русский язык как иностранный</dc:subject>
  <dc:creator>Н.Н. Гордей</dc:creator>
  <cp:lastModifiedBy>Пользователь</cp:lastModifiedBy>
  <cp:revision>161</cp:revision>
  <dcterms:created xsi:type="dcterms:W3CDTF">2014-04-13T12:14:43Z</dcterms:created>
  <dcterms:modified xsi:type="dcterms:W3CDTF">2015-04-01T07:02:35Z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