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rels" ContentType="application/vnd.openxmlformats-package.relationship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Default Extension="jpeg" ContentType="image/jpeg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1"/>
  </p:notesMasterIdLst>
  <p:sldIdLst>
    <p:sldId id="256" r:id="rId2"/>
    <p:sldId id="257" r:id="rId3"/>
    <p:sldId id="278" r:id="rId4"/>
    <p:sldId id="279" r:id="rId5"/>
    <p:sldId id="280" r:id="rId6"/>
    <p:sldId id="258" r:id="rId7"/>
    <p:sldId id="259" r:id="rId8"/>
    <p:sldId id="281" r:id="rId9"/>
    <p:sldId id="282" r:id="rId10"/>
    <p:sldId id="283" r:id="rId11"/>
    <p:sldId id="261" r:id="rId12"/>
    <p:sldId id="284" r:id="rId13"/>
    <p:sldId id="262" r:id="rId14"/>
    <p:sldId id="263" r:id="rId15"/>
    <p:sldId id="264" r:id="rId16"/>
    <p:sldId id="265" r:id="rId17"/>
    <p:sldId id="285" r:id="rId18"/>
    <p:sldId id="266" r:id="rId19"/>
    <p:sldId id="267" r:id="rId20"/>
    <p:sldId id="268" r:id="rId21"/>
    <p:sldId id="269" r:id="rId22"/>
    <p:sldId id="288" r:id="rId23"/>
    <p:sldId id="289" r:id="rId24"/>
    <p:sldId id="290" r:id="rId25"/>
    <p:sldId id="270" r:id="rId26"/>
    <p:sldId id="271" r:id="rId27"/>
    <p:sldId id="272" r:id="rId28"/>
    <p:sldId id="274" r:id="rId29"/>
    <p:sldId id="275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58" autoAdjust="0"/>
  </p:normalViewPr>
  <p:slideViewPr>
    <p:cSldViewPr>
      <p:cViewPr varScale="1">
        <p:scale>
          <a:sx n="82" d="100"/>
          <a:sy n="82" d="100"/>
        </p:scale>
        <p:origin x="-136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BBB1B-6371-4D5B-AE65-4E8A1794AED3}" type="datetimeFigureOut">
              <a:rPr lang="ru-RU" smtClean="0"/>
              <a:pPr/>
              <a:t>16.04.2014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A697B-053D-4AE4-A695-4F95FE0EF4F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9119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A697B-053D-4AE4-A695-4F95FE0EF4F1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A697B-053D-4AE4-A695-4F95FE0EF4F1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A697B-053D-4AE4-A695-4F95FE0EF4F1}" type="slidenum">
              <a:rPr lang="ru-RU" smtClean="0"/>
              <a:pPr/>
              <a:t>23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A697B-053D-4AE4-A695-4F95FE0EF4F1}" type="slidenum">
              <a:rPr lang="ru-RU" smtClean="0"/>
              <a:pPr/>
              <a:t>29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349A273-92F0-4F8E-987D-92DC457BB398}" type="datetimeFigureOut">
              <a:rPr lang="ru-RU" smtClean="0"/>
              <a:pPr/>
              <a:t>16.04.2014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273-92F0-4F8E-987D-92DC457BB398}" type="datetimeFigureOut">
              <a:rPr lang="ru-RU" smtClean="0"/>
              <a:pPr/>
              <a:t>16.04.2014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273-92F0-4F8E-987D-92DC457BB398}" type="datetimeFigureOut">
              <a:rPr lang="ru-RU" smtClean="0"/>
              <a:pPr/>
              <a:t>16.04.2014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273-92F0-4F8E-987D-92DC457BB398}" type="datetimeFigureOut">
              <a:rPr lang="ru-RU" smtClean="0"/>
              <a:pPr/>
              <a:t>16.04.2014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273-92F0-4F8E-987D-92DC457BB398}" type="datetimeFigureOut">
              <a:rPr lang="ru-RU" smtClean="0"/>
              <a:pPr/>
              <a:t>16.04.2014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273-92F0-4F8E-987D-92DC457BB398}" type="datetimeFigureOut">
              <a:rPr lang="ru-RU" smtClean="0"/>
              <a:pPr/>
              <a:t>16.04.2014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49A273-92F0-4F8E-987D-92DC457BB398}" type="datetimeFigureOut">
              <a:rPr lang="ru-RU" smtClean="0"/>
              <a:pPr/>
              <a:t>16.04.2014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349A273-92F0-4F8E-987D-92DC457BB398}" type="datetimeFigureOut">
              <a:rPr lang="ru-RU" smtClean="0"/>
              <a:pPr/>
              <a:t>16.04.2014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273-92F0-4F8E-987D-92DC457BB398}" type="datetimeFigureOut">
              <a:rPr lang="ru-RU" smtClean="0"/>
              <a:pPr/>
              <a:t>16.04.2014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273-92F0-4F8E-987D-92DC457BB398}" type="datetimeFigureOut">
              <a:rPr lang="ru-RU" smtClean="0"/>
              <a:pPr/>
              <a:t>16.04.2014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273-92F0-4F8E-987D-92DC457BB398}" type="datetimeFigureOut">
              <a:rPr lang="ru-RU" smtClean="0"/>
              <a:pPr/>
              <a:t>16.04.2014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349A273-92F0-4F8E-987D-92DC457BB398}" type="datetimeFigureOut">
              <a:rPr lang="ru-RU" smtClean="0"/>
              <a:pPr/>
              <a:t>16.04.2014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НАСТОЯЩЕЕ ВРЕМЯ ГЛАГОЛОВ</a:t>
            </a:r>
            <a:br>
              <a:rPr lang="ru-RU" dirty="0" smtClean="0"/>
            </a:br>
            <a:r>
              <a:rPr lang="ru-RU" dirty="0" smtClean="0"/>
              <a:t>(глаголы второго спряжения)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2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СИНОНИМЫ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i="1" dirty="0" smtClean="0"/>
              <a:t>Мне нра́вится ≈ я люблю́</a:t>
            </a:r>
            <a:endParaRPr lang="ru-RU" dirty="0" smtClean="0"/>
          </a:p>
          <a:p>
            <a:pPr algn="ctr"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 algn="ctr">
              <a:buNone/>
            </a:pPr>
            <a:r>
              <a:rPr lang="ru-RU" i="1" dirty="0" smtClean="0"/>
              <a:t>Трёхко́мнатная кварти́ра ≈ кварти́ра из трёх ко́мнат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256032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Укажи́те однокоренны́е слова́.  </a:t>
            </a:r>
          </a:p>
          <a:p>
            <a:pPr algn="just">
              <a:buNone/>
            </a:pPr>
            <a:r>
              <a:rPr lang="ru-RU" dirty="0" smtClean="0"/>
              <a:t> </a:t>
            </a:r>
          </a:p>
          <a:p>
            <a:pPr algn="just">
              <a:buNone/>
            </a:pPr>
            <a:r>
              <a:rPr lang="ru-RU" i="1" dirty="0" smtClean="0"/>
              <a:t>Пи́сьменный, …  </a:t>
            </a:r>
          </a:p>
          <a:p>
            <a:pPr algn="just">
              <a:buNone/>
            </a:pPr>
            <a:endParaRPr lang="ru-RU" i="1" dirty="0" smtClean="0"/>
          </a:p>
          <a:p>
            <a:pPr indent="256032" algn="just">
              <a:buNone/>
            </a:pPr>
            <a:r>
              <a:rPr lang="ru-RU" sz="2500" dirty="0" smtClean="0">
                <a:solidFill>
                  <a:srgbClr val="FF0000"/>
                </a:solidFill>
              </a:rPr>
              <a:t>Найди́те в те́ксте слова́, кото́рые отвеча́ют на вопро́сы </a:t>
            </a:r>
            <a:r>
              <a:rPr lang="ru-RU" sz="2500" dirty="0" smtClean="0">
                <a:solidFill>
                  <a:srgbClr val="7030A0"/>
                </a:solidFill>
              </a:rPr>
              <a:t>кто? что? 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>
                <a:solidFill>
                  <a:srgbClr val="7030A0"/>
                </a:solidFill>
              </a:rPr>
              <a:t>Образе</a:t>
            </a:r>
            <a:r>
              <a:rPr lang="ru-RU" dirty="0" smtClean="0">
                <a:solidFill>
                  <a:srgbClr val="7030A0"/>
                </a:solidFill>
                <a:latin typeface="Times New Roman"/>
                <a:cs typeface="Times New Roman"/>
              </a:rPr>
              <a:t>́</a:t>
            </a:r>
            <a:r>
              <a:rPr lang="ru-RU" dirty="0" smtClean="0">
                <a:solidFill>
                  <a:srgbClr val="7030A0"/>
                </a:solidFill>
              </a:rPr>
              <a:t>ц. </a:t>
            </a:r>
            <a:r>
              <a:rPr lang="ru-RU" dirty="0" smtClean="0"/>
              <a:t>Кто? – </a:t>
            </a:r>
            <a:r>
              <a:rPr lang="ru-RU" i="1" dirty="0" smtClean="0"/>
              <a:t>Мы,</a:t>
            </a:r>
            <a:r>
              <a:rPr lang="ru-RU" dirty="0" smtClean="0"/>
              <a:t> … Что? – </a:t>
            </a:r>
            <a:r>
              <a:rPr lang="ru-RU" i="1" dirty="0" smtClean="0"/>
              <a:t>Комната,</a:t>
            </a:r>
            <a:r>
              <a:rPr lang="ru-RU" dirty="0" smtClean="0"/>
              <a:t> … .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СУФФИКС -ИК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СТОЛ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СТОЛИК</a:t>
            </a:r>
            <a:endParaRPr lang="ru-RU" dirty="0"/>
          </a:p>
        </p:txBody>
      </p:sp>
      <p:pic>
        <p:nvPicPr>
          <p:cNvPr id="9" name="Содержимое 8" descr="стол.jpg"/>
          <p:cNvPicPr>
            <a:picLocks noGrp="1" noChangeAspect="1"/>
          </p:cNvPicPr>
          <p:nvPr>
            <p:ph sz="quarter" idx="2"/>
          </p:nvPr>
        </p:nvPicPr>
        <p:blipFill rotWithShape="1">
          <a:blip r:embed="rId2"/>
          <a:srcRect b="12973"/>
          <a:stretch/>
        </p:blipFill>
        <p:spPr>
          <a:xfrm>
            <a:off x="381000" y="3148664"/>
            <a:ext cx="4041775" cy="2615528"/>
          </a:xfrm>
        </p:spPr>
      </p:pic>
      <p:pic>
        <p:nvPicPr>
          <p:cNvPr id="10" name="Содержимое 9" descr="столик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443537" y="2708275"/>
            <a:ext cx="2590800" cy="38862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256032" algn="just">
              <a:buNone/>
            </a:pPr>
            <a:r>
              <a:rPr lang="ru-RU" sz="2500" dirty="0" smtClean="0">
                <a:solidFill>
                  <a:srgbClr val="FF0000"/>
                </a:solidFill>
              </a:rPr>
              <a:t>Су́ффикс -</a:t>
            </a:r>
            <a:r>
              <a:rPr lang="ru-RU" sz="2500" b="1" dirty="0" smtClean="0">
                <a:solidFill>
                  <a:srgbClr val="FF0000"/>
                </a:solidFill>
              </a:rPr>
              <a:t>ик</a:t>
            </a:r>
            <a:r>
              <a:rPr lang="ru-RU" sz="2500" dirty="0" smtClean="0">
                <a:solidFill>
                  <a:srgbClr val="FF0000"/>
                </a:solidFill>
              </a:rPr>
              <a:t> име́ет уменьши́тельное и ласка́тельное значе́ние. Образу́йте от существи́тельных при по́мощи э́того су́ффикса но́вые существи́тельные.  </a:t>
            </a:r>
          </a:p>
          <a:p>
            <a:endParaRPr lang="ru-RU" dirty="0" smtClean="0"/>
          </a:p>
          <a:p>
            <a:pPr indent="256032" algn="just">
              <a:buNone/>
            </a:pPr>
            <a:r>
              <a:rPr lang="ru-RU" i="1" dirty="0" smtClean="0"/>
              <a:t>Стол – сто́лик, дом – до́мик, </a:t>
            </a:r>
            <a:r>
              <a:rPr lang="ru-RU" dirty="0" smtClean="0"/>
              <a:t>двор - … , каранда́ш - … , кора́бль - … , куст - … , лист - … , мяч - … , нос - … , рот - … , слова́рь - … 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256032" algn="just">
              <a:buNone/>
            </a:pPr>
            <a:r>
              <a:rPr lang="ru-RU" sz="2500" dirty="0" smtClean="0">
                <a:solidFill>
                  <a:srgbClr val="FF0000"/>
                </a:solidFill>
              </a:rPr>
              <a:t>Образу́йте от существи́тельных при по́мощи су́ффикса </a:t>
            </a:r>
            <a:r>
              <a:rPr lang="ru-RU" sz="2500" b="1" dirty="0" smtClean="0">
                <a:solidFill>
                  <a:srgbClr val="FF0000"/>
                </a:solidFill>
              </a:rPr>
              <a:t>-н-</a:t>
            </a:r>
            <a:r>
              <a:rPr lang="ru-RU" sz="2500" dirty="0" smtClean="0">
                <a:solidFill>
                  <a:srgbClr val="FF0000"/>
                </a:solidFill>
              </a:rPr>
              <a:t> прилага́тельные. Прилага́тельные согласу́йте с существи́тельными из ско́бок. 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а) </a:t>
            </a:r>
            <a:r>
              <a:rPr lang="ru-RU" i="1" dirty="0" smtClean="0"/>
              <a:t>журна́л</a:t>
            </a:r>
            <a:r>
              <a:rPr lang="ru-RU" dirty="0" smtClean="0"/>
              <a:t> (</a:t>
            </a:r>
            <a:r>
              <a:rPr lang="ru-RU" i="1" dirty="0" smtClean="0"/>
              <a:t>сто́лик</a:t>
            </a:r>
            <a:r>
              <a:rPr lang="ru-RU" dirty="0" smtClean="0"/>
              <a:t>) – </a:t>
            </a:r>
            <a:r>
              <a:rPr lang="ru-RU" i="1" dirty="0" smtClean="0"/>
              <a:t>журна́льный сто́лик</a:t>
            </a:r>
            <a:r>
              <a:rPr lang="ru-RU" dirty="0" smtClean="0"/>
              <a:t>, футбо́л (кома́нда), шко́ла (слова́рик); </a:t>
            </a:r>
          </a:p>
          <a:p>
            <a:pPr>
              <a:buNone/>
            </a:pPr>
            <a:r>
              <a:rPr lang="ru-RU" dirty="0" smtClean="0"/>
              <a:t>б) </a:t>
            </a:r>
            <a:r>
              <a:rPr lang="ru-RU" i="1" dirty="0" smtClean="0"/>
              <a:t>авто́бус</a:t>
            </a:r>
            <a:r>
              <a:rPr lang="ru-RU" dirty="0" smtClean="0"/>
              <a:t> (</a:t>
            </a:r>
            <a:r>
              <a:rPr lang="ru-RU" i="1" dirty="0" smtClean="0"/>
              <a:t>остано́вка</a:t>
            </a:r>
            <a:r>
              <a:rPr lang="ru-RU" dirty="0" smtClean="0"/>
              <a:t>) </a:t>
            </a:r>
            <a:r>
              <a:rPr lang="ru-RU" i="1" dirty="0" smtClean="0"/>
              <a:t>– авто́бусная остано́вка</a:t>
            </a:r>
            <a:r>
              <a:rPr lang="ru-RU" dirty="0" smtClean="0"/>
              <a:t>, трамва́й (остано́вка), райо́н (поликли́ника), чай (посу́да).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066800"/>
          </a:xfrm>
        </p:spPr>
        <p:txBody>
          <a:bodyPr/>
          <a:lstStyle/>
          <a:p>
            <a:r>
              <a:rPr lang="ru-RU" dirty="0" smtClean="0"/>
              <a:t>Задание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186766" cy="4502858"/>
          </a:xfrm>
        </p:spPr>
        <p:txBody>
          <a:bodyPr anchor="b">
            <a:normAutofit fontScale="92500" lnSpcReduction="20000"/>
          </a:bodyPr>
          <a:lstStyle/>
          <a:p>
            <a:pPr indent="256032" algn="just">
              <a:buNone/>
            </a:pPr>
            <a:r>
              <a:rPr lang="ru-RU" sz="2700" dirty="0" smtClean="0">
                <a:solidFill>
                  <a:srgbClr val="FF0000"/>
                </a:solidFill>
              </a:rPr>
              <a:t>Спиши́те. Употреби́те слова́ из ско́бок. </a:t>
            </a:r>
          </a:p>
          <a:p>
            <a:pPr algn="just">
              <a:buNone/>
            </a:pPr>
            <a:r>
              <a:rPr lang="ru-RU" dirty="0" smtClean="0"/>
              <a:t> </a:t>
            </a:r>
          </a:p>
          <a:p>
            <a:pPr indent="256032" algn="just">
              <a:buNone/>
            </a:pPr>
            <a:r>
              <a:rPr lang="ru-RU" dirty="0" smtClean="0"/>
              <a:t>1. У нас (двухко́мнатный) кварти́ра. 2. Все ко́мнаты (све́тлый). 3. (Мой) ко́мната (большо́й). 4. Я люблю́ сиде́ть в (кре́сло) и смотре́ть телеви́зор. </a:t>
            </a:r>
          </a:p>
          <a:p>
            <a:pPr algn="just">
              <a:buNone/>
            </a:pPr>
            <a:r>
              <a:rPr lang="ru-RU" dirty="0" smtClean="0"/>
              <a:t> </a:t>
            </a:r>
          </a:p>
          <a:p>
            <a:pPr indent="256032" algn="just">
              <a:buNone/>
            </a:pPr>
            <a:r>
              <a:rPr lang="ru-RU" sz="2700" dirty="0" smtClean="0">
                <a:solidFill>
                  <a:srgbClr val="FF0000"/>
                </a:solidFill>
              </a:rPr>
              <a:t>Прочита́йте ещё раз текст (слайд №6) и отве́тьте на вопро́сы:</a:t>
            </a:r>
          </a:p>
          <a:p>
            <a:pPr algn="just">
              <a:buNone/>
            </a:pPr>
            <a:r>
              <a:rPr lang="ru-RU" dirty="0" smtClean="0"/>
              <a:t> </a:t>
            </a:r>
          </a:p>
          <a:p>
            <a:pPr algn="just">
              <a:buNone/>
            </a:pPr>
            <a:r>
              <a:rPr lang="ru-RU" dirty="0" smtClean="0"/>
              <a:t>Что стои́т в столо́вой? </a:t>
            </a:r>
          </a:p>
          <a:p>
            <a:pPr algn="just">
              <a:buNone/>
            </a:pPr>
            <a:r>
              <a:rPr lang="ru-RU" dirty="0" smtClean="0"/>
              <a:t>Что стои́т в ма́ленькой ко́мнате?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071678"/>
            <a:ext cx="8158162" cy="4467988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sz="2900" dirty="0" smtClean="0">
                <a:solidFill>
                  <a:srgbClr val="FF0000"/>
                </a:solidFill>
              </a:rPr>
              <a:t>Прочита́йте, перепиши</a:t>
            </a:r>
            <a:r>
              <a:rPr lang="ru-RU" sz="29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́</a:t>
            </a:r>
            <a:r>
              <a:rPr lang="ru-RU" sz="2900" dirty="0" smtClean="0">
                <a:solidFill>
                  <a:srgbClr val="FF0000"/>
                </a:solidFill>
              </a:rPr>
              <a:t>те и вы́учите диало́г. </a:t>
            </a:r>
          </a:p>
          <a:p>
            <a:pPr>
              <a:buNone/>
            </a:pPr>
            <a:endParaRPr lang="ru-RU" sz="4300" dirty="0" smtClean="0"/>
          </a:p>
          <a:p>
            <a:pPr algn="ctr">
              <a:buNone/>
            </a:pPr>
            <a:r>
              <a:rPr lang="ru-RU" dirty="0" smtClean="0"/>
              <a:t>РАЗГОВОР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algn="just">
              <a:buNone/>
            </a:pPr>
            <a:r>
              <a:rPr lang="ru-RU" dirty="0" smtClean="0"/>
              <a:t>- Здра́вствуйте, Фёдор Миха́йлович, к Вам мо́жно? </a:t>
            </a:r>
          </a:p>
          <a:p>
            <a:pPr algn="just">
              <a:buNone/>
            </a:pPr>
            <a:r>
              <a:rPr lang="ru-RU" dirty="0" smtClean="0"/>
              <a:t>- Пожа́луйста, Пётр Ива́нович, проходи́те. Раздева́йтесь. </a:t>
            </a:r>
          </a:p>
          <a:p>
            <a:pPr algn="just">
              <a:buNone/>
            </a:pPr>
            <a:r>
              <a:rPr lang="ru-RU" dirty="0" smtClean="0"/>
              <a:t>- Прости́те, я то́лько на одну́ мину́ту. Вы получа́ете журна́л «Но́вое вре́мя»? </a:t>
            </a:r>
          </a:p>
          <a:p>
            <a:pPr algn="just">
              <a:buNone/>
            </a:pPr>
            <a:r>
              <a:rPr lang="ru-RU" dirty="0" smtClean="0"/>
              <a:t>- Да, получа́ю. </a:t>
            </a:r>
          </a:p>
          <a:p>
            <a:pPr algn="just">
              <a:buNone/>
            </a:pPr>
            <a:r>
              <a:rPr lang="ru-RU" dirty="0" smtClean="0"/>
              <a:t>- Да́йте мне, пожа́луйста, после́дний но́мер. Говоря́т, там есть интере́сная статья́ о космона́втах. </a:t>
            </a:r>
          </a:p>
          <a:p>
            <a:pPr algn="just">
              <a:buNone/>
            </a:pPr>
            <a:r>
              <a:rPr lang="ru-RU" dirty="0" smtClean="0"/>
              <a:t>- Пожа́луйста, вот э́тот журна́л. </a:t>
            </a:r>
          </a:p>
          <a:p>
            <a:pPr algn="just">
              <a:buNone/>
            </a:pPr>
            <a:r>
              <a:rPr lang="ru-RU" dirty="0" smtClean="0"/>
              <a:t> </a:t>
            </a:r>
          </a:p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1. Вы пришли́ в го́сти. Что на́до сказа́ть хозя́евам? </a:t>
            </a:r>
          </a:p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2. К вам пришли́ го́сти. Что на́до сказа́ть тем, кто пришёл?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СЛОВА-АНТОНИМЫ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sz="3500" i="1" dirty="0" smtClean="0"/>
              <a:t>после́дний ↔ пе́рвый</a:t>
            </a:r>
            <a:endParaRPr lang="ru-RU" sz="35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325112"/>
          </a:xfrm>
        </p:spPr>
        <p:txBody>
          <a:bodyPr>
            <a:normAutofit/>
          </a:bodyPr>
          <a:lstStyle/>
          <a:p>
            <a:pPr indent="256032">
              <a:buNone/>
            </a:pPr>
            <a:r>
              <a:rPr lang="ru-RU" dirty="0" smtClean="0">
                <a:solidFill>
                  <a:srgbClr val="FF0000"/>
                </a:solidFill>
              </a:rPr>
              <a:t>Вме́сто то́чек употреби́те глаго́лы </a:t>
            </a:r>
            <a:r>
              <a:rPr lang="ru-RU" i="1" dirty="0" smtClean="0">
                <a:solidFill>
                  <a:srgbClr val="0070C0"/>
                </a:solidFill>
              </a:rPr>
              <a:t>учи</a:t>
            </a:r>
            <a:r>
              <a:rPr lang="ru-RU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́</a:t>
            </a:r>
            <a:r>
              <a:rPr lang="ru-RU" i="1" dirty="0" smtClean="0">
                <a:solidFill>
                  <a:srgbClr val="0070C0"/>
                </a:solidFill>
              </a:rPr>
              <a:t>ть,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smtClean="0">
                <a:solidFill>
                  <a:srgbClr val="0070C0"/>
                </a:solidFill>
              </a:rPr>
              <a:t>ходи</a:t>
            </a:r>
            <a:r>
              <a:rPr lang="ru-RU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́</a:t>
            </a:r>
            <a:r>
              <a:rPr lang="ru-RU" i="1" dirty="0" smtClean="0">
                <a:solidFill>
                  <a:srgbClr val="0070C0"/>
                </a:solidFill>
              </a:rPr>
              <a:t>ть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в  фо́рме настоя́щего вре́мени. </a:t>
            </a:r>
          </a:p>
          <a:p>
            <a:pPr indent="0">
              <a:buNone/>
            </a:pPr>
            <a:endParaRPr lang="ru-RU" dirty="0" smtClean="0"/>
          </a:p>
          <a:p>
            <a:pPr indent="0">
              <a:buNone/>
            </a:pPr>
            <a:endParaRPr lang="ru-RU" dirty="0" smtClean="0"/>
          </a:p>
          <a:p>
            <a:pPr indent="0">
              <a:buNone/>
            </a:pPr>
            <a:endParaRPr lang="ru-RU" dirty="0" smtClean="0"/>
          </a:p>
          <a:p>
            <a:pPr indent="0">
              <a:buNone/>
            </a:pPr>
            <a:endParaRPr lang="ru-RU" dirty="0" smtClean="0"/>
          </a:p>
          <a:p>
            <a:pPr indent="0">
              <a:buNone/>
            </a:pPr>
            <a:endParaRPr lang="ru-RU" dirty="0" smtClean="0"/>
          </a:p>
          <a:p>
            <a:pPr indent="0">
              <a:buNone/>
            </a:pPr>
            <a:endParaRPr lang="ru-RU" dirty="0" smtClean="0"/>
          </a:p>
          <a:p>
            <a:pPr indent="0">
              <a:buNone/>
            </a:pPr>
            <a:endParaRPr lang="ru-RU" dirty="0" smtClean="0"/>
          </a:p>
          <a:p>
            <a:pPr indent="0">
              <a:buNone/>
            </a:pPr>
            <a:endParaRPr lang="ru-RU" dirty="0" smtClean="0"/>
          </a:p>
          <a:p>
            <a:pPr indent="0">
              <a:buNone/>
            </a:pPr>
            <a:endParaRPr lang="ru-RU" dirty="0" smtClean="0"/>
          </a:p>
          <a:p>
            <a:pPr indent="0">
              <a:buNone/>
            </a:pPr>
            <a:endParaRPr lang="ru-RU" dirty="0" smtClean="0"/>
          </a:p>
          <a:p>
            <a:pPr indent="0">
              <a:buNone/>
            </a:pPr>
            <a:endParaRPr lang="ru-RU" dirty="0" smtClean="0"/>
          </a:p>
          <a:p>
            <a:pPr indent="0"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71604" y="3214686"/>
          <a:ext cx="60960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Я … стихи́. </a:t>
                      </a:r>
                    </a:p>
                    <a:p>
                      <a:pPr indent="0">
                        <a:buNone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Вы … стихи́?  </a:t>
                      </a:r>
                    </a:p>
                    <a:p>
                      <a:pPr indent="0">
                        <a:buNone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Он … стихи́.  </a:t>
                      </a:r>
                    </a:p>
                    <a:p>
                      <a:pPr indent="0">
                        <a:buNone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Ты … стихи́? </a:t>
                      </a:r>
                    </a:p>
                    <a:p>
                      <a:pPr indent="0">
                        <a:buNone/>
                      </a:pPr>
                      <a:r>
                        <a:rPr lang="ru-RU" dirty="0" smtClean="0"/>
                        <a:t>Мы … стихи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dirty="0" smtClean="0"/>
                        <a:t>. </a:t>
                      </a:r>
                    </a:p>
                    <a:p>
                      <a:pPr indent="0">
                        <a:buNone/>
                      </a:pPr>
                      <a:r>
                        <a:rPr lang="ru-RU" dirty="0" smtClean="0"/>
                        <a:t>Они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dirty="0" smtClean="0"/>
                        <a:t> … стихи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dirty="0" smtClean="0"/>
                        <a:t>.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Он … в кино́. </a:t>
                      </a:r>
                    </a:p>
                    <a:p>
                      <a:pPr indent="0">
                        <a:buNone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Мы …  в кино́. </a:t>
                      </a:r>
                    </a:p>
                    <a:p>
                      <a:pPr indent="0">
                        <a:buNone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Я …  в кино́. </a:t>
                      </a:r>
                    </a:p>
                    <a:p>
                      <a:pPr indent="0">
                        <a:buNone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Вы … в кино́? </a:t>
                      </a:r>
                    </a:p>
                    <a:p>
                      <a:pPr indent="0">
                        <a:buNone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Ты … в кино́? </a:t>
                      </a:r>
                    </a:p>
                    <a:p>
                      <a:pPr indent="0">
                        <a:buNone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Они́ … в кино́.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256032">
              <a:buNone/>
            </a:pPr>
            <a:r>
              <a:rPr lang="ru-RU" dirty="0" smtClean="0">
                <a:solidFill>
                  <a:srgbClr val="FF0000"/>
                </a:solidFill>
              </a:rPr>
              <a:t>Вме́сто то́чек употреби́те глаго́лы </a:t>
            </a:r>
            <a:r>
              <a:rPr lang="ru-RU" i="1" dirty="0" smtClean="0">
                <a:solidFill>
                  <a:srgbClr val="0070C0"/>
                </a:solidFill>
              </a:rPr>
              <a:t>люби</a:t>
            </a:r>
            <a:r>
              <a:rPr lang="ru-RU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́</a:t>
            </a:r>
            <a:r>
              <a:rPr lang="ru-RU" i="1" dirty="0" smtClean="0">
                <a:solidFill>
                  <a:srgbClr val="0070C0"/>
                </a:solidFill>
              </a:rPr>
              <a:t>ть, по</a:t>
            </a:r>
            <a:r>
              <a:rPr lang="ru-RU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́</a:t>
            </a:r>
            <a:r>
              <a:rPr lang="ru-RU" i="1" dirty="0" smtClean="0">
                <a:solidFill>
                  <a:srgbClr val="0070C0"/>
                </a:solidFill>
              </a:rPr>
              <a:t>мнить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в фо́рме настоя́щего вре́мени.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3857628"/>
          <a:ext cx="6096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Я … чита́ть. 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Ты … чита́ть?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Они́ … чита́ть. 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Мы … чита́ть.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Вы … чита́ть?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Она́ … чита́ть.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Они́ …. э́ти слова́. </a:t>
                      </a:r>
                    </a:p>
                    <a:p>
                      <a:pPr>
                        <a:buNone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Ты … э́ти слова́? </a:t>
                      </a:r>
                      <a:endParaRPr lang="ru-RU" dirty="0" smtClean="0"/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Она́ … э́ти слова́.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Я … э́ти слова́.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Вы … э́ти слова́?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Мы … э́ти слова́. 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ПРАВИЛО 1: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256032" algn="just">
              <a:buNone/>
            </a:pPr>
            <a:r>
              <a:rPr lang="ru-RU" dirty="0" smtClean="0"/>
              <a:t>К глаго́лам </a:t>
            </a:r>
            <a:r>
              <a:rPr lang="ru-RU" b="1" dirty="0" smtClean="0"/>
              <a:t>второ́го спряже́ния</a:t>
            </a:r>
            <a:r>
              <a:rPr lang="ru-RU" dirty="0" smtClean="0"/>
              <a:t> отно́сятся все глаго́лы на -</a:t>
            </a:r>
            <a:r>
              <a:rPr lang="ru-RU" b="1" dirty="0" smtClean="0"/>
              <a:t>ить</a:t>
            </a:r>
            <a:r>
              <a:rPr lang="ru-RU" dirty="0" smtClean="0"/>
              <a:t>: </a:t>
            </a:r>
            <a:r>
              <a:rPr lang="ru-RU" i="1" dirty="0" smtClean="0"/>
              <a:t>по́мнить, дружи́ть.  </a:t>
            </a:r>
          </a:p>
          <a:p>
            <a:pPr indent="256032" algn="just">
              <a:buNone/>
            </a:pPr>
            <a:r>
              <a:rPr lang="ru-RU" dirty="0" smtClean="0"/>
              <a:t>Но односло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жные глаго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лы на </a:t>
            </a:r>
            <a:r>
              <a:rPr lang="ru-RU" b="1" dirty="0" smtClean="0"/>
              <a:t>-ить </a:t>
            </a:r>
            <a:r>
              <a:rPr lang="ru-RU" dirty="0" smtClean="0"/>
              <a:t>отно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сятся к </a:t>
            </a:r>
            <a:r>
              <a:rPr lang="ru-RU" b="1" dirty="0" smtClean="0"/>
              <a:t>пе</a:t>
            </a:r>
            <a:r>
              <a:rPr lang="ru-RU" b="1" dirty="0" smtClean="0">
                <a:latin typeface="Times New Roman"/>
                <a:cs typeface="Times New Roman"/>
              </a:rPr>
              <a:t>́</a:t>
            </a:r>
            <a:r>
              <a:rPr lang="ru-RU" b="1" dirty="0" smtClean="0"/>
              <a:t>рвому спряже</a:t>
            </a:r>
            <a:r>
              <a:rPr lang="ru-RU" b="1" dirty="0" smtClean="0">
                <a:latin typeface="Times New Roman"/>
                <a:cs typeface="Times New Roman"/>
              </a:rPr>
              <a:t>́</a:t>
            </a:r>
            <a:r>
              <a:rPr lang="ru-RU" b="1" dirty="0" smtClean="0"/>
              <a:t>нию</a:t>
            </a:r>
            <a:r>
              <a:rPr lang="ru-RU" dirty="0" smtClean="0"/>
              <a:t>: </a:t>
            </a:r>
            <a:r>
              <a:rPr lang="ru-RU" i="1" dirty="0" smtClean="0"/>
              <a:t>пить, лить, бить </a:t>
            </a:r>
            <a:r>
              <a:rPr lang="ru-RU" dirty="0" smtClean="0"/>
              <a:t>и др.</a:t>
            </a:r>
          </a:p>
          <a:p>
            <a:pPr indent="256032" algn="just"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256032">
              <a:buNone/>
            </a:pPr>
            <a:r>
              <a:rPr lang="ru-RU" dirty="0" smtClean="0">
                <a:solidFill>
                  <a:srgbClr val="FF0000"/>
                </a:solidFill>
              </a:rPr>
              <a:t>Да́йте отве́ты. В отве́тах употреби́те слова́ из ско́бок.  </a:t>
            </a:r>
          </a:p>
          <a:p>
            <a:pPr>
              <a:buNone/>
            </a:pPr>
            <a:endParaRPr lang="ru-RU" dirty="0" smtClean="0"/>
          </a:p>
          <a:p>
            <a:pPr indent="256032" algn="just">
              <a:buNone/>
            </a:pPr>
            <a:r>
              <a:rPr lang="ru-RU" dirty="0" smtClean="0"/>
              <a:t>1. Что ты де́лаешь? (гото́вить обе́д) 2. Что де́лает э́тот мужчи́на? (коси́ть траву́) 3. Что  де́лает э́та же́нщина? (звони́ть по телефо́ну) 4. Что де́лают э́ти де́ти? (учи́ть стихи́)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256032">
              <a:buNone/>
            </a:pPr>
            <a:r>
              <a:rPr lang="ru-RU" dirty="0" smtClean="0">
                <a:solidFill>
                  <a:srgbClr val="FF0000"/>
                </a:solidFill>
              </a:rPr>
              <a:t>Поста́вьте вопро́сы к глаго́лам. 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Образе́ц. </a:t>
            </a:r>
            <a:r>
              <a:rPr lang="ru-RU" dirty="0" smtClean="0"/>
              <a:t>Я гото́влю обе́д. – Что </a:t>
            </a:r>
            <a:r>
              <a:rPr lang="ru-RU" dirty="0" smtClean="0">
                <a:solidFill>
                  <a:srgbClr val="0070C0"/>
                </a:solidFill>
              </a:rPr>
              <a:t>ты</a:t>
            </a:r>
            <a:r>
              <a:rPr lang="ru-RU" dirty="0" smtClean="0"/>
              <a:t> де́лаешь? </a:t>
            </a:r>
          </a:p>
          <a:p>
            <a:pPr>
              <a:buNone/>
            </a:pPr>
            <a:r>
              <a:rPr lang="ru-RU" dirty="0" smtClean="0"/>
              <a:t>                    Мы гото́вим обе́д – Что </a:t>
            </a:r>
            <a:r>
              <a:rPr lang="ru-RU" dirty="0" smtClean="0">
                <a:solidFill>
                  <a:srgbClr val="0070C0"/>
                </a:solidFill>
              </a:rPr>
              <a:t>вы</a:t>
            </a:r>
            <a:r>
              <a:rPr lang="ru-RU" dirty="0" smtClean="0"/>
              <a:t> де́лаете?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indent="256032" algn="just">
              <a:buNone/>
            </a:pPr>
            <a:r>
              <a:rPr lang="ru-RU" dirty="0" smtClean="0"/>
              <a:t>1. Я гото́влю за́втрак. 2. Он у́чится в те́хникуме. 3. Пётр звони́т по телефо́ну. 4. Мы ко́сим траву́. 5. Они́ пи́лят дрова́.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вьте и запиши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те предложе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ния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Что де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лает э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тот ма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льчик?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Что де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лают оте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ц и сын?</a:t>
            </a:r>
            <a:endParaRPr lang="ru-RU" dirty="0"/>
          </a:p>
        </p:txBody>
      </p:sp>
      <p:pic>
        <p:nvPicPr>
          <p:cNvPr id="9" name="Содержимое 8" descr="колоть дрова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1053147" y="3772027"/>
            <a:ext cx="2697480" cy="1758696"/>
          </a:xfrm>
          <a:blipFill>
            <a:blip r:embed="rId3"/>
            <a:tile tx="0" ty="0" sx="100000" sy="100000" flip="none" algn="tl"/>
          </a:blipFill>
        </p:spPr>
      </p:pic>
      <p:pic>
        <p:nvPicPr>
          <p:cNvPr id="10" name="Содержимое 9" descr="пилить дрова.jp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5519737" y="3839083"/>
            <a:ext cx="2438400" cy="1624584"/>
          </a:xfrm>
        </p:spPr>
      </p:pic>
    </p:spTree>
  </p:cSld>
  <p:clrMapOvr>
    <a:masterClrMapping/>
  </p:clrMapOvr>
  <p:transition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Соста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вьте и запиши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те предложе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ние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Что де</a:t>
            </a:r>
            <a:r>
              <a:rPr lang="ru-RU" sz="3100" dirty="0" smtClean="0">
                <a:latin typeface="Times New Roman"/>
                <a:cs typeface="Times New Roman"/>
              </a:rPr>
              <a:t>́</a:t>
            </a:r>
            <a:r>
              <a:rPr lang="ru-RU" sz="3100" dirty="0" smtClean="0"/>
              <a:t>лает э</a:t>
            </a:r>
            <a:r>
              <a:rPr lang="ru-RU" sz="3100" dirty="0" smtClean="0">
                <a:latin typeface="Times New Roman"/>
                <a:cs typeface="Times New Roman"/>
              </a:rPr>
              <a:t>́</a:t>
            </a:r>
            <a:r>
              <a:rPr lang="ru-RU" sz="3100" dirty="0" smtClean="0"/>
              <a:t>та де</a:t>
            </a:r>
            <a:r>
              <a:rPr lang="ru-RU" sz="3100" dirty="0" smtClean="0">
                <a:latin typeface="Times New Roman"/>
                <a:cs typeface="Times New Roman"/>
              </a:rPr>
              <a:t>́</a:t>
            </a:r>
            <a:r>
              <a:rPr lang="ru-RU" sz="3100" dirty="0" smtClean="0"/>
              <a:t>вушка? </a:t>
            </a:r>
            <a:endParaRPr lang="ru-RU" sz="3100" dirty="0"/>
          </a:p>
        </p:txBody>
      </p:sp>
      <p:pic>
        <p:nvPicPr>
          <p:cNvPr id="18" name="Содержимое 17" descr="готовить .еду-2jpg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048000" y="3395155"/>
            <a:ext cx="3048000" cy="2033016"/>
          </a:xfrm>
        </p:spPr>
      </p:pic>
    </p:spTree>
  </p:cSld>
  <p:clrMapOvr>
    <a:masterClrMapping/>
  </p:clrMapOvr>
  <p:transition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256032">
              <a:buNone/>
            </a:pPr>
            <a:r>
              <a:rPr lang="ru-RU" dirty="0" smtClean="0">
                <a:solidFill>
                  <a:srgbClr val="FF0000"/>
                </a:solidFill>
              </a:rPr>
              <a:t>Да́йте отве́ты. В отве́тах употреби́те глаго́л </a:t>
            </a:r>
            <a:r>
              <a:rPr lang="ru-RU" i="1" dirty="0" smtClean="0">
                <a:solidFill>
                  <a:srgbClr val="0070C0"/>
                </a:solidFill>
              </a:rPr>
              <a:t>дежу́рить</a:t>
            </a:r>
            <a:r>
              <a:rPr lang="ru-RU" dirty="0" smtClean="0">
                <a:solidFill>
                  <a:srgbClr val="0070C0"/>
                </a:solidFill>
              </a:rPr>
              <a:t>. </a:t>
            </a:r>
          </a:p>
          <a:p>
            <a:pPr>
              <a:buNone/>
            </a:pPr>
            <a:endParaRPr lang="ru-RU" dirty="0" smtClean="0"/>
          </a:p>
          <a:p>
            <a:pPr indent="256032">
              <a:buNone/>
            </a:pPr>
            <a:r>
              <a:rPr lang="ru-RU" dirty="0" smtClean="0"/>
              <a:t>1. Что вы де́́лаете вечером? 2. Что де́лает ве́чером Ю́ля? 3. Что де́лают ве́чером Ви́ктор и Бори́с?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256032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Соста́вьте и запиши́те предложе́ния с глаго́лами </a:t>
            </a:r>
            <a:r>
              <a:rPr lang="ru-RU" i="1" dirty="0" smtClean="0">
                <a:solidFill>
                  <a:srgbClr val="002060"/>
                </a:solidFill>
              </a:rPr>
              <a:t>вари́ть, пили́ть, держа́ть, крича́ть, ви́деть, горе́ть </a:t>
            </a:r>
            <a:r>
              <a:rPr lang="ru-RU" dirty="0" smtClean="0">
                <a:solidFill>
                  <a:srgbClr val="FF0000"/>
                </a:solidFill>
              </a:rPr>
              <a:t>в фо́рме настоя́щего вре́мени.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Образе</a:t>
            </a:r>
            <a:r>
              <a:rPr lang="ru-RU" dirty="0" smtClean="0">
                <a:solidFill>
                  <a:srgbClr val="002060"/>
                </a:solidFill>
                <a:latin typeface="Times New Roman"/>
                <a:cs typeface="Times New Roman"/>
              </a:rPr>
              <a:t>́</a:t>
            </a:r>
            <a:r>
              <a:rPr lang="ru-RU" dirty="0" smtClean="0">
                <a:solidFill>
                  <a:srgbClr val="002060"/>
                </a:solidFill>
              </a:rPr>
              <a:t>ц. </a:t>
            </a:r>
            <a:r>
              <a:rPr lang="ru-RU" dirty="0" smtClean="0"/>
              <a:t>Сейча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с моя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 ма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ма ва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рит суп. </a:t>
            </a:r>
            <a:r>
              <a:rPr lang="ru-RU" i="1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8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 fontScale="77500" lnSpcReduction="20000"/>
          </a:bodyPr>
          <a:lstStyle/>
          <a:p>
            <a:pPr indent="256032" algn="just">
              <a:buNone/>
            </a:pPr>
            <a:r>
              <a:rPr lang="ru-RU" sz="3300" dirty="0" smtClean="0">
                <a:solidFill>
                  <a:srgbClr val="FF0000"/>
                </a:solidFill>
              </a:rPr>
              <a:t>Вме́́сто то́чек напиши́те ну́жный глаго́л в фо́рме настоя́щего вре́мени. </a:t>
            </a:r>
          </a:p>
          <a:p>
            <a:pPr indent="256032" algn="just">
              <a:buNone/>
            </a:pPr>
            <a:endParaRPr lang="ru-RU" sz="3300" dirty="0" smtClean="0">
              <a:solidFill>
                <a:srgbClr val="FF0000"/>
              </a:solidFill>
            </a:endParaRPr>
          </a:p>
          <a:p>
            <a:pPr indent="256032" algn="just">
              <a:buNone/>
            </a:pPr>
            <a:r>
              <a:rPr lang="ru-RU" sz="3300" dirty="0" smtClean="0">
                <a:solidFill>
                  <a:srgbClr val="FF0000"/>
                </a:solidFill>
              </a:rPr>
              <a:t>Слова́ для вста́вки: </a:t>
            </a:r>
            <a:r>
              <a:rPr lang="ru-RU" sz="3300" i="1" dirty="0" smtClean="0">
                <a:solidFill>
                  <a:srgbClr val="0070C0"/>
                </a:solidFill>
              </a:rPr>
              <a:t>е́хать, по́мнить, нра́виться, говори́ть, спра́шивать, занима́ться</a:t>
            </a:r>
            <a:r>
              <a:rPr lang="ru-RU" sz="3300" dirty="0" smtClean="0">
                <a:solidFill>
                  <a:srgbClr val="0070C0"/>
                </a:solidFill>
              </a:rPr>
              <a:t>.  </a:t>
            </a:r>
          </a:p>
          <a:p>
            <a:pPr indent="256032" algn="just">
              <a:buNone/>
            </a:pPr>
            <a:endParaRPr lang="ru-RU" sz="3300" dirty="0" smtClean="0">
              <a:solidFill>
                <a:srgbClr val="FF0000"/>
              </a:solidFill>
            </a:endParaRPr>
          </a:p>
          <a:p>
            <a:pPr indent="256032" algn="just">
              <a:buNone/>
            </a:pPr>
            <a:r>
              <a:rPr lang="ru-RU" sz="3300" dirty="0" smtClean="0">
                <a:solidFill>
                  <a:srgbClr val="0070C0"/>
                </a:solidFill>
              </a:rPr>
              <a:t>Образе́ц. </a:t>
            </a:r>
            <a:r>
              <a:rPr lang="ru-RU" sz="3300" i="1" dirty="0" smtClean="0"/>
              <a:t>Они́ мно́го … . – Они́ мно́го занима́ются.</a:t>
            </a:r>
            <a:r>
              <a:rPr lang="ru-RU" sz="3300" dirty="0" smtClean="0"/>
              <a:t> </a:t>
            </a:r>
          </a:p>
          <a:p>
            <a:pPr indent="256032" algn="just">
              <a:buNone/>
            </a:pPr>
            <a:endParaRPr lang="ru-RU" dirty="0" smtClean="0"/>
          </a:p>
          <a:p>
            <a:pPr indent="256032" algn="just">
              <a:buNone/>
            </a:pPr>
            <a:r>
              <a:rPr lang="ru-RU" dirty="0" smtClean="0"/>
              <a:t>1. Уча́щиеся … ка́ждый день. 2. Они́ … на стадио́н. 3. Вы … э́тот текст? 4. Учи́тель … дете́й. 5. Ты … по-ру́сски? 6. Мне … э́та статья́. </a:t>
            </a:r>
          </a:p>
          <a:p>
            <a:pPr indent="256032" algn="just"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9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indent="256032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Спиши́те. Поста́вьте ударе́ние. Перескажи́те. </a:t>
            </a:r>
          </a:p>
          <a:p>
            <a:pPr indent="256032" algn="just">
              <a:buNone/>
            </a:pPr>
            <a:endParaRPr lang="ru-RU" dirty="0" smtClean="0"/>
          </a:p>
          <a:p>
            <a:pPr indent="256032" algn="ctr">
              <a:buNone/>
            </a:pPr>
            <a:r>
              <a:rPr lang="ru-RU" dirty="0" smtClean="0"/>
              <a:t>ДОМА ИЛИ В ГОСТЯХ? </a:t>
            </a:r>
          </a:p>
          <a:p>
            <a:pPr indent="256032" algn="just">
              <a:buNone/>
            </a:pPr>
            <a:r>
              <a:rPr lang="ru-RU" dirty="0" smtClean="0"/>
              <a:t> </a:t>
            </a:r>
          </a:p>
          <a:p>
            <a:pPr indent="256032" algn="just">
              <a:buNone/>
            </a:pPr>
            <a:r>
              <a:rPr lang="ru-RU" dirty="0" smtClean="0"/>
              <a:t>Один известный профессор сидит в гостях. Уже поздно, а он не идёт домой. Профессор что-то весело говорит, смеётся. Потом тихо спрашивает жену: </a:t>
            </a:r>
          </a:p>
          <a:p>
            <a:pPr indent="256032" algn="just">
              <a:buNone/>
            </a:pPr>
            <a:r>
              <a:rPr lang="ru-RU" dirty="0" smtClean="0"/>
              <a:t>- Не пора ли спать? Но где положить гостей? Где взять подушки и одеяла для всех? </a:t>
            </a:r>
          </a:p>
          <a:p>
            <a:pPr indent="256032" algn="just">
              <a:buNone/>
            </a:pPr>
            <a:r>
              <a:rPr lang="ru-RU" dirty="0" smtClean="0"/>
              <a:t>Жена также тихо отвечает: </a:t>
            </a:r>
          </a:p>
          <a:p>
            <a:pPr indent="256032" algn="just">
              <a:buNone/>
            </a:pPr>
            <a:r>
              <a:rPr lang="ru-RU" dirty="0" smtClean="0"/>
              <a:t>- Мой дорогой, а почему ты не хочешь спать дома? Ведь сегодня не у нас гости, а мы сами в гостях. </a:t>
            </a:r>
          </a:p>
          <a:p>
            <a:pPr indent="256032" algn="just"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10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indent="256032" algn="just">
              <a:buNone/>
            </a:pPr>
            <a:endParaRPr lang="ru-RU" dirty="0" smtClean="0"/>
          </a:p>
          <a:p>
            <a:pPr indent="256032" algn="just">
              <a:buNone/>
            </a:pPr>
            <a:endParaRPr lang="ru-RU" dirty="0" smtClean="0"/>
          </a:p>
          <a:p>
            <a:pPr indent="256032" algn="just">
              <a:buNone/>
            </a:pPr>
            <a:r>
              <a:rPr lang="ru-RU" dirty="0" smtClean="0"/>
              <a:t>Расскажи́те, кака́я у вас кварти́ра. </a:t>
            </a:r>
          </a:p>
          <a:p>
            <a:pPr indent="256032" algn="just">
              <a:buNone/>
            </a:pPr>
            <a:r>
              <a:rPr lang="ru-RU" dirty="0" smtClean="0"/>
              <a:t>Ско́лько в кварти́ре ко́мнат? </a:t>
            </a:r>
          </a:p>
          <a:p>
            <a:pPr indent="256032" algn="just">
              <a:buNone/>
            </a:pPr>
            <a:r>
              <a:rPr lang="ru-RU" dirty="0" smtClean="0"/>
              <a:t>Кака́я ме́бель стои́т в ва́шей ко́мнате? </a:t>
            </a:r>
          </a:p>
          <a:p>
            <a:pPr indent="256032" algn="just"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Благодарю за внимание! </a:t>
            </a:r>
          </a:p>
          <a:p>
            <a:pPr algn="ctr">
              <a:buNone/>
            </a:pPr>
            <a:r>
              <a:rPr lang="ru-RU" dirty="0" smtClean="0"/>
              <a:t>Желаю успехов в овладении русским языком!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Составила: Н.Н. Гордей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ПРАВИЛО 2: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256032" algn="just">
              <a:buNone/>
            </a:pPr>
            <a:r>
              <a:rPr lang="ru-RU" dirty="0" smtClean="0"/>
              <a:t>К глаго́лам </a:t>
            </a:r>
            <a:r>
              <a:rPr lang="ru-RU" b="1" dirty="0" smtClean="0"/>
              <a:t>второ́го спряже́ния</a:t>
            </a:r>
            <a:r>
              <a:rPr lang="ru-RU" dirty="0" smtClean="0"/>
              <a:t> отно́сятся глаго́лы не на -</a:t>
            </a:r>
            <a:r>
              <a:rPr lang="ru-RU" b="1" dirty="0" smtClean="0"/>
              <a:t>ить</a:t>
            </a:r>
            <a:r>
              <a:rPr lang="ru-RU" dirty="0" smtClean="0"/>
              <a:t>, кото́рые име́ют ударе́ние на оконча́ниях -</a:t>
            </a:r>
            <a:r>
              <a:rPr lang="ru-RU" b="1" dirty="0" smtClean="0"/>
              <a:t>и́шь</a:t>
            </a:r>
            <a:r>
              <a:rPr lang="ru-RU" dirty="0" smtClean="0"/>
              <a:t>, -</a:t>
            </a:r>
            <a:r>
              <a:rPr lang="ru-RU" b="1" dirty="0" smtClean="0"/>
              <a:t>и́т</a:t>
            </a:r>
            <a:r>
              <a:rPr lang="ru-RU" dirty="0" smtClean="0"/>
              <a:t>, -</a:t>
            </a:r>
            <a:r>
              <a:rPr lang="ru-RU" b="1" dirty="0" smtClean="0"/>
              <a:t>и́м</a:t>
            </a:r>
            <a:r>
              <a:rPr lang="ru-RU" dirty="0" smtClean="0"/>
              <a:t>, -</a:t>
            </a:r>
            <a:r>
              <a:rPr lang="ru-RU" b="1" dirty="0" smtClean="0"/>
              <a:t>и́те</a:t>
            </a:r>
            <a:r>
              <a:rPr lang="ru-RU" dirty="0" smtClean="0"/>
              <a:t>, </a:t>
            </a:r>
            <a:r>
              <a:rPr lang="ru-RU" b="1" dirty="0" smtClean="0"/>
              <a:t>-а́т </a:t>
            </a:r>
            <a:r>
              <a:rPr lang="ru-RU" dirty="0" smtClean="0"/>
              <a:t>(-</a:t>
            </a:r>
            <a:r>
              <a:rPr lang="ru-RU" b="1" dirty="0" smtClean="0"/>
              <a:t>я́т</a:t>
            </a:r>
            <a:r>
              <a:rPr lang="ru-RU" dirty="0" smtClean="0"/>
              <a:t>): </a:t>
            </a:r>
            <a:r>
              <a:rPr lang="ru-RU" i="1" dirty="0" smtClean="0"/>
              <a:t>гор</a:t>
            </a:r>
            <a:r>
              <a:rPr lang="ru-RU" i="1" dirty="0" smtClean="0">
                <a:solidFill>
                  <a:srgbClr val="FF0000"/>
                </a:solidFill>
              </a:rPr>
              <a:t>е́ть</a:t>
            </a:r>
            <a:r>
              <a:rPr lang="ru-RU" i="1" dirty="0" smtClean="0"/>
              <a:t> – горю́, гор</a:t>
            </a:r>
            <a:r>
              <a:rPr lang="ru-RU" i="1" dirty="0" smtClean="0">
                <a:solidFill>
                  <a:srgbClr val="FF0000"/>
                </a:solidFill>
              </a:rPr>
              <a:t>и́шь</a:t>
            </a:r>
            <a:r>
              <a:rPr lang="ru-RU" i="1" dirty="0" smtClean="0"/>
              <a:t>, гор</a:t>
            </a:r>
            <a:r>
              <a:rPr lang="ru-RU" i="1" dirty="0" smtClean="0">
                <a:solidFill>
                  <a:srgbClr val="FF0000"/>
                </a:solidFill>
              </a:rPr>
              <a:t>и́т</a:t>
            </a:r>
            <a:r>
              <a:rPr lang="ru-RU" i="1" dirty="0" smtClean="0"/>
              <a:t>, гор</a:t>
            </a:r>
            <a:r>
              <a:rPr lang="ru-RU" i="1" dirty="0" smtClean="0">
                <a:solidFill>
                  <a:srgbClr val="FF0000"/>
                </a:solidFill>
              </a:rPr>
              <a:t>и́м</a:t>
            </a:r>
            <a:r>
              <a:rPr lang="ru-RU" i="1" dirty="0" smtClean="0"/>
              <a:t>, гор</a:t>
            </a:r>
            <a:r>
              <a:rPr lang="ru-RU" i="1" dirty="0" smtClean="0">
                <a:solidFill>
                  <a:srgbClr val="FF0000"/>
                </a:solidFill>
              </a:rPr>
              <a:t>и́те</a:t>
            </a:r>
            <a:r>
              <a:rPr lang="ru-RU" i="1" dirty="0" smtClean="0"/>
              <a:t>, гор</a:t>
            </a:r>
            <a:r>
              <a:rPr lang="ru-RU" i="1" dirty="0" smtClean="0">
                <a:solidFill>
                  <a:srgbClr val="FF0000"/>
                </a:solidFill>
              </a:rPr>
              <a:t>я́т</a:t>
            </a:r>
            <a:r>
              <a:rPr lang="ru-RU" i="1" dirty="0" smtClean="0"/>
              <a:t>; леж</a:t>
            </a:r>
            <a:r>
              <a:rPr lang="ru-RU" i="1" dirty="0" smtClean="0">
                <a:solidFill>
                  <a:srgbClr val="FF0000"/>
                </a:solidFill>
              </a:rPr>
              <a:t>а́ть</a:t>
            </a:r>
            <a:r>
              <a:rPr lang="ru-RU" i="1" dirty="0" smtClean="0"/>
              <a:t> – лежу́, леж</a:t>
            </a:r>
            <a:r>
              <a:rPr lang="ru-RU" i="1" dirty="0" smtClean="0">
                <a:solidFill>
                  <a:srgbClr val="FF0000"/>
                </a:solidFill>
              </a:rPr>
              <a:t>и́шь</a:t>
            </a:r>
            <a:r>
              <a:rPr lang="ru-RU" i="1" dirty="0" smtClean="0"/>
              <a:t>, леж</a:t>
            </a:r>
            <a:r>
              <a:rPr lang="ru-RU" i="1" dirty="0" smtClean="0">
                <a:solidFill>
                  <a:srgbClr val="FF0000"/>
                </a:solidFill>
              </a:rPr>
              <a:t>и́т</a:t>
            </a:r>
            <a:r>
              <a:rPr lang="ru-RU" i="1" dirty="0" smtClean="0"/>
              <a:t>, леж</a:t>
            </a:r>
            <a:r>
              <a:rPr lang="ru-RU" i="1" dirty="0" smtClean="0">
                <a:solidFill>
                  <a:srgbClr val="FF0000"/>
                </a:solidFill>
              </a:rPr>
              <a:t>и́м</a:t>
            </a:r>
            <a:r>
              <a:rPr lang="ru-RU" i="1" dirty="0" smtClean="0"/>
              <a:t>, леж</a:t>
            </a:r>
            <a:r>
              <a:rPr lang="ru-RU" i="1" dirty="0" smtClean="0">
                <a:solidFill>
                  <a:srgbClr val="FF0000"/>
                </a:solidFill>
              </a:rPr>
              <a:t>и́те</a:t>
            </a:r>
            <a:r>
              <a:rPr lang="ru-RU" i="1" dirty="0" smtClean="0"/>
              <a:t>, леж</a:t>
            </a:r>
            <a:r>
              <a:rPr lang="ru-RU" i="1" dirty="0" smtClean="0">
                <a:solidFill>
                  <a:srgbClr val="FF0000"/>
                </a:solidFill>
              </a:rPr>
              <a:t>а́т</a:t>
            </a:r>
            <a:r>
              <a:rPr lang="ru-RU" i="1" dirty="0" smtClean="0"/>
              <a:t>.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ПРАВИЛО 3: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indent="256032" algn="just">
              <a:buNone/>
            </a:pPr>
            <a:r>
              <a:rPr lang="ru-RU" dirty="0" smtClean="0"/>
              <a:t>К глаго́лам </a:t>
            </a:r>
            <a:r>
              <a:rPr lang="ru-RU" b="1" dirty="0" smtClean="0"/>
              <a:t>второ́го спряже́ния</a:t>
            </a:r>
            <a:r>
              <a:rPr lang="ru-RU" dirty="0" smtClean="0"/>
              <a:t> отно́сятся сле́дующие глаго́лы: </a:t>
            </a:r>
          </a:p>
          <a:p>
            <a:pPr algn="just">
              <a:buNone/>
            </a:pPr>
            <a:r>
              <a:rPr lang="ru-RU" i="1" dirty="0" smtClean="0">
                <a:solidFill>
                  <a:srgbClr val="FF0000"/>
                </a:solidFill>
              </a:rPr>
              <a:t>Слы́шать</a:t>
            </a:r>
            <a:r>
              <a:rPr lang="ru-RU" i="1" dirty="0" smtClean="0"/>
              <a:t> – слы́шу, слы́шишь, слы́шит, слы́шим, слы́шите, слы́шат</a:t>
            </a:r>
            <a:endParaRPr lang="ru-RU" dirty="0" smtClean="0"/>
          </a:p>
          <a:p>
            <a:pPr algn="just">
              <a:buNone/>
            </a:pPr>
            <a:r>
              <a:rPr lang="ru-RU" i="1" dirty="0" smtClean="0">
                <a:solidFill>
                  <a:srgbClr val="FF0000"/>
                </a:solidFill>
              </a:rPr>
              <a:t>Дыша́ть</a:t>
            </a:r>
            <a:r>
              <a:rPr lang="ru-RU" i="1" dirty="0" smtClean="0"/>
              <a:t> – дышу́, ды́шишь, ды́шит, ды́шим, ды́шите, ды́шат </a:t>
            </a:r>
            <a:endParaRPr lang="ru-RU" dirty="0" smtClean="0"/>
          </a:p>
          <a:p>
            <a:pPr algn="just">
              <a:buNone/>
            </a:pPr>
            <a:r>
              <a:rPr lang="ru-RU" i="1" dirty="0" smtClean="0">
                <a:solidFill>
                  <a:srgbClr val="FF0000"/>
                </a:solidFill>
              </a:rPr>
              <a:t>Держа́ть</a:t>
            </a:r>
            <a:r>
              <a:rPr lang="ru-RU" i="1" dirty="0" smtClean="0"/>
              <a:t> – держу́, де́ржишь, де́ржит, де́ржим, де́ржите, де́ржат </a:t>
            </a:r>
            <a:endParaRPr lang="ru-RU" dirty="0" smtClean="0"/>
          </a:p>
          <a:p>
            <a:pPr algn="just">
              <a:buNone/>
            </a:pPr>
            <a:r>
              <a:rPr lang="ru-RU" i="1" dirty="0" smtClean="0">
                <a:solidFill>
                  <a:srgbClr val="FF0000"/>
                </a:solidFill>
              </a:rPr>
              <a:t>Гнать</a:t>
            </a:r>
            <a:r>
              <a:rPr lang="ru-RU" i="1" dirty="0" smtClean="0"/>
              <a:t> – гоню́, го́нишь, го́нит, го́ним, го́ните, го́нят </a:t>
            </a:r>
            <a:endParaRPr lang="ru-RU" dirty="0" smtClean="0"/>
          </a:p>
          <a:p>
            <a:pPr algn="just">
              <a:buNone/>
            </a:pPr>
            <a:r>
              <a:rPr lang="ru-RU" i="1" dirty="0" smtClean="0">
                <a:solidFill>
                  <a:srgbClr val="FF0000"/>
                </a:solidFill>
              </a:rPr>
              <a:t>Смотре́ть</a:t>
            </a:r>
            <a:r>
              <a:rPr lang="ru-RU" i="1" dirty="0" smtClean="0"/>
              <a:t> – смотрю́, смо́тришь, смо́трит, смо́трим, смо́трите, смо́трят</a:t>
            </a:r>
            <a:endParaRPr lang="ru-RU" dirty="0" smtClean="0"/>
          </a:p>
          <a:p>
            <a:pPr algn="just">
              <a:buNone/>
            </a:pPr>
            <a:r>
              <a:rPr lang="ru-RU" i="1" dirty="0" smtClean="0">
                <a:solidFill>
                  <a:srgbClr val="FF0000"/>
                </a:solidFill>
              </a:rPr>
              <a:t>Ви́деть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(</a:t>
            </a:r>
            <a:r>
              <a:rPr lang="ru-RU" b="1" dirty="0" smtClean="0"/>
              <a:t>д - ж</a:t>
            </a:r>
            <a:r>
              <a:rPr lang="ru-RU" dirty="0" smtClean="0"/>
              <a:t>), </a:t>
            </a:r>
            <a:r>
              <a:rPr lang="ru-RU" i="1" dirty="0" smtClean="0"/>
              <a:t>ви́жу, ви́дишь, ви́дит, ви́дим, ви́дите, ви́дят </a:t>
            </a:r>
            <a:endParaRPr lang="ru-RU" dirty="0" smtClean="0"/>
          </a:p>
          <a:p>
            <a:pPr algn="just">
              <a:buNone/>
            </a:pPr>
            <a:r>
              <a:rPr lang="ru-RU" i="1" dirty="0" smtClean="0">
                <a:solidFill>
                  <a:srgbClr val="FF0000"/>
                </a:solidFill>
              </a:rPr>
              <a:t>Ненави́деть</a:t>
            </a:r>
            <a:r>
              <a:rPr lang="ru-RU" dirty="0" smtClean="0"/>
              <a:t> (</a:t>
            </a:r>
            <a:r>
              <a:rPr lang="ru-RU" b="1" dirty="0" smtClean="0"/>
              <a:t>д - ж</a:t>
            </a:r>
            <a:r>
              <a:rPr lang="ru-RU" dirty="0" smtClean="0"/>
              <a:t>) </a:t>
            </a:r>
            <a:r>
              <a:rPr lang="ru-RU" i="1" dirty="0" smtClean="0"/>
              <a:t>ненави́жу, ненави́дишь, ненави́дит, ненави́дим, ненави́дите, ненави́дят</a:t>
            </a:r>
            <a:r>
              <a:rPr lang="ru-RU" dirty="0" smtClean="0"/>
              <a:t> </a:t>
            </a:r>
          </a:p>
          <a:p>
            <a:pPr algn="just">
              <a:buNone/>
            </a:pPr>
            <a:r>
              <a:rPr lang="ru-RU" i="1" dirty="0" smtClean="0">
                <a:solidFill>
                  <a:srgbClr val="FF0000"/>
                </a:solidFill>
              </a:rPr>
              <a:t>Зави́сеть</a:t>
            </a:r>
            <a:r>
              <a:rPr lang="ru-RU" dirty="0" smtClean="0"/>
              <a:t> (</a:t>
            </a:r>
            <a:r>
              <a:rPr lang="ru-RU" b="1" dirty="0" smtClean="0"/>
              <a:t>с - ш</a:t>
            </a:r>
            <a:r>
              <a:rPr lang="ru-RU" dirty="0" smtClean="0"/>
              <a:t>) </a:t>
            </a:r>
            <a:r>
              <a:rPr lang="ru-RU" i="1" dirty="0" smtClean="0"/>
              <a:t>зави́шу, зави́сишь, зави́сит, зави́сим, зави́сите, зави́сят</a:t>
            </a:r>
            <a:r>
              <a:rPr lang="ru-RU" dirty="0" smtClean="0"/>
              <a:t> </a:t>
            </a:r>
          </a:p>
          <a:p>
            <a:pPr algn="just">
              <a:buNone/>
            </a:pPr>
            <a:r>
              <a:rPr lang="ru-RU" i="1" dirty="0" smtClean="0">
                <a:solidFill>
                  <a:srgbClr val="FF0000"/>
                </a:solidFill>
              </a:rPr>
              <a:t>Оби́деть</a:t>
            </a:r>
            <a:r>
              <a:rPr lang="ru-RU" dirty="0" smtClean="0"/>
              <a:t> (</a:t>
            </a:r>
            <a:r>
              <a:rPr lang="ru-RU" b="1" dirty="0" smtClean="0"/>
              <a:t>д - ж</a:t>
            </a:r>
            <a:r>
              <a:rPr lang="ru-RU" dirty="0" smtClean="0"/>
              <a:t>) </a:t>
            </a:r>
            <a:r>
              <a:rPr lang="ru-RU" i="1" dirty="0" smtClean="0"/>
              <a:t>оби́жу, оби́дишь, оби́дит, оби́дим, оби́дите, оби́дят</a:t>
            </a:r>
            <a:r>
              <a:rPr lang="ru-RU" dirty="0" smtClean="0"/>
              <a:t> </a:t>
            </a:r>
          </a:p>
          <a:p>
            <a:pPr algn="just">
              <a:buNone/>
            </a:pPr>
            <a:r>
              <a:rPr lang="ru-RU" i="1" dirty="0" smtClean="0">
                <a:solidFill>
                  <a:srgbClr val="FF0000"/>
                </a:solidFill>
              </a:rPr>
              <a:t>Терпе́ть</a:t>
            </a:r>
            <a:r>
              <a:rPr lang="ru-RU" dirty="0" smtClean="0"/>
              <a:t> (</a:t>
            </a:r>
            <a:r>
              <a:rPr lang="ru-RU" b="1" dirty="0" smtClean="0"/>
              <a:t>п - пл</a:t>
            </a:r>
            <a:r>
              <a:rPr lang="ru-RU" dirty="0" smtClean="0"/>
              <a:t>) </a:t>
            </a:r>
            <a:r>
              <a:rPr lang="ru-RU" i="1" dirty="0" smtClean="0"/>
              <a:t>терплю́, те́рпишь, те́рпит, те́рпим, те́рпите, те́рпят </a:t>
            </a:r>
            <a:endParaRPr lang="ru-RU" dirty="0" smtClean="0"/>
          </a:p>
          <a:p>
            <a:pPr algn="just">
              <a:buNone/>
            </a:pPr>
            <a:r>
              <a:rPr lang="ru-RU" i="1" dirty="0" smtClean="0">
                <a:solidFill>
                  <a:srgbClr val="FF0000"/>
                </a:solidFill>
              </a:rPr>
              <a:t>Верте́ть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(</a:t>
            </a:r>
            <a:r>
              <a:rPr lang="ru-RU" b="1" dirty="0" smtClean="0"/>
              <a:t>т - ч</a:t>
            </a:r>
            <a:r>
              <a:rPr lang="ru-RU" dirty="0" smtClean="0"/>
              <a:t>), </a:t>
            </a:r>
            <a:r>
              <a:rPr lang="ru-RU" i="1" dirty="0" smtClean="0"/>
              <a:t>верчу́, ве́ртишь, ве́ртит, ве́ртим, ве́ртите, ве́ртят </a:t>
            </a:r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ПРАВИЛО 4: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256032" algn="just">
              <a:buNone/>
            </a:pPr>
            <a:r>
              <a:rPr lang="ru-RU" dirty="0" smtClean="0"/>
              <a:t>При спряже́нии не́которых глаго́лов второ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го спряже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ния в 1-м лице́ происхо́дит </a:t>
            </a:r>
            <a:r>
              <a:rPr lang="ru-RU" b="1" dirty="0" smtClean="0"/>
              <a:t>чередова́ние</a:t>
            </a:r>
            <a:r>
              <a:rPr lang="ru-RU" dirty="0" smtClean="0"/>
              <a:t> коне́чных согла́сных осно́вы, наприме́р: </a:t>
            </a:r>
            <a:r>
              <a:rPr lang="ru-RU" b="1" dirty="0" smtClean="0"/>
              <a:t>т – ч</a:t>
            </a:r>
            <a:r>
              <a:rPr lang="ru-RU" dirty="0" smtClean="0"/>
              <a:t> (</a:t>
            </a:r>
            <a:r>
              <a:rPr lang="ru-RU" i="1" dirty="0" smtClean="0"/>
              <a:t>вер</a:t>
            </a:r>
            <a:r>
              <a:rPr lang="ru-RU" i="1" dirty="0" smtClean="0">
                <a:solidFill>
                  <a:srgbClr val="FF0000"/>
                </a:solidFill>
              </a:rPr>
              <a:t>т</a:t>
            </a:r>
            <a:r>
              <a:rPr lang="ru-RU" i="1" dirty="0" smtClean="0"/>
              <a:t>е́ть - вер</a:t>
            </a:r>
            <a:r>
              <a:rPr lang="ru-RU" i="1" dirty="0" smtClean="0">
                <a:solidFill>
                  <a:srgbClr val="FF0000"/>
                </a:solidFill>
              </a:rPr>
              <a:t>ч</a:t>
            </a:r>
            <a:r>
              <a:rPr lang="ru-RU" i="1" dirty="0" smtClean="0"/>
              <a:t>у́</a:t>
            </a:r>
            <a:r>
              <a:rPr lang="ru-RU" dirty="0" smtClean="0"/>
              <a:t>), </a:t>
            </a:r>
            <a:r>
              <a:rPr lang="ru-RU" b="1" dirty="0" smtClean="0"/>
              <a:t>д – ж</a:t>
            </a:r>
            <a:r>
              <a:rPr lang="ru-RU" dirty="0" smtClean="0"/>
              <a:t> (</a:t>
            </a:r>
            <a:r>
              <a:rPr lang="ru-RU" i="1" dirty="0" smtClean="0"/>
              <a:t>ви́</a:t>
            </a:r>
            <a:r>
              <a:rPr lang="ru-RU" i="1" dirty="0" smtClean="0">
                <a:solidFill>
                  <a:srgbClr val="FF0000"/>
                </a:solidFill>
              </a:rPr>
              <a:t>д</a:t>
            </a:r>
            <a:r>
              <a:rPr lang="ru-RU" i="1" dirty="0" smtClean="0"/>
              <a:t>еть - ви́</a:t>
            </a:r>
            <a:r>
              <a:rPr lang="ru-RU" i="1" dirty="0" smtClean="0">
                <a:solidFill>
                  <a:srgbClr val="FF0000"/>
                </a:solidFill>
              </a:rPr>
              <a:t>ж</a:t>
            </a:r>
            <a:r>
              <a:rPr lang="ru-RU" i="1" dirty="0" smtClean="0"/>
              <a:t>у</a:t>
            </a:r>
            <a:r>
              <a:rPr lang="ru-RU" dirty="0" smtClean="0"/>
              <a:t>), </a:t>
            </a:r>
            <a:r>
              <a:rPr lang="ru-RU" b="1" dirty="0" smtClean="0"/>
              <a:t>с – ш</a:t>
            </a:r>
            <a:r>
              <a:rPr lang="ru-RU" dirty="0" smtClean="0"/>
              <a:t> (</a:t>
            </a:r>
            <a:r>
              <a:rPr lang="ru-RU" i="1" dirty="0" smtClean="0"/>
              <a:t>зави́</a:t>
            </a:r>
            <a:r>
              <a:rPr lang="ru-RU" i="1" dirty="0" smtClean="0">
                <a:solidFill>
                  <a:srgbClr val="FF0000"/>
                </a:solidFill>
              </a:rPr>
              <a:t>с</a:t>
            </a:r>
            <a:r>
              <a:rPr lang="ru-RU" i="1" dirty="0" smtClean="0"/>
              <a:t>еть - зави́</a:t>
            </a:r>
            <a:r>
              <a:rPr lang="ru-RU" i="1" dirty="0" smtClean="0">
                <a:solidFill>
                  <a:srgbClr val="FF0000"/>
                </a:solidFill>
              </a:rPr>
              <a:t>ш</a:t>
            </a:r>
            <a:r>
              <a:rPr lang="ru-RU" i="1" dirty="0" smtClean="0"/>
              <a:t>у</a:t>
            </a:r>
            <a:r>
              <a:rPr lang="ru-RU" dirty="0" smtClean="0"/>
              <a:t>), </a:t>
            </a:r>
            <a:r>
              <a:rPr lang="ru-RU" b="1" dirty="0" smtClean="0"/>
              <a:t>п – пл</a:t>
            </a:r>
            <a:r>
              <a:rPr lang="ru-RU" dirty="0" smtClean="0"/>
              <a:t> (</a:t>
            </a:r>
            <a:r>
              <a:rPr lang="ru-RU" i="1" dirty="0" smtClean="0"/>
              <a:t>тер</a:t>
            </a:r>
            <a:r>
              <a:rPr lang="ru-RU" i="1" dirty="0" smtClean="0">
                <a:solidFill>
                  <a:srgbClr val="FF0000"/>
                </a:solidFill>
              </a:rPr>
              <a:t>п</a:t>
            </a:r>
            <a:r>
              <a:rPr lang="ru-RU" i="1" dirty="0" smtClean="0"/>
              <a:t>е́ть - тер</a:t>
            </a:r>
            <a:r>
              <a:rPr lang="ru-RU" i="1" dirty="0" smtClean="0">
                <a:solidFill>
                  <a:srgbClr val="FF0000"/>
                </a:solidFill>
              </a:rPr>
              <a:t>пл</a:t>
            </a:r>
            <a:r>
              <a:rPr lang="ru-RU" i="1" dirty="0" smtClean="0"/>
              <a:t>ю́</a:t>
            </a:r>
            <a:r>
              <a:rPr lang="ru-RU" dirty="0" smtClean="0"/>
              <a:t>).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066800"/>
          </a:xfrm>
        </p:spPr>
        <p:txBody>
          <a:bodyPr/>
          <a:lstStyle/>
          <a:p>
            <a:r>
              <a:rPr lang="ru-RU" dirty="0" smtClean="0"/>
              <a:t>КВАРТИРА (ТЕКСТ)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42910" y="1500174"/>
            <a:ext cx="4038600" cy="4525963"/>
          </a:xfrm>
        </p:spPr>
        <p:txBody>
          <a:bodyPr>
            <a:normAutofit fontScale="85000" lnSpcReduction="20000"/>
          </a:bodyPr>
          <a:lstStyle/>
          <a:p>
            <a:pPr indent="256032" algn="just">
              <a:buNone/>
            </a:pPr>
            <a:r>
              <a:rPr lang="ru-RU" dirty="0" smtClean="0"/>
              <a:t>У нас трёхко</a:t>
            </a:r>
            <a:r>
              <a:rPr lang="ru-RU" dirty="0" smtClean="0">
                <a:latin typeface="Times New Roman"/>
                <a:cs typeface="Times New Roman"/>
              </a:rPr>
              <a:t>́́</a:t>
            </a:r>
            <a:r>
              <a:rPr lang="ru-RU" dirty="0" smtClean="0"/>
              <a:t>мнатная кварти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ра. Все ко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мнаты о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чень све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тлые. Осо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бенно мне нра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вится столо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вая. На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ша столо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вая больша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я. В це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нтре стои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т кру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глый стол, спра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ва серва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нт, сле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ва дива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н, ту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мбочка, на ту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мбочке -  телеви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зор. У окна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 стои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т журна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льный сто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лик, ря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дом два кре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сла. На стене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 виси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т карти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на. Ве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чером в столо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вой мы смо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трим телеви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зор. Мать и оте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ц сидя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т обы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чно на дива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не, а ба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бушка – в кре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сле.  </a:t>
            </a:r>
          </a:p>
          <a:p>
            <a:pPr indent="256032" algn="just">
              <a:buNone/>
            </a:pPr>
            <a:r>
              <a:rPr lang="ru-RU" dirty="0" smtClean="0"/>
              <a:t>Моя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 ко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мната ма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ленькая. Там стои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т пи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сьменный стол, крова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ть, шкаф, ту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мбочка. На стене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 виси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т зе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ркало и ка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рта. На столе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 стоя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т ла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мпа, компью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тер, лежа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т карандаши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, ру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чки, кни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ги, бума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га. </a:t>
            </a:r>
          </a:p>
          <a:p>
            <a:pPr indent="256032" algn="just">
              <a:buNone/>
            </a:pPr>
            <a:r>
              <a:rPr lang="ru-RU" dirty="0" smtClean="0"/>
              <a:t>За окно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м парк. Я люблю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 сиде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ть у окна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 и смотре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ть в парк.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  <p:pic>
        <p:nvPicPr>
          <p:cNvPr id="20" name="Содержимое 19" descr="СТОЛОВАЯ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29190" y="2214554"/>
            <a:ext cx="4038600" cy="2973097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1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32511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4200" dirty="0" smtClean="0">
                <a:solidFill>
                  <a:srgbClr val="FF0000"/>
                </a:solidFill>
              </a:rPr>
              <a:t>Произнеси́те пра́вильно: </a:t>
            </a:r>
          </a:p>
          <a:p>
            <a:pPr>
              <a:buNone/>
            </a:pPr>
            <a:r>
              <a:rPr lang="ru-RU" sz="4200" dirty="0" smtClean="0"/>
              <a:t> </a:t>
            </a:r>
          </a:p>
          <a:p>
            <a:pPr algn="just">
              <a:buNone/>
            </a:pPr>
            <a:r>
              <a:rPr lang="ru-RU" dirty="0" smtClean="0"/>
              <a:t>(Безударное [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] как [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]): </a:t>
            </a:r>
          </a:p>
          <a:p>
            <a:pPr indent="256032" algn="jus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со́бенн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, ст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ло́вая, б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льша́я, ст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и́т, ту́мб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чка, телеви́з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р, у 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кна́, ря́д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м, ве́чер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м, 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бы́чн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, м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я́, кр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ва́ть, зе́ркал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, на ст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ле́, за 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кно́м. </a:t>
            </a:r>
          </a:p>
          <a:p>
            <a:pPr algn="just">
              <a:buNone/>
            </a:pPr>
            <a:r>
              <a:rPr lang="ru-RU" dirty="0" smtClean="0"/>
              <a:t> </a:t>
            </a:r>
          </a:p>
          <a:p>
            <a:pPr algn="just">
              <a:buNone/>
            </a:pPr>
            <a:r>
              <a:rPr lang="ru-RU" dirty="0" smtClean="0"/>
              <a:t>(Безударное [</a:t>
            </a:r>
            <a:r>
              <a:rPr lang="be-BY" dirty="0" smtClean="0">
                <a:solidFill>
                  <a:srgbClr val="FF0000"/>
                </a:solidFill>
              </a:rPr>
              <a:t>’э</a:t>
            </a:r>
            <a:r>
              <a:rPr lang="ru-RU" dirty="0" smtClean="0"/>
              <a:t>] как [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baseline="30000" dirty="0" smtClean="0">
                <a:solidFill>
                  <a:srgbClr val="FF0000"/>
                </a:solidFill>
              </a:rPr>
              <a:t>э</a:t>
            </a:r>
            <a:r>
              <a:rPr lang="ru-RU" dirty="0" smtClean="0"/>
              <a:t>]): </a:t>
            </a:r>
          </a:p>
          <a:p>
            <a:pPr indent="256032" algn="just">
              <a:buNone/>
            </a:pPr>
            <a:r>
              <a:rPr lang="be-BY" dirty="0" smtClean="0"/>
              <a:t>С</a:t>
            </a:r>
            <a:r>
              <a:rPr lang="be-BY" b="1" dirty="0" smtClean="0">
                <a:solidFill>
                  <a:srgbClr val="FF0000"/>
                </a:solidFill>
              </a:rPr>
              <a:t>е</a:t>
            </a:r>
            <a:r>
              <a:rPr lang="be-BY" dirty="0" smtClean="0"/>
              <a:t>рва́нт, </a:t>
            </a:r>
            <a:r>
              <a:rPr lang="ru-RU" dirty="0" smtClean="0"/>
              <a:t>т</a:t>
            </a:r>
            <a:r>
              <a:rPr lang="ru-RU" b="1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л</a:t>
            </a:r>
            <a:r>
              <a:rPr lang="ru-RU" b="1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ви́зор, на ст</a:t>
            </a:r>
            <a:r>
              <a:rPr lang="ru-RU" b="1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не́, с</a:t>
            </a:r>
            <a:r>
              <a:rPr lang="ru-RU" b="1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мья́, ма́л</a:t>
            </a:r>
            <a:r>
              <a:rPr lang="ru-RU" b="1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нькая, л</a:t>
            </a:r>
            <a:r>
              <a:rPr lang="ru-RU" b="1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жа́т.</a:t>
            </a:r>
          </a:p>
          <a:p>
            <a:pPr algn="just">
              <a:buNone/>
            </a:pPr>
            <a:r>
              <a:rPr lang="ru-RU" dirty="0" smtClean="0"/>
              <a:t> </a:t>
            </a:r>
          </a:p>
          <a:p>
            <a:pPr algn="just">
              <a:buNone/>
            </a:pPr>
            <a:r>
              <a:rPr lang="ru-RU" dirty="0" smtClean="0"/>
              <a:t>(Твердое [</a:t>
            </a:r>
            <a:r>
              <a:rPr lang="ru-RU" dirty="0" smtClean="0">
                <a:solidFill>
                  <a:srgbClr val="FF0000"/>
                </a:solidFill>
              </a:rPr>
              <a:t>ц]</a:t>
            </a:r>
            <a:r>
              <a:rPr lang="ru-RU" dirty="0" smtClean="0"/>
              <a:t>): </a:t>
            </a:r>
          </a:p>
          <a:p>
            <a:pPr indent="256032" algn="jus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ц</a:t>
            </a:r>
            <a:r>
              <a:rPr lang="ru-RU" dirty="0" smtClean="0"/>
              <a:t>ентр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СЛОВА-АНТОНИМЫ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sz="3000" i="1" dirty="0" smtClean="0"/>
              <a:t>большо́й ↔ ма́ленький</a:t>
            </a:r>
            <a:endParaRPr lang="ru-RU" sz="3000" dirty="0" smtClean="0"/>
          </a:p>
          <a:p>
            <a:pPr algn="ctr">
              <a:buNone/>
            </a:pPr>
            <a:endParaRPr lang="ru-RU" sz="3000" i="1" dirty="0" smtClean="0"/>
          </a:p>
          <a:p>
            <a:pPr algn="ctr">
              <a:buNone/>
            </a:pPr>
            <a:r>
              <a:rPr lang="ru-RU" sz="3000" i="1" dirty="0" smtClean="0"/>
              <a:t>сле́ва ↔ спра́ва</a:t>
            </a:r>
            <a:endParaRPr lang="ru-RU" sz="3000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ПО-РУ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ССКИ ГОВОРЯ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Т ТАК: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Мне нравится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Я люблю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indent="256032" algn="just">
              <a:buNone/>
            </a:pPr>
            <a:r>
              <a:rPr lang="ru-RU" b="1" i="1" dirty="0" smtClean="0"/>
              <a:t>Мне нра́вится</a:t>
            </a:r>
            <a:r>
              <a:rPr lang="ru-RU" i="1" dirty="0" smtClean="0"/>
              <a:t> э́тот журна́л. </a:t>
            </a:r>
            <a:endParaRPr lang="ru-RU" dirty="0" smtClean="0"/>
          </a:p>
          <a:p>
            <a:pPr indent="256032" algn="just">
              <a:buNone/>
            </a:pPr>
            <a:r>
              <a:rPr lang="ru-RU" b="1" i="1" dirty="0" smtClean="0"/>
              <a:t>Мне нра́вится</a:t>
            </a:r>
            <a:r>
              <a:rPr lang="ru-RU" i="1" dirty="0" smtClean="0"/>
              <a:t> э́та кни́га. </a:t>
            </a:r>
            <a:endParaRPr lang="ru-RU" dirty="0" smtClean="0"/>
          </a:p>
          <a:p>
            <a:pPr indent="256032" algn="just">
              <a:buNone/>
            </a:pPr>
            <a:r>
              <a:rPr lang="ru-RU" b="1" i="1" dirty="0" smtClean="0"/>
              <a:t>Мне нра́вится</a:t>
            </a:r>
            <a:r>
              <a:rPr lang="ru-RU" i="1" dirty="0" smtClean="0"/>
              <a:t> э́то кре́сло. </a:t>
            </a:r>
            <a:endParaRPr lang="ru-RU" dirty="0" smtClean="0"/>
          </a:p>
          <a:p>
            <a:pPr algn="just"/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i="1" dirty="0" smtClean="0"/>
              <a:t>Я люблю́</a:t>
            </a:r>
            <a:r>
              <a:rPr lang="ru-RU" i="1" dirty="0" smtClean="0"/>
              <a:t> чита́ть. </a:t>
            </a:r>
            <a:endParaRPr lang="ru-RU" dirty="0" smtClean="0"/>
          </a:p>
          <a:p>
            <a:pPr algn="just">
              <a:buNone/>
            </a:pPr>
            <a:r>
              <a:rPr lang="ru-RU" b="1" i="1" dirty="0" smtClean="0"/>
              <a:t>Я люблю́</a:t>
            </a:r>
            <a:r>
              <a:rPr lang="ru-RU" i="1" dirty="0" smtClean="0"/>
              <a:t> писа́ть. </a:t>
            </a:r>
            <a:endParaRPr lang="ru-RU" dirty="0" smtClean="0"/>
          </a:p>
          <a:p>
            <a:pPr algn="just">
              <a:buNone/>
            </a:pPr>
            <a:r>
              <a:rPr lang="ru-RU" b="1" i="1" dirty="0" smtClean="0"/>
              <a:t>Я люблю́</a:t>
            </a:r>
            <a:r>
              <a:rPr lang="ru-RU" i="1" dirty="0" smtClean="0"/>
              <a:t> переводи́ть.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23EFABD6-353B-4703-9169-65C4E606B365}"/>
</file>

<file path=customXml/itemProps2.xml><?xml version="1.0" encoding="utf-8"?>
<ds:datastoreItem xmlns:ds="http://schemas.openxmlformats.org/officeDocument/2006/customXml" ds:itemID="{6484B76A-00F8-48F0-912F-B23F6FBAE69F}"/>
</file>

<file path=customXml/itemProps3.xml><?xml version="1.0" encoding="utf-8"?>
<ds:datastoreItem xmlns:ds="http://schemas.openxmlformats.org/officeDocument/2006/customXml" ds:itemID="{3C443C18-41E5-4C1E-9CBE-6F1CEEC065B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647</TotalTime>
  <Words>1055</Words>
  <Application>Microsoft Office PowerPoint</Application>
  <PresentationFormat>Экран (4:3)</PresentationFormat>
  <Paragraphs>212</Paragraphs>
  <Slides>29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Городская</vt:lpstr>
      <vt:lpstr>НАСТОЯЩЕЕ ВРЕМЯ ГЛАГОЛОВ (глаголы второго спряжения)</vt:lpstr>
      <vt:lpstr>ПРАВИЛО 1:</vt:lpstr>
      <vt:lpstr>ПРАВИЛО 2:</vt:lpstr>
      <vt:lpstr>ПРАВИЛО 3:</vt:lpstr>
      <vt:lpstr>ПРАВИЛО 4: </vt:lpstr>
      <vt:lpstr>КВАРТИРА (ТЕКСТ)</vt:lpstr>
      <vt:lpstr>Задание 1 </vt:lpstr>
      <vt:lpstr>СЛОВА-АНТОНИМЫ</vt:lpstr>
      <vt:lpstr>ПО-РУ́ССКИ ГОВОРЯ́Т ТАК:</vt:lpstr>
      <vt:lpstr>СИНОНИМЫ</vt:lpstr>
      <vt:lpstr>Задание 2</vt:lpstr>
      <vt:lpstr>СУФФИКС -ИК</vt:lpstr>
      <vt:lpstr>Задание 3</vt:lpstr>
      <vt:lpstr>Задание 4</vt:lpstr>
      <vt:lpstr>Задание 5</vt:lpstr>
      <vt:lpstr>УПРАЖНЕНИЕ 1</vt:lpstr>
      <vt:lpstr>СЛОВА-АНТОНИМЫ</vt:lpstr>
      <vt:lpstr>УПРАЖНЕНИЕ 2</vt:lpstr>
      <vt:lpstr>УПРАЖНЕНИЕ 3</vt:lpstr>
      <vt:lpstr>УПРАЖНЕНИЕ 4</vt:lpstr>
      <vt:lpstr>УПРАЖНЕНИЕ 5</vt:lpstr>
      <vt:lpstr>Соста́вьте и запиши́те предложе́ния </vt:lpstr>
      <vt:lpstr>Соста́вьте и запиши́те предложе́ние   Что де́лает э́та де́вушка? </vt:lpstr>
      <vt:lpstr>УПРАЖНЕНИЕ 6</vt:lpstr>
      <vt:lpstr>УПРАЖНЕНИЕ 7</vt:lpstr>
      <vt:lpstr>УПРАЖНЕНИЕ 8 </vt:lpstr>
      <vt:lpstr>УПРАЖНЕНИЕ 9 </vt:lpstr>
      <vt:lpstr>УПРАЖНЕНИЕ 10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НАСТОЯЩЕЕ ВРЕМЯ ГЛАГОЛОВ- 2 спр.</dc:title>
  <dc:creator>Н.Н. Гордей</dc:creator>
  <cp:lastModifiedBy>Olesya Drobyshevskaya</cp:lastModifiedBy>
  <cp:revision>112</cp:revision>
  <dcterms:created xsi:type="dcterms:W3CDTF">2014-04-13T12:14:43Z</dcterms:created>
  <dcterms:modified xsi:type="dcterms:W3CDTF">2014-04-16T08:17:47Z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