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8" r:id="rId5"/>
    <p:sldId id="264" r:id="rId6"/>
    <p:sldId id="265" r:id="rId7"/>
    <p:sldId id="269" r:id="rId8"/>
    <p:sldId id="270" r:id="rId9"/>
    <p:sldId id="271" r:id="rId10"/>
    <p:sldId id="27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9977D8-B172-4D6C-9464-1AD60CCD74BF}" type="datetimeFigureOut">
              <a:rPr lang="ru-RU" smtClean="0"/>
              <a:pPr/>
              <a:t>02.06.2015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F2E060B-BFA5-47C6-B151-C09A17811B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857388"/>
          </a:xfr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Винительный падеж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обозначения прямого объекта: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Я встретил на улице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друга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2124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spc="14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Видеопрезентация 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учебного материала по дисциплине 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«Русский язык как иностранный» 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для слушателей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 факультета довузовской подготовки 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и студентов 1-го курса 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факультетов нефилологического профиля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78581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indent="342900"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Спиши́те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Вме́сто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то́чек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употреби́те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ну́жные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смы́слу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существи́тельные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и́ли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местоиме́ния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вини́тельном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падеже́.   </a:t>
            </a:r>
          </a:p>
          <a:p>
            <a:pPr indent="3429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Сего́дня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обе́дала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столо́вой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вхо́да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висе́ло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меню́.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вы́брала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пе́рвое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тре́тье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вошла́ в зал, взяла́ …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поста́вила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… (что?) …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заплати́ла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касси́ру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столо́вой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буфе́т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купи́ла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буфе́те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всё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э́то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подно́с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отнесла́ на стол.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взяла́ нож, …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обе́дать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столо́вой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встре́тила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свою́ … . Я давно́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ви́дела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, с тех пор, как 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око́нчили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. 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8824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 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Желаю успехов 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овладении русским языком!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714620"/>
            <a:ext cx="7772400" cy="36409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Составила: </a:t>
            </a: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Н.Н. Гордей, доцент кафедры </a:t>
            </a: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довузовской подготовки </a:t>
            </a: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профориентации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Правило: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3560"/>
            <a:ext cx="8143932" cy="4572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вопро́се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кого́?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по́сле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глаго́лов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одушевлённые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существи́тельные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употребля́ются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вини́тельном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падеже́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обознача́ют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прямо́й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объе́кт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Одушевлённые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существи́тельные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мужско́го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ро́да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еди́нственного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числа́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име́ют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вини́тельном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падеже́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оконча́ния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учени́к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ученика́,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учи́тель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учи́теля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существи́тельные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же́нского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ро́да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име́ют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оконча́ния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учи́тельница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учи́тельницу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На́дя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На́дю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существи́тельные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же́нского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ро́да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име́ют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оконча́ние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имени́тельном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падеже́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дочь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дочь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858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КАФЕ  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Вчера́ у меня́ был день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рожде́ния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пригласи́л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знако́мую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де́вушку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та́кже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своего́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дру́га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в кафе́. В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большо́м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све́тлом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за́ле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бы́ло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мно́го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наро́ду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Но мы нашли́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свобо́дный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сто́лик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за́няли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его́. 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Официа́нтка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принесла́ меню́. Мы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заказа́ли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сала́т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холо́дную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ры́бу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жа́реное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мя́со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ко́фе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фру́кты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коро́бку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конфе́т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та́кже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вино́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ко́ка-ко́лу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Мой друг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сказа́л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Дорого́й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Байра</a:t>
            </a:r>
            <a:r>
              <a:rPr lang="ru-RU" sz="3800" dirty="0" smtClean="0">
                <a:latin typeface="Times New Roman"/>
                <a:cs typeface="Times New Roman"/>
              </a:rPr>
              <a:t>́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Поздравля́ем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тебя́ с днём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рожде́ния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Же́лаем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тебе́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здоро́вья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сча́стья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Мы хорошо́ провели́ в кафе́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ве́чер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С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удово́льствием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слу́шали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му́зыку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бесе́довали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мно́го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смея́лись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кафе́ мой друг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встре́тил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свою́ сестру́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Мари́ю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Её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подру́га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око́нчила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ко́лледж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и они́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отмеча́ли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здесь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э́то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собы́тие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По-русски говорят так: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784350"/>
          <a:ext cx="8286808" cy="271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27162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провести́ ве́чер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 хорошо́ провели́ ве́чер.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отме́тить собы́тие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 отмеча́ли э́то собы́тие в кафе́.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521497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indent="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Поста́вьте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вопро́сы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вы́деленным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слова́м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indent="45720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Образе́ц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Они́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показа́ли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нам свою́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но́вую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кварти́ру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Что они́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показа́ли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вам?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встре́тила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па́рке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свою́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тётю.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Кого́ ты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встре́тила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па́рке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indent="45720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Же́нщина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держа́ла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рука́х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сы́на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2. Мать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вари́ла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обе́д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3. 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пригласи́ла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го́сти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подру́гу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4. Вчера́ 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смотре́л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но́вую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кинокарти́ну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5. 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попроси́ли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официа́нтку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принести́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меню́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85725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Да́йте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пи́сьменные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отве́ты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отве́тах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употреби́те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слова́ из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ско́бок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Кого́ взял на́ руки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оте́ц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(сын) 2. Кого́ ждёт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ю́ноша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де́вушка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3. Кого́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лю́бят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(мать) 4. Кого́ 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ви́дите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экра́не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телеви́зора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арти́ст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5. Кого́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уви́дел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ма́льчик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окно́?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ба́бушка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6. Кого́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осмотре́л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врач?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же́нщина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214446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Личные местоимения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винительном падеже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71623"/>
          <a:ext cx="8429684" cy="3893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482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(Я) </a:t>
                      </a: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меня́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(Мы) </a:t>
                      </a: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(Ты) </a:t>
                      </a: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тебя́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(Вы) </a:t>
                      </a: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вас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(Он) </a:t>
                      </a: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его́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(Они́) </a:t>
                      </a: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их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(Она́) </a:t>
                      </a: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её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205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ПРИМЕ́РЫ: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2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По́ морю плыл кора́бль.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Я не сра́зу заме́тил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140" dirty="0">
                          <a:latin typeface="Times New Roman"/>
                          <a:ea typeface="Calibri"/>
                          <a:cs typeface="Times New Roman"/>
                        </a:rPr>
                        <a:t>(что?)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его́.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По реке́ плыла́ ло́дка.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Я не сра́зу заме́тил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140" dirty="0">
                          <a:latin typeface="Times New Roman"/>
                          <a:ea typeface="Calibri"/>
                          <a:cs typeface="Times New Roman"/>
                        </a:rPr>
                        <a:t>(что?)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её.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По́ морю плы́ли корабли́.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Я не сра́зу заме́тил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140" dirty="0">
                          <a:latin typeface="Times New Roman"/>
                          <a:ea typeface="Calibri"/>
                          <a:cs typeface="Times New Roman"/>
                        </a:rPr>
                        <a:t>(что?)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их.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Запомните!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indent="34290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По́́сле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предло́гов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местоиме́ния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его́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име́ют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его́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кварти́ру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вошёл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незнако́мый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мужчи́на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 Я с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удивле́нием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посмотре́л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его́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indent="342900" algn="just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Спиши́те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Вме́сто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то́чек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употреби́те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ли́чные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местоиме́ния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ну́жной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фо́рме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 врачу́ пришла́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же́нщина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Врач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осмотре́л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. 2. Фёдор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Ивано́в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рабо́тает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на́шем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це́хе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Я давно́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зна́ю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. 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Роди́тели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встре́тили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теа́тре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свои́х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ста́рых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друзе́й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пригласи́ли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го́сти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4. Друзья́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мать хорошо́ поёт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попроси́ли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спеть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наро́дную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пе́сню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5. Во дворе́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оте́ц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зову́т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домо́й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268340-ADDF-47E3-BB14-ADF80DB11891}"/>
</file>

<file path=customXml/itemProps2.xml><?xml version="1.0" encoding="utf-8"?>
<ds:datastoreItem xmlns:ds="http://schemas.openxmlformats.org/officeDocument/2006/customXml" ds:itemID="{24BC3687-EDC1-481B-B747-112411DB91F2}"/>
</file>

<file path=customXml/itemProps3.xml><?xml version="1.0" encoding="utf-8"?>
<ds:datastoreItem xmlns:ds="http://schemas.openxmlformats.org/officeDocument/2006/customXml" ds:itemID="{809EF210-9650-4C96-B29A-015173E7F3E9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157</TotalTime>
  <Words>698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Винительный падеж  для обозначения прямого объекта:  Я встретил на улице (кого?) друга </vt:lpstr>
      <vt:lpstr>Правило: </vt:lpstr>
      <vt:lpstr>Текст</vt:lpstr>
      <vt:lpstr>По-русски говорят так:</vt:lpstr>
      <vt:lpstr>Упражнение 1</vt:lpstr>
      <vt:lpstr>Упражнение 2</vt:lpstr>
      <vt:lpstr>Личные местоимения  в винительном падеже </vt:lpstr>
      <vt:lpstr>Запомните!  </vt:lpstr>
      <vt:lpstr>Упражнение 3</vt:lpstr>
      <vt:lpstr>Упражнение 4</vt:lpstr>
      <vt:lpstr>Благодарю за внимание!  Желаю успехов  в овладении русским языком!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Винительный падеж для обозначения прямого объекта: Я встретил на улице (кого?) друга.</dc:title>
  <dc:subject>РКИ</dc:subject>
  <dc:creator>Гордей Н.Н.</dc:creator>
  <cp:lastModifiedBy>Admin</cp:lastModifiedBy>
  <cp:revision>16</cp:revision>
  <dcterms:created xsi:type="dcterms:W3CDTF">2015-06-02T06:27:00Z</dcterms:created>
  <dcterms:modified xsi:type="dcterms:W3CDTF">2015-06-02T09:25:37Z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