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309" r:id="rId2"/>
    <p:sldId id="308" r:id="rId3"/>
    <p:sldId id="310" r:id="rId4"/>
    <p:sldId id="311" r:id="rId5"/>
    <p:sldId id="312" r:id="rId6"/>
    <p:sldId id="303" r:id="rId7"/>
    <p:sldId id="304" r:id="rId8"/>
    <p:sldId id="305" r:id="rId9"/>
    <p:sldId id="306" r:id="rId10"/>
    <p:sldId id="307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47" autoAdjust="0"/>
    <p:restoredTop sz="94660"/>
  </p:normalViewPr>
  <p:slideViewPr>
    <p:cSldViewPr>
      <p:cViewPr varScale="1">
        <p:scale>
          <a:sx n="74" d="100"/>
          <a:sy n="74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143380"/>
            <a:ext cx="8229600" cy="2088996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Презентация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 дисциплине «Русская литература» 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подготовлена 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преподавателями 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кафедры довузовской подготовки и профориентации 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УО «ГГУ им. Ф. Скорины» 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Авдониной Т.В., доцентом, кандидатом филологических наук,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Королёвой Е.А., старшим преподавателем</a:t>
            </a:r>
            <a:endParaRPr lang="ru-RU" sz="2400" dirty="0"/>
          </a:p>
        </p:txBody>
      </p:sp>
      <p:pic>
        <p:nvPicPr>
          <p:cNvPr id="1026" name="Picture 2" descr="http://900igr.net/up/datas/112995/02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68" r="2750" b="53607"/>
          <a:stretch/>
        </p:blipFill>
        <p:spPr bwMode="auto">
          <a:xfrm>
            <a:off x="251520" y="404664"/>
            <a:ext cx="864096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852936"/>
            <a:ext cx="6449778" cy="1323439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и течения 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искусстве и литературе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88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9914898"/>
              </p:ext>
            </p:extLst>
          </p:nvPr>
        </p:nvGraphicFramePr>
        <p:xfrm>
          <a:off x="251520" y="548680"/>
          <a:ext cx="8568952" cy="5883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4145"/>
                <a:gridCol w="2805764"/>
                <a:gridCol w="2578268"/>
                <a:gridCol w="2350775"/>
              </a:tblGrid>
              <a:tr h="158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Параметры сравнения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Классицизм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Романтизм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Реализм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9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        Жанры</a:t>
                      </a:r>
                      <a:endParaRPr lang="ru-RU" sz="3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Разделение на </a:t>
                      </a:r>
                      <a:r>
                        <a:rPr lang="ru-RU" sz="2200" u="sng" dirty="0">
                          <a:effectLst/>
                        </a:rPr>
                        <a:t>высокие</a:t>
                      </a:r>
                      <a:r>
                        <a:rPr lang="ru-RU" sz="2200" dirty="0">
                          <a:effectLst/>
                        </a:rPr>
                        <a:t> </a:t>
                      </a:r>
                      <a:r>
                        <a:rPr lang="ru-RU" sz="2200" i="1" dirty="0">
                          <a:effectLst/>
                        </a:rPr>
                        <a:t>(ода, трагедия, поэма), </a:t>
                      </a:r>
                      <a:r>
                        <a:rPr lang="ru-RU" sz="2200" u="sng" dirty="0">
                          <a:effectLst/>
                        </a:rPr>
                        <a:t>средние</a:t>
                      </a:r>
                      <a:r>
                        <a:rPr lang="ru-RU" sz="2200" dirty="0">
                          <a:effectLst/>
                        </a:rPr>
                        <a:t> </a:t>
                      </a:r>
                      <a:r>
                        <a:rPr lang="ru-RU" sz="2200" i="1" dirty="0">
                          <a:effectLst/>
                        </a:rPr>
                        <a:t>(элегия, драма, идиллия) </a:t>
                      </a:r>
                      <a:r>
                        <a:rPr lang="ru-RU" sz="2200" dirty="0">
                          <a:effectLst/>
                        </a:rPr>
                        <a:t>и </a:t>
                      </a:r>
                      <a:r>
                        <a:rPr lang="ru-RU" sz="2200" u="sng" dirty="0">
                          <a:effectLst/>
                        </a:rPr>
                        <a:t>низкие</a:t>
                      </a:r>
                      <a:r>
                        <a:rPr lang="ru-RU" sz="2200" dirty="0">
                          <a:effectLst/>
                        </a:rPr>
                        <a:t> </a:t>
                      </a:r>
                      <a:r>
                        <a:rPr lang="ru-RU" sz="2200" i="1" dirty="0">
                          <a:effectLst/>
                        </a:rPr>
                        <a:t>(комедия, сатира, басня) </a:t>
                      </a:r>
                      <a:r>
                        <a:rPr lang="ru-RU" sz="2200" dirty="0">
                          <a:effectLst/>
                        </a:rPr>
                        <a:t>жанры.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u="sng" dirty="0">
                          <a:effectLst/>
                        </a:rPr>
                        <a:t>Ведущая роль принадлежит лирике </a:t>
                      </a:r>
                      <a:r>
                        <a:rPr lang="ru-RU" sz="2200" i="1" dirty="0">
                          <a:effectLst/>
                        </a:rPr>
                        <a:t>(романс, элегия, идиллия), </a:t>
                      </a:r>
                      <a:r>
                        <a:rPr lang="ru-RU" sz="2200" dirty="0">
                          <a:effectLst/>
                        </a:rPr>
                        <a:t>затем идут </a:t>
                      </a:r>
                      <a:r>
                        <a:rPr lang="ru-RU" sz="2200" i="1" dirty="0">
                          <a:effectLst/>
                        </a:rPr>
                        <a:t>баллада, поэма, исторический роман, фантастическая повесть, путевой дневник</a:t>
                      </a:r>
                      <a:r>
                        <a:rPr lang="ru-RU" sz="2200" dirty="0">
                          <a:effectLst/>
                        </a:rPr>
                        <a:t>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Расцвет прозаических жанров. </a:t>
                      </a:r>
                      <a:r>
                        <a:rPr lang="ru-RU" sz="2200" u="sng" dirty="0">
                          <a:effectLst/>
                        </a:rPr>
                        <a:t>Разнообразие романа</a:t>
                      </a:r>
                      <a:r>
                        <a:rPr lang="ru-RU" sz="2200" dirty="0">
                          <a:effectLst/>
                        </a:rPr>
                        <a:t>: </a:t>
                      </a:r>
                      <a:r>
                        <a:rPr lang="ru-RU" sz="2200" i="1" dirty="0">
                          <a:effectLst/>
                        </a:rPr>
                        <a:t>философский, </a:t>
                      </a:r>
                      <a:r>
                        <a:rPr lang="ru-RU" sz="2200" i="1" dirty="0" smtClean="0">
                          <a:effectLst/>
                        </a:rPr>
                        <a:t>исторический, авантюрный</a:t>
                      </a:r>
                      <a:r>
                        <a:rPr lang="ru-RU" sz="2200" i="1" dirty="0">
                          <a:effectLst/>
                        </a:rPr>
                        <a:t>, социально-психологический, роман в стихах, роман-эпопея.</a:t>
                      </a:r>
                      <a:endParaRPr lang="ru-RU" sz="2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8201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1.</a:t>
            </a:r>
            <a:r>
              <a:rPr lang="ru-RU" i="1" dirty="0" smtClean="0"/>
              <a:t>  </a:t>
            </a:r>
            <a:r>
              <a:rPr lang="ru-RU" i="1" dirty="0"/>
              <a:t>На месте пропуска вставьте недостающие слова и </a:t>
            </a:r>
            <a:r>
              <a:rPr lang="ru-RU" i="1" dirty="0" smtClean="0"/>
              <a:t>фрагменты: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Стиль – это совокупность изобразительно-выразительных средств, которые придают … и человеку, и произведению искусства.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Стилевое единство проявляется в ….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Направление, сложившееся в конкретное историческое время, также объединяет творческую деятельность тех, кто … 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793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/>
              <a:t>2.</a:t>
            </a:r>
            <a:r>
              <a:rPr lang="ru-RU" sz="2800" i="1" dirty="0" smtClean="0"/>
              <a:t> </a:t>
            </a:r>
            <a:r>
              <a:rPr lang="ru-RU" sz="2800" i="1" dirty="0"/>
              <a:t>Найдите верное определение понятию</a:t>
            </a:r>
            <a:r>
              <a:rPr lang="ru-RU" sz="2800" b="1" dirty="0"/>
              <a:t> </a:t>
            </a:r>
            <a:r>
              <a:rPr lang="ru-RU" sz="2800" i="1" dirty="0"/>
              <a:t>«стиль в литературе»</a:t>
            </a:r>
            <a:r>
              <a:rPr lang="ru-RU" sz="2800" dirty="0"/>
              <a:t>:</a:t>
            </a:r>
            <a:r>
              <a:rPr lang="ru-RU" sz="2800" b="1" dirty="0"/>
              <a:t> 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1</a:t>
            </a:r>
            <a:r>
              <a:rPr lang="ru-RU" sz="2800" dirty="0"/>
              <a:t>) способ достижения какой-либо цели;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2) совокупность главных художественных особенностей в творчестве писателя;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3) эмоциональное переживание.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492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24847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3.</a:t>
            </a:r>
            <a:r>
              <a:rPr lang="ru-RU" i="1" dirty="0" smtClean="0"/>
              <a:t> </a:t>
            </a:r>
            <a:r>
              <a:rPr lang="ru-RU" i="1" dirty="0"/>
              <a:t>Найдите верное определение понятию</a:t>
            </a:r>
            <a:r>
              <a:rPr lang="ru-RU" b="1" dirty="0"/>
              <a:t> </a:t>
            </a:r>
            <a:r>
              <a:rPr lang="ru-RU" i="1" dirty="0"/>
              <a:t>«литературное направление»:</a:t>
            </a:r>
            <a:r>
              <a:rPr lang="ru-RU" b="1" dirty="0"/>
              <a:t> 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</a:t>
            </a:r>
            <a:r>
              <a:rPr lang="ru-RU" dirty="0"/>
              <a:t>) единство мировосприятия писателей определённой эпохи, общность их эстетических взглядов, путей отображения жизни;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2) распределение произведений писателей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буквами алфавита;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3) совокупность художественных произведений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датировкой их создания.</a:t>
            </a:r>
            <a:r>
              <a:rPr lang="ru-RU" b="1" i="1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615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4.</a:t>
            </a:r>
            <a:r>
              <a:rPr lang="ru-RU" i="1" dirty="0" smtClean="0"/>
              <a:t> </a:t>
            </a:r>
            <a:r>
              <a:rPr lang="ru-RU" i="1" dirty="0"/>
              <a:t>Прочитайте текст</a:t>
            </a:r>
            <a:r>
              <a:rPr lang="ru-RU" dirty="0"/>
              <a:t> </a:t>
            </a:r>
            <a:r>
              <a:rPr lang="ru-RU" i="1" dirty="0"/>
              <a:t>«Классицизм» и продолжите следующие предложения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С латинского языка «классицизм» переводится как … . </a:t>
            </a:r>
          </a:p>
          <a:p>
            <a:pPr marL="0" indent="0">
              <a:buNone/>
            </a:pPr>
            <a:r>
              <a:rPr lang="ru-RU" dirty="0"/>
              <a:t>2) В России классицизм возник и вскоре стал ведущим стилем в искусстве в … .   </a:t>
            </a:r>
          </a:p>
          <a:p>
            <a:pPr marL="0" indent="0">
              <a:buNone/>
            </a:pPr>
            <a:r>
              <a:rPr lang="ru-RU" dirty="0"/>
              <a:t>3) К «высоким» жанрам в литературе относятся … .   </a:t>
            </a:r>
          </a:p>
          <a:p>
            <a:pPr marL="0" indent="0">
              <a:buNone/>
            </a:pPr>
            <a:r>
              <a:rPr lang="ru-RU" dirty="0"/>
              <a:t>4) В произведениях, которые относятся к «высоким» жанрам, описываются … . </a:t>
            </a:r>
          </a:p>
          <a:p>
            <a:pPr marL="0" indent="0">
              <a:buNone/>
            </a:pPr>
            <a:r>
              <a:rPr lang="ru-RU" dirty="0"/>
              <a:t>5) К «низким» жанрам относятся … .   </a:t>
            </a:r>
          </a:p>
          <a:p>
            <a:pPr marL="0" indent="0">
              <a:buNone/>
            </a:pPr>
            <a:r>
              <a:rPr lang="ru-RU" dirty="0"/>
              <a:t>6) В произведениях, которые относятся к «низким» жанрам, описывается … .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203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5.</a:t>
            </a:r>
            <a:r>
              <a:rPr lang="ru-RU" i="1" dirty="0" smtClean="0"/>
              <a:t> </a:t>
            </a:r>
            <a:r>
              <a:rPr lang="ru-RU" i="1" dirty="0"/>
              <a:t>Прочитайте текст «Романтизм» и продолжите предложения</a:t>
            </a:r>
            <a:r>
              <a:rPr lang="ru-RU" i="1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1) Романтизм </a:t>
            </a:r>
            <a:r>
              <a:rPr lang="ru-RU" dirty="0"/>
              <a:t>с французского языка переводится 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как </a:t>
            </a:r>
            <a:r>
              <a:rPr lang="ru-RU" dirty="0"/>
              <a:t>… 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2) Романтизм возник в европейской культуре в … 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3) Романтизм появился как результат (1)… в буржуазной цивилизации, в научном прогрессе, 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как </a:t>
            </a:r>
            <a:r>
              <a:rPr lang="ru-RU" dirty="0"/>
              <a:t>результат (2)… .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4) Романтизму свойственны идеализация действительности и …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519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6.</a:t>
            </a:r>
            <a:r>
              <a:rPr lang="ru-RU" i="1" dirty="0" smtClean="0"/>
              <a:t> </a:t>
            </a:r>
            <a:r>
              <a:rPr lang="ru-RU" i="1" dirty="0"/>
              <a:t>Прочитайте текст «Реализм» и продолжите следующие предложения</a:t>
            </a:r>
            <a:r>
              <a:rPr lang="ru-RU" i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1) «Реализм» с латинского языка переводится как … 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e-BY" dirty="0"/>
              <a:t>2) Реализм возник … . </a:t>
            </a: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3) Писатели-реалисты своей задачей ставили … 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4) В произведениях писателей-реалистов описывается влияние социальных обстоятельств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на </a:t>
            </a:r>
            <a:r>
              <a:rPr lang="ru-RU" dirty="0"/>
              <a:t>…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0260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0112712"/>
              </p:ext>
            </p:extLst>
          </p:nvPr>
        </p:nvGraphicFramePr>
        <p:xfrm>
          <a:off x="395536" y="1844824"/>
          <a:ext cx="8352928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8672"/>
                <a:gridCol w="2304256"/>
              </a:tblGrid>
              <a:tr h="4536504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А.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 «Совокупность изобразительно-выразительных средств, которые придают индивидуальность произведению искусства».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«Единство идейно-эстетических ориентаций творцов искусства и принципов художественного воспроизведения действительности».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Мировоззрение, идеологические взгляды писателей и определённые программы их художественной деятельности характеризуются как литературные …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1) стиль;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2) течения;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3) направление.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908720"/>
            <a:ext cx="8568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Определите соответствие терминов, приведённых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второй колонке, описанию, данному в первой колонке: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100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e-BY" i="1" dirty="0"/>
              <a:t>2 Продолжите </a:t>
            </a:r>
            <a:r>
              <a:rPr lang="be-BY" i="1" dirty="0" smtClean="0"/>
              <a:t>предложения:</a:t>
            </a:r>
            <a:endParaRPr lang="ru-R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be-BY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e-BY" dirty="0" smtClean="0"/>
              <a:t>1</a:t>
            </a:r>
            <a:r>
              <a:rPr lang="be-BY" dirty="0"/>
              <a:t>) </a:t>
            </a:r>
            <a:r>
              <a:rPr lang="ru-RU" dirty="0"/>
              <a:t>Для … характерны строгие стилистические нормы и иерархия высоких и низких жанров.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2) Стремление к идеалу, одиночество героя, трагическое </a:t>
            </a:r>
            <a:r>
              <a:rPr lang="ru-RU" dirty="0" err="1"/>
              <a:t>двоемирие</a:t>
            </a:r>
            <a:r>
              <a:rPr lang="ru-RU" dirty="0"/>
              <a:t> – это основные черты … 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3)</a:t>
            </a:r>
            <a:r>
              <a:rPr lang="ru-RU" b="1" dirty="0"/>
              <a:t> </a:t>
            </a:r>
            <a:r>
              <a:rPr lang="ru-RU" dirty="0"/>
              <a:t>Наиболее полное и правдивое отражение действительности – это задача представителей… .</a:t>
            </a:r>
            <a:r>
              <a:rPr lang="ru-RU" b="1" dirty="0"/>
              <a:t> </a:t>
            </a:r>
            <a:endParaRPr lang="ru-RU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4) Художественно-эстетическую систему, которая сложилась в 20-е годы ХХ века как отражение кризиса духовного и индивидуального сознания, принято называть ….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866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3.</a:t>
            </a:r>
            <a:r>
              <a:rPr lang="ru-RU" i="1" dirty="0" smtClean="0"/>
              <a:t> </a:t>
            </a:r>
            <a:r>
              <a:rPr lang="ru-RU" i="1" dirty="0"/>
              <a:t>К художественному направлению «Классицизм» относится творчество следующих авторов:</a:t>
            </a:r>
            <a:r>
              <a:rPr lang="ru-RU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</a:t>
            </a:r>
            <a:r>
              <a:rPr lang="ru-RU" dirty="0"/>
              <a:t>) Д. И. Фонвизина и Г. Р. Державина;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2) Л. Н. Толстого и А. П. Чехова;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3) А. С. Грибоедова и Н. А. Некрасова;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4) А. Н. Островского и Н. В. Гоголя.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892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axpark.com/static/u/article_image/12/05/19/tmpcD4PEK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84" r="12242" b="51910"/>
          <a:stretch/>
        </p:blipFill>
        <p:spPr bwMode="auto">
          <a:xfrm>
            <a:off x="755576" y="2060848"/>
            <a:ext cx="777686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8338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/>
              <a:t>4.</a:t>
            </a:r>
            <a:r>
              <a:rPr lang="ru-RU" sz="2800" i="1" dirty="0" smtClean="0"/>
              <a:t> </a:t>
            </a:r>
            <a:r>
              <a:rPr lang="ru-RU" sz="2800" i="1" dirty="0"/>
              <a:t>К художественному направлению «Реализм» </a:t>
            </a:r>
            <a:r>
              <a:rPr lang="ru-RU" sz="2800" i="1" u="sng" dirty="0"/>
              <a:t>не относится</a:t>
            </a:r>
            <a:r>
              <a:rPr lang="ru-RU" sz="2800" i="1" dirty="0"/>
              <a:t> творчество следующих авторов: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1) А. М. Горького и А. П. Чехова;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2) Л. Н. Толстого и Н. А. Некрасова;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3) В. В. Маяковского и </a:t>
            </a:r>
            <a:r>
              <a:rPr lang="ru-RU" sz="2800" dirty="0" smtClean="0"/>
              <a:t>Н.С. Гумилёва; </a:t>
            </a: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4) Н. В. Гоголя и М. А. Шолохова.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946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5.</a:t>
            </a:r>
            <a:r>
              <a:rPr lang="ru-RU" i="1" dirty="0" smtClean="0"/>
              <a:t> </a:t>
            </a:r>
            <a:r>
              <a:rPr lang="ru-RU" i="1" dirty="0"/>
              <a:t>Модернизм объединяет такие идейно-художественные направления и течения, как </a:t>
            </a:r>
            <a:r>
              <a:rPr lang="ru-RU" b="1" i="1" dirty="0"/>
              <a:t>экспрессионизм, кубизм, футуризм, имажинизм, сюрреализм, </a:t>
            </a:r>
            <a:r>
              <a:rPr lang="ru-RU" b="1" i="1" dirty="0" smtClean="0"/>
              <a:t>барокко, абстракционизм</a:t>
            </a:r>
            <a:r>
              <a:rPr lang="ru-RU" b="1" i="1" dirty="0"/>
              <a:t>, </a:t>
            </a:r>
            <a:r>
              <a:rPr lang="ru-RU" b="1" i="1" dirty="0" smtClean="0"/>
              <a:t>поп-арт.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/>
              <a:t>Среди </a:t>
            </a:r>
            <a:r>
              <a:rPr lang="ru-RU" i="1" dirty="0"/>
              <a:t>перечисленных направлений и течений найдите лишнее слово и выпишите его.</a:t>
            </a:r>
            <a:r>
              <a:rPr lang="ru-RU" dirty="0"/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874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8140991"/>
              </p:ext>
            </p:extLst>
          </p:nvPr>
        </p:nvGraphicFramePr>
        <p:xfrm>
          <a:off x="395536" y="1916832"/>
          <a:ext cx="8424936" cy="4537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2952328"/>
                <a:gridCol w="3168352"/>
              </a:tblGrid>
              <a:tr h="8802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Направление 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в литературе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Писатель / Поэт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Название произведений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  <a:tr h="336823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А.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Классицизм;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Б.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Романтизм;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В.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Реализм;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 Модернизм.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1)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К.Бальмонт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2)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М.В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 Ломоносов;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3)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М.Ю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 Лермонтов;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4)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В.А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 Жуковский.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5)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</a:rPr>
                        <a:t>А.П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. Чехов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а) «Утреннее размышление о Божием величестве»;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б) «Герой нашего времени»;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в) «Тончайшие краски»; 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г) «Толстый и тонкий»;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д) «Светлана».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DokChampa" panose="020B0604020202020204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124163"/>
            <a:ext cx="83529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Установите соответствие между столбцами: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277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1 – А1Б3В2;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2 – 1) классицизма;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      2) романтизма;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      3) реализма;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      4) модернизмом;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3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4 –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5 – барокко;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dirty="0" smtClean="0"/>
              <a:t>6 – А2а; Б4д; В3б, 5г; Г1в.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 к тестам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651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16016" y="4725144"/>
            <a:ext cx="3970784" cy="1579240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Завтрак художника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Ольга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Налётова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Москва. Россия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(постмодернизм)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artvladis.com/images_admin/14918_pr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96636"/>
            <a:ext cx="4082920" cy="2912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01716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 smtClean="0"/>
              <a:t>Направление – </a:t>
            </a:r>
            <a:r>
              <a:rPr lang="ru-RU" dirty="0"/>
              <a:t>с</a:t>
            </a:r>
            <a:r>
              <a:rPr lang="ru-RU" dirty="0" smtClean="0"/>
              <a:t>овокупность духовно-содержательных и эстетических принципов, характерных для творчества множества писателей определённой эпохи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классицизм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барокко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сентиментализм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романтизм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реализм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модернизм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постмодернизм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Художественные системы </a:t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в литературе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564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489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Течение –</a:t>
            </a:r>
            <a:r>
              <a:rPr lang="ru-RU" sz="2000" dirty="0" smtClean="0"/>
              <a:t> </a:t>
            </a:r>
            <a:r>
              <a:rPr lang="ru-RU" dirty="0" smtClean="0"/>
              <a:t>разновидность, одна </a:t>
            </a:r>
            <a:r>
              <a:rPr lang="ru-RU" dirty="0"/>
              <a:t>из </a:t>
            </a:r>
            <a:r>
              <a:rPr lang="ru-RU" dirty="0" smtClean="0"/>
              <a:t>форм направления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Романтизм: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гражданский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философский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психологический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84976" cy="12192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Художественные системы в литературе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1045244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372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/>
              <a:t>Метод –</a:t>
            </a:r>
            <a:r>
              <a:rPr lang="ru-RU" dirty="0" smtClean="0"/>
              <a:t> общая система принципов творческого преобразования, пересоздания действительности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художественном произведении, объединяющая писателей одного направления или течения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Реализм: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исследование взаимосвязи между характерами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и обстоятельствами, изображение формирования характеров под воздействием среды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640960" cy="1219200"/>
          </a:xfrm>
        </p:spPr>
        <p:txBody>
          <a:bodyPr/>
          <a:lstStyle/>
          <a:p>
            <a:r>
              <a:rPr lang="ru-RU" sz="3600" b="1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E7BC29">
                    <a:lumMod val="75000"/>
                  </a:srgbClr>
                </a:solidFill>
              </a:rPr>
              <a:t>Художественные системы в литературе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0086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8680" y="332656"/>
            <a:ext cx="7406640" cy="936104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effectLst/>
              </a:rPr>
              <a:t>Сравнительная таблица 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/>
            </a:r>
            <a:b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основных 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effectLst/>
              </a:rPr>
              <a:t>направлений в литературе</a:t>
            </a:r>
            <a:endParaRPr lang="ru-RU" sz="32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3863865"/>
              </p:ext>
            </p:extLst>
          </p:nvPr>
        </p:nvGraphicFramePr>
        <p:xfrm>
          <a:off x="323528" y="1628800"/>
          <a:ext cx="8496944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2952328"/>
                <a:gridCol w="2808312"/>
                <a:gridCol w="1872208"/>
              </a:tblGrid>
              <a:tr h="1543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Параметры сравнения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Классицизм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Романтизм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Реализм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9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Основные принципы</a:t>
                      </a:r>
                      <a:endParaRPr lang="ru-RU" sz="2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Приоритет общественного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государственного над личным. Разумное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рациональное восприятие мира. Образец – античное искусство. Строгая иерархия жанров.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Стремление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к </a:t>
                      </a:r>
                      <a:r>
                        <a:rPr lang="ru-RU" sz="2200" dirty="0">
                          <a:effectLst/>
                        </a:rPr>
                        <a:t>недосягаемому идеалу, разлад с действительностью. Открытая субъективность. Интерес к мистике, фантастике, экзотике, прошлому.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Типизация, психологизм, верность действительности.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1842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0953410"/>
              </p:ext>
            </p:extLst>
          </p:nvPr>
        </p:nvGraphicFramePr>
        <p:xfrm>
          <a:off x="179512" y="548680"/>
          <a:ext cx="8964488" cy="6324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337"/>
                <a:gridCol w="2789063"/>
                <a:gridCol w="2952328"/>
                <a:gridCol w="2411760"/>
              </a:tblGrid>
              <a:tr h="158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Параметры сравнения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Классицизм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Романтизм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Реализм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40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Герой</a:t>
                      </a:r>
                      <a:endParaRPr lang="ru-RU" sz="3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wordArtVert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Обычно он – носитель одной черты,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не </a:t>
                      </a:r>
                      <a:r>
                        <a:rPr lang="ru-RU" sz="2200" dirty="0">
                          <a:effectLst/>
                        </a:rPr>
                        <a:t>прослеживается характер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в </a:t>
                      </a:r>
                      <a:r>
                        <a:rPr lang="ru-RU" sz="2200" dirty="0">
                          <a:effectLst/>
                        </a:rPr>
                        <a:t>развитии.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Герой или созерцатель-мечтатель, или бунтарь-одиночка. Стремится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к </a:t>
                      </a:r>
                      <a:r>
                        <a:rPr lang="ru-RU" sz="2200" dirty="0">
                          <a:effectLst/>
                        </a:rPr>
                        <a:t>абсолютной свободе, духовному совершенству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душевной гармонии. Можно отметить неизменяемость характеров.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Характер даётся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в </a:t>
                      </a:r>
                      <a:r>
                        <a:rPr lang="ru-RU" sz="2200" dirty="0">
                          <a:effectLst/>
                        </a:rPr>
                        <a:t>развитии. Личность рисуется как психологическое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социальное явление. Герой активно взаимодействует со средой.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0869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4890266"/>
              </p:ext>
            </p:extLst>
          </p:nvPr>
        </p:nvGraphicFramePr>
        <p:xfrm>
          <a:off x="323529" y="476672"/>
          <a:ext cx="8640958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7978"/>
                <a:gridCol w="2577128"/>
                <a:gridCol w="2641557"/>
                <a:gridCol w="2664295"/>
              </a:tblGrid>
              <a:tr h="1452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Параметры сравнения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Классицизм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Романтизм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Реализм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2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Авторская позиция</a:t>
                      </a:r>
                      <a:endParaRPr lang="ru-RU" sz="28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Литературная деятельность – это служение обществу. Активная гражданская позиция автора.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Автор – художник.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Он </a:t>
                      </a:r>
                      <a:r>
                        <a:rPr lang="ru-RU" sz="2400" dirty="0">
                          <a:effectLst/>
                        </a:rPr>
                        <a:t>преобразует действительность по своему замыслу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 </a:t>
                      </a:r>
                      <a:r>
                        <a:rPr lang="ru-RU" sz="2400" dirty="0">
                          <a:effectLst/>
                        </a:rPr>
                        <a:t>свободен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в </a:t>
                      </a:r>
                      <a:r>
                        <a:rPr lang="ru-RU" sz="2400" dirty="0">
                          <a:effectLst/>
                        </a:rPr>
                        <a:t>своём творчестве.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Автор стремится познать мир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 </a:t>
                      </a:r>
                      <a:r>
                        <a:rPr lang="ru-RU" sz="2400" dirty="0">
                          <a:effectLst/>
                        </a:rPr>
                        <a:t>человека во всех их противоречиях и взаимосвязях. Автор изображает 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и </a:t>
                      </a:r>
                      <a:r>
                        <a:rPr lang="ru-RU" sz="2400" dirty="0">
                          <a:effectLst/>
                        </a:rPr>
                        <a:t>исследует реальную </a:t>
                      </a:r>
                      <a:r>
                        <a:rPr lang="ru-RU" sz="2400" dirty="0" smtClean="0">
                          <a:effectLst/>
                        </a:rPr>
                        <a:t>действительность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8104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8144089"/>
              </p:ext>
            </p:extLst>
          </p:nvPr>
        </p:nvGraphicFramePr>
        <p:xfrm>
          <a:off x="467544" y="476672"/>
          <a:ext cx="8280920" cy="5347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2592288"/>
                <a:gridCol w="2448272"/>
                <a:gridCol w="2304256"/>
              </a:tblGrid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Параметры сравнения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Классицизм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Романтизм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Реализм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35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Конфликт</a:t>
                      </a:r>
                      <a:endParaRPr lang="ru-RU" sz="3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Реализуется через противостояние </a:t>
                      </a:r>
                      <a:r>
                        <a:rPr lang="ru-RU" sz="2200" dirty="0" smtClean="0">
                          <a:effectLst/>
                        </a:rPr>
                        <a:t>положительных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отрицательных героев. Конфликт идёт между чувством и долгом, личным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общественным.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Конфликт идёт между исключительной личностью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несовершенством окружающего её мира.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Конфликт часто внутренний: становление личности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поиск смысла жизни. Также конфликт может развиваться между человеком </a:t>
                      </a:r>
                      <a:endParaRPr lang="ru-RU" sz="22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и </a:t>
                      </a:r>
                      <a:r>
                        <a:rPr lang="ru-RU" sz="2200" dirty="0">
                          <a:effectLst/>
                        </a:rPr>
                        <a:t>обществом.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6264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25000">
        <p15:prstTrans prst="fallOver"/>
      </p:transition>
    </mc:Choice>
    <mc:Fallback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5F7033-030D-4C68-83A4-3B8D284FB11D}"/>
</file>

<file path=customXml/itemProps2.xml><?xml version="1.0" encoding="utf-8"?>
<ds:datastoreItem xmlns:ds="http://schemas.openxmlformats.org/officeDocument/2006/customXml" ds:itemID="{C49FF8FA-D759-4760-98B0-E5DA13A9E051}"/>
</file>

<file path=customXml/itemProps3.xml><?xml version="1.0" encoding="utf-8"?>
<ds:datastoreItem xmlns:ds="http://schemas.openxmlformats.org/officeDocument/2006/customXml" ds:itemID="{2BA61102-B009-42D3-A0EB-D8E84A959112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3343</TotalTime>
  <Words>1245</Words>
  <Application>Microsoft Office PowerPoint</Application>
  <PresentationFormat>Экран (4:3)</PresentationFormat>
  <Paragraphs>218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Презентация по дисциплине «Русская литература»  подготовлена  преподавателями  кафедры довузовской подготовки и профориентации  УО «ГГУ им. Ф. Скорины»  Авдониной Т.В., доцентом, кандидатом филологических наук, Королёвой Е.А., старшим преподавателем</vt:lpstr>
      <vt:lpstr>Слайд 2</vt:lpstr>
      <vt:lpstr>    Художественные системы  в литературе </vt:lpstr>
      <vt:lpstr>Художественные системы в литературе</vt:lpstr>
      <vt:lpstr>Художественные системы в литературе</vt:lpstr>
      <vt:lpstr>Сравнительная таблица  основных направлений в литературе</vt:lpstr>
      <vt:lpstr>Слайд 7</vt:lpstr>
      <vt:lpstr>Слайд 8</vt:lpstr>
      <vt:lpstr>Слайд 9</vt:lpstr>
      <vt:lpstr>Слайд 10</vt:lpstr>
      <vt:lpstr>Задания</vt:lpstr>
      <vt:lpstr>Задания</vt:lpstr>
      <vt:lpstr>Задания</vt:lpstr>
      <vt:lpstr>Задания</vt:lpstr>
      <vt:lpstr>Задания</vt:lpstr>
      <vt:lpstr>Задания</vt:lpstr>
      <vt:lpstr>Тесты</vt:lpstr>
      <vt:lpstr>Тесты</vt:lpstr>
      <vt:lpstr>Тесты</vt:lpstr>
      <vt:lpstr>Тесты</vt:lpstr>
      <vt:lpstr>Тесты</vt:lpstr>
      <vt:lpstr>Тесты</vt:lpstr>
      <vt:lpstr>Ответы к тестам</vt:lpstr>
      <vt:lpstr>Завтрак художника.  Ольга Налётова.  Москва. Россия (постмодернизм)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Ekaterina</dc:creator>
  <cp:lastModifiedBy>Admin</cp:lastModifiedBy>
  <cp:revision>188</cp:revision>
  <dcterms:created xsi:type="dcterms:W3CDTF">2016-10-29T16:02:20Z</dcterms:created>
  <dcterms:modified xsi:type="dcterms:W3CDTF">2017-02-08T08:16:14Z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