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458200" cy="34563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6700" b="1" dirty="0" smtClean="0"/>
              <a:t>Основы </a:t>
            </a:r>
            <a:br>
              <a:rPr lang="ru-RU" sz="6700" b="1" dirty="0" smtClean="0"/>
            </a:br>
            <a:r>
              <a:rPr lang="ru-RU" sz="6700" b="1" dirty="0" smtClean="0"/>
              <a:t>уголовного права</a:t>
            </a:r>
            <a:r>
              <a:rPr lang="ru-RU" sz="6700" b="1" dirty="0"/>
              <a:t/>
            </a:r>
            <a:br>
              <a:rPr lang="ru-RU" sz="6700" b="1" dirty="0"/>
            </a:b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8786874" cy="285752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Лекция-</a:t>
            </a:r>
            <a:r>
              <a:rPr lang="ru-RU" i="1" dirty="0" err="1" smtClean="0">
                <a:solidFill>
                  <a:schemeClr val="tx1"/>
                </a:solidFill>
              </a:rPr>
              <a:t>видеопрезентация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по </a:t>
            </a:r>
            <a:r>
              <a:rPr lang="ru-RU" i="1" dirty="0" smtClean="0">
                <a:solidFill>
                  <a:schemeClr val="tx1"/>
                </a:solidFill>
              </a:rPr>
              <a:t>дисциплине «Обществоведение» 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для </a:t>
            </a:r>
            <a:r>
              <a:rPr lang="ru-RU" i="1" dirty="0">
                <a:solidFill>
                  <a:schemeClr val="tx1"/>
                </a:solidFill>
              </a:rPr>
              <a:t>слушателей подготовительного отделения</a:t>
            </a:r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Составитель</a:t>
            </a:r>
            <a:r>
              <a:rPr lang="ru-RU" dirty="0" smtClean="0"/>
              <a:t>: </a:t>
            </a:r>
            <a:r>
              <a:rPr lang="ru-RU" b="1" dirty="0" err="1" smtClean="0"/>
              <a:t>Самонова</a:t>
            </a:r>
            <a:r>
              <a:rPr lang="ru-RU" b="1" dirty="0" smtClean="0"/>
              <a:t> Мария Николаевна</a:t>
            </a:r>
            <a:r>
              <a:rPr lang="ru-RU" dirty="0" smtClean="0"/>
              <a:t>, </a:t>
            </a:r>
            <a:endParaRPr lang="ru-RU" dirty="0"/>
          </a:p>
          <a:p>
            <a:pPr algn="r"/>
            <a:r>
              <a:rPr lang="ru-RU" dirty="0" smtClean="0"/>
              <a:t>кандидат исторических наук, ассистент кафедры </a:t>
            </a:r>
          </a:p>
          <a:p>
            <a:pPr algn="r"/>
            <a:r>
              <a:rPr lang="ru-RU" dirty="0" smtClean="0"/>
              <a:t>довузовской подготовки и профориентации </a:t>
            </a:r>
          </a:p>
          <a:p>
            <a:pPr algn="r"/>
            <a:r>
              <a:rPr lang="ru-RU" dirty="0" smtClean="0"/>
              <a:t>ГГУ им. Ф. Скорины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Наказания за преступления, совершенные несовершеннолетними</a:t>
            </a:r>
            <a:br>
              <a:rPr lang="ru-RU" sz="2400" dirty="0" smtClean="0"/>
            </a:b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571611"/>
          <a:ext cx="8143932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5032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Виды наказаний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Общественные работы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</a:t>
                      </a:r>
                      <a:endParaRPr lang="ru-RU" sz="2000" dirty="0"/>
                    </a:p>
                  </a:txBody>
                  <a:tcPr/>
                </a:tc>
              </a:tr>
              <a:tr h="70556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Лишение права заниматься определенной деятельностью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Исправительные работы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Арест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Ограничение свободы</a:t>
                      </a:r>
                      <a:endParaRPr lang="ru-RU" sz="2000" dirty="0"/>
                    </a:p>
                  </a:txBody>
                  <a:tcPr/>
                </a:tc>
              </a:tr>
              <a:tr h="6557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Лишение свободы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857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36713"/>
            <a:ext cx="7772400" cy="648072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594103" cy="3721046"/>
          </a:xfrm>
        </p:spPr>
        <p:txBody>
          <a:bodyPr>
            <a:normAutofit fontScale="92500" lnSpcReduction="20000"/>
          </a:bodyPr>
          <a:lstStyle/>
          <a:p>
            <a:pPr marL="502920" indent="-457200">
              <a:buAutoNum type="arabicPeriod"/>
            </a:pPr>
            <a:r>
              <a:rPr lang="ru-RU" sz="2800" dirty="0" smtClean="0"/>
              <a:t>Уголовное право и его общественные функции.</a:t>
            </a:r>
          </a:p>
          <a:p>
            <a:pPr marL="502920" indent="-457200">
              <a:buAutoNum type="arabicPeriod"/>
            </a:pPr>
            <a:endParaRPr lang="ru-RU" sz="2800" dirty="0" smtClean="0"/>
          </a:p>
          <a:p>
            <a:pPr marL="502920" indent="-457200">
              <a:buAutoNum type="arabicPeriod"/>
            </a:pPr>
            <a:r>
              <a:rPr lang="ru-RU" sz="2800" dirty="0" smtClean="0"/>
              <a:t>Наказание, его цель и виды.</a:t>
            </a:r>
          </a:p>
          <a:p>
            <a:pPr marL="502920" indent="-457200">
              <a:buAutoNum type="arabicPeriod"/>
            </a:pPr>
            <a:endParaRPr lang="ru-RU" sz="2800" dirty="0" smtClean="0"/>
          </a:p>
          <a:p>
            <a:pPr marL="502920" indent="-457200">
              <a:buAutoNum type="arabicPeriod"/>
            </a:pPr>
            <a:r>
              <a:rPr lang="ru-RU" sz="2800" dirty="0" smtClean="0"/>
              <a:t>Обстоятельства, исключающие и отягчающие уголовную ответственность.</a:t>
            </a:r>
          </a:p>
          <a:p>
            <a:pPr marL="502920" indent="-457200">
              <a:buAutoNum type="arabicPeriod"/>
            </a:pPr>
            <a:endParaRPr lang="ru-RU" sz="2800" dirty="0" smtClean="0"/>
          </a:p>
          <a:p>
            <a:pPr marL="502920" indent="-457200">
              <a:buAutoNum type="arabicPeriod"/>
            </a:pPr>
            <a:r>
              <a:rPr lang="ru-RU" sz="2800" dirty="0" smtClean="0"/>
              <a:t>Ответственность несовершеннолетних за уголовные правонарушения.</a:t>
            </a:r>
          </a:p>
          <a:p>
            <a:pPr marL="502920" indent="-457200">
              <a:buAutoNum type="arabicPeriod"/>
            </a:pPr>
            <a:endParaRPr lang="ru-RU" dirty="0" smtClean="0"/>
          </a:p>
          <a:p>
            <a:pPr marL="502920" indent="-457200">
              <a:buAutoNum type="arabicPeriod"/>
            </a:pPr>
            <a:endParaRPr lang="ru-RU" dirty="0" smtClean="0"/>
          </a:p>
          <a:p>
            <a:pPr marL="50292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7"/>
            <a:ext cx="7772400" cy="857255"/>
          </a:xfrm>
        </p:spPr>
        <p:txBody>
          <a:bodyPr/>
          <a:lstStyle/>
          <a:p>
            <a:r>
              <a:rPr lang="ru-RU" sz="2400" dirty="0" smtClean="0"/>
              <a:t>1. Уголовное право и его общественные функции.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736"/>
            <a:ext cx="7772400" cy="4786346"/>
          </a:xfrm>
        </p:spPr>
        <p:txBody>
          <a:bodyPr/>
          <a:lstStyle/>
          <a:p>
            <a:r>
              <a:rPr lang="ru-RU" b="1" i="1" dirty="0" smtClean="0"/>
              <a:t>Уголовное право </a:t>
            </a:r>
            <a:r>
              <a:rPr lang="ru-RU" dirty="0" smtClean="0"/>
              <a:t>— это совокупность юридических норм, определяющих преступность и наказуемость деяний, опасных для сложившейся системы общественных отношений. </a:t>
            </a:r>
          </a:p>
          <a:p>
            <a:endParaRPr lang="ru-RU" dirty="0" smtClean="0"/>
          </a:p>
          <a:p>
            <a:r>
              <a:rPr lang="ru-RU" b="1" dirty="0" smtClean="0"/>
              <a:t>Функции:</a:t>
            </a:r>
          </a:p>
          <a:p>
            <a:pPr marL="502920" indent="-457200">
              <a:buAutoNum type="arabicPeriod"/>
            </a:pPr>
            <a:r>
              <a:rPr lang="ru-RU" dirty="0" smtClean="0"/>
              <a:t>Обеспечение законности и правопорядка.</a:t>
            </a:r>
          </a:p>
          <a:p>
            <a:pPr marL="502920" indent="-457200">
              <a:buAutoNum type="arabicPeriod"/>
            </a:pPr>
            <a:r>
              <a:rPr lang="ru-RU" dirty="0" smtClean="0"/>
              <a:t> Пресечение, ограничение или предупреждение преступных действий отдельных членов общества.</a:t>
            </a:r>
          </a:p>
          <a:p>
            <a:pPr marL="502920" indent="-457200">
              <a:buAutoNum type="arabicPeriod"/>
            </a:pPr>
            <a:r>
              <a:rPr lang="ru-RU" dirty="0" smtClean="0"/>
              <a:t>Определение того, какому наказанию следует подвергнуть тех, кто совершил самое серьезное правонарушение — </a:t>
            </a:r>
            <a:r>
              <a:rPr lang="ru-RU" i="1" dirty="0" smtClean="0"/>
              <a:t>преступление.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785818"/>
          </a:xfrm>
        </p:spPr>
        <p:txBody>
          <a:bodyPr/>
          <a:lstStyle/>
          <a:p>
            <a:r>
              <a:rPr lang="ru-RU" sz="2400" dirty="0" smtClean="0"/>
              <a:t>2. Наказание, его цель и виды.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5143536"/>
          </a:xfrm>
        </p:spPr>
        <p:txBody>
          <a:bodyPr/>
          <a:lstStyle/>
          <a:p>
            <a:r>
              <a:rPr lang="ru-RU" b="1" i="1" dirty="0" smtClean="0"/>
              <a:t>Наказание</a:t>
            </a:r>
            <a:r>
              <a:rPr lang="ru-RU" i="1" dirty="0" smtClean="0"/>
              <a:t> </a:t>
            </a:r>
            <a:r>
              <a:rPr lang="ru-RU" dirty="0" smtClean="0"/>
              <a:t>является мерой уголовно-правового воздействия, применяемой по приговору суда к лицу, осужденному за преступление.</a:t>
            </a:r>
          </a:p>
          <a:p>
            <a:endParaRPr lang="ru-RU" dirty="0" smtClean="0"/>
          </a:p>
          <a:p>
            <a:pPr marL="502920" indent="-457200">
              <a:buAutoNum type="arabicPeriod"/>
            </a:pPr>
            <a:r>
              <a:rPr lang="ru-RU" dirty="0" smtClean="0"/>
              <a:t>Наказание носит принудительный характер.</a:t>
            </a:r>
          </a:p>
          <a:p>
            <a:pPr marL="502920" indent="-457200">
              <a:buAutoNum type="arabicPeriod"/>
            </a:pPr>
            <a:r>
              <a:rPr lang="ru-RU" dirty="0" smtClean="0"/>
              <a:t>Наказание определяется в приговоре суда.</a:t>
            </a:r>
          </a:p>
          <a:p>
            <a:pPr marL="502920" indent="-457200">
              <a:buAutoNum type="arabicPeriod"/>
            </a:pPr>
            <a:r>
              <a:rPr lang="ru-RU" dirty="0" smtClean="0"/>
              <a:t>Наказание заключается в предусмотренных законом лишении или ограничении прав и свобод осужденного.</a:t>
            </a:r>
          </a:p>
          <a:p>
            <a:pPr marL="502920" indent="-457200">
              <a:buAutoNum type="arabicPeriod"/>
            </a:pPr>
            <a:r>
              <a:rPr lang="ru-RU" dirty="0" smtClean="0"/>
              <a:t>Наказание влечет также </a:t>
            </a:r>
            <a:r>
              <a:rPr lang="ru-RU" i="1" dirty="0" smtClean="0"/>
              <a:t>правовое последствие</a:t>
            </a:r>
            <a:r>
              <a:rPr lang="ru-RU" dirty="0" smtClean="0"/>
              <a:t>, называемое </a:t>
            </a:r>
            <a:r>
              <a:rPr lang="ru-RU" b="1" i="1" dirty="0" smtClean="0"/>
              <a:t>судимостью</a:t>
            </a:r>
            <a:r>
              <a:rPr lang="ru-RU" i="1" dirty="0" smtClean="0"/>
              <a:t>, </a:t>
            </a:r>
            <a:r>
              <a:rPr lang="ru-RU" dirty="0" smtClean="0"/>
              <a:t>которая связана с определенными ограничениями прав личности после отбытия наказания.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214290"/>
            <a:ext cx="83820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428604"/>
            <a:ext cx="2571768" cy="1214446"/>
          </a:xfrm>
        </p:spPr>
        <p:txBody>
          <a:bodyPr/>
          <a:lstStyle/>
          <a:p>
            <a:r>
              <a:rPr lang="ru-RU" dirty="0" smtClean="0"/>
              <a:t>Наказание преследует три важные цели: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4678" y="642918"/>
            <a:ext cx="5715040" cy="928694"/>
          </a:xfrm>
        </p:spPr>
        <p:txBody>
          <a:bodyPr/>
          <a:lstStyle/>
          <a:p>
            <a:r>
              <a:rPr lang="ru-RU" dirty="0" smtClean="0"/>
              <a:t>Уголовным кодексом РБ предусмотрены следующие виды наказаний: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571613"/>
            <a:ext cx="3214678" cy="1643074"/>
          </a:xfrm>
        </p:spPr>
        <p:txBody>
          <a:bodyPr/>
          <a:lstStyle/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Охранительная.</a:t>
            </a:r>
          </a:p>
          <a:p>
            <a:pPr marL="624078" indent="-514350">
              <a:buAutoNum type="arabicPeriod"/>
            </a:pPr>
            <a:r>
              <a:rPr lang="ru-RU" dirty="0" smtClean="0"/>
              <a:t>Воспитательная.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Профилактическая.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4678" y="1571612"/>
            <a:ext cx="5715040" cy="50231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общественные работы;</a:t>
            </a:r>
          </a:p>
          <a:p>
            <a:r>
              <a:rPr lang="ru-RU" dirty="0" smtClean="0"/>
              <a:t>штраф;</a:t>
            </a:r>
          </a:p>
          <a:p>
            <a:r>
              <a:rPr lang="ru-RU" dirty="0" smtClean="0"/>
              <a:t>лишение права занимать определенные должности или заниматься определенной деятельностью;</a:t>
            </a:r>
          </a:p>
          <a:p>
            <a:r>
              <a:rPr lang="ru-RU" dirty="0" smtClean="0"/>
              <a:t>исправительные работы;</a:t>
            </a:r>
          </a:p>
          <a:p>
            <a:r>
              <a:rPr lang="ru-RU" dirty="0" smtClean="0"/>
              <a:t>арест; </a:t>
            </a:r>
          </a:p>
          <a:p>
            <a:r>
              <a:rPr lang="ru-RU" dirty="0" smtClean="0"/>
              <a:t>ограничение свободы; </a:t>
            </a:r>
          </a:p>
          <a:p>
            <a:r>
              <a:rPr lang="ru-RU" dirty="0" smtClean="0"/>
              <a:t>направление в дисциплинарную воинскую часть (для военнослужащих срочной службы);</a:t>
            </a:r>
          </a:p>
          <a:p>
            <a:r>
              <a:rPr lang="ru-RU" dirty="0" smtClean="0"/>
              <a:t> лишение свободы. </a:t>
            </a:r>
          </a:p>
          <a:p>
            <a:r>
              <a:rPr lang="ru-RU" dirty="0" smtClean="0"/>
              <a:t>Высшей, исключительной мерой наказания является смертная казнь (расстрел). Как альтернатива смертной казни допускается </a:t>
            </a:r>
            <a:r>
              <a:rPr lang="ru-RU" i="1" dirty="0" smtClean="0"/>
              <a:t>пожизненное заключение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7" cy="1357322"/>
          </a:xfrm>
        </p:spPr>
        <p:txBody>
          <a:bodyPr/>
          <a:lstStyle/>
          <a:p>
            <a:r>
              <a:rPr lang="ru-RU" sz="2400" dirty="0" smtClean="0"/>
              <a:t>3. Обстоятельства, исключающие и отягчающие уголовную ответственность.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8572560" cy="5214974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3200" b="1" dirty="0" smtClean="0"/>
              <a:t>Обстоятельства, исключающие уголовную ответственность. </a:t>
            </a:r>
            <a:r>
              <a:rPr lang="ru-RU" sz="3200" dirty="0" smtClean="0"/>
              <a:t>Это относится к тем случаям, когда действия, повлекшие причинение вреда другому человеку, были совершены:</a:t>
            </a:r>
          </a:p>
          <a:p>
            <a:endParaRPr lang="ru-RU" sz="3200" dirty="0" smtClean="0"/>
          </a:p>
          <a:p>
            <a:r>
              <a:rPr lang="ru-RU" sz="3200" b="1" dirty="0" smtClean="0"/>
              <a:t>1) </a:t>
            </a:r>
            <a:r>
              <a:rPr lang="ru-RU" sz="3200" dirty="0" smtClean="0"/>
              <a:t>при защите жизни, здоровья, прав обороняющегося или другого лица, а также интересов общества или государства от общественно опасного посягательства и при этом не было допущено превышения пределов </a:t>
            </a:r>
            <a:r>
              <a:rPr lang="ru-RU" sz="3200" i="1" dirty="0" smtClean="0"/>
              <a:t>необходимой обороны;</a:t>
            </a:r>
          </a:p>
          <a:p>
            <a:r>
              <a:rPr lang="ru-RU" sz="3200" b="1" dirty="0" smtClean="0"/>
              <a:t>2)</a:t>
            </a:r>
            <a:r>
              <a:rPr lang="ru-RU" sz="3200" dirty="0" smtClean="0"/>
              <a:t> при задержании лица, совершившего преступление, передаче его органам власти и пресечении возможности совершения им новых преступлений;</a:t>
            </a:r>
          </a:p>
          <a:p>
            <a:r>
              <a:rPr lang="ru-RU" sz="3200" b="1" dirty="0" smtClean="0"/>
              <a:t>3)</a:t>
            </a:r>
            <a:r>
              <a:rPr lang="ru-RU" sz="3200" dirty="0" smtClean="0"/>
              <a:t> с целью предотвращения или устранения опасности, непосредственно угрожающей данному человеку или другим людям, их правам и законным интересам, а также интересам общества или государства;</a:t>
            </a:r>
          </a:p>
          <a:p>
            <a:r>
              <a:rPr lang="ru-RU" sz="3200" b="1" dirty="0" smtClean="0"/>
              <a:t>4) </a:t>
            </a:r>
            <a:r>
              <a:rPr lang="ru-RU" sz="3200" dirty="0" smtClean="0"/>
              <a:t>при исполнении приказа или распоряжения, отданных в установленном порядке. </a:t>
            </a:r>
          </a:p>
          <a:p>
            <a:r>
              <a:rPr lang="ru-RU" sz="3200" b="1" dirty="0" smtClean="0"/>
              <a:t>5) </a:t>
            </a:r>
            <a:r>
              <a:rPr lang="ru-RU" sz="3200" dirty="0" smtClean="0"/>
              <a:t>пребывание среди соучастников преступления по специальному заданию. (не применяется к лицу, совершившему особо тяжкое или тяжкое преступление, связанное с посягательством на жизнь или здоровье человека).</a:t>
            </a:r>
          </a:p>
          <a:p>
            <a:endParaRPr lang="ru-RU" sz="2600" dirty="0" smtClean="0"/>
          </a:p>
          <a:p>
            <a:r>
              <a:rPr lang="ru-RU" sz="2600" b="1" dirty="0" smtClean="0"/>
              <a:t> 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7"/>
            <a:ext cx="864399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Необходимая оборона </a:t>
            </a:r>
            <a:r>
              <a:rPr lang="ru-RU" sz="2000" dirty="0" smtClean="0"/>
              <a:t>представляет собой </a:t>
            </a:r>
            <a:r>
              <a:rPr lang="ru-RU" sz="2000" i="1" dirty="0" smtClean="0"/>
              <a:t>правомерное</a:t>
            </a:r>
            <a:r>
              <a:rPr lang="ru-RU" sz="2000" dirty="0" smtClean="0"/>
              <a:t> причинение вреда при защите интересов личности, общества и государства от опасных посягательств.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Правомерным </a:t>
            </a:r>
            <a:r>
              <a:rPr lang="ru-RU" sz="2000" dirty="0" smtClean="0"/>
              <a:t>является </a:t>
            </a:r>
            <a:r>
              <a:rPr lang="ru-RU" sz="2000" i="1" dirty="0" smtClean="0"/>
              <a:t>причинение любого вреда </a:t>
            </a:r>
            <a:r>
              <a:rPr lang="ru-RU" sz="2000" dirty="0" smtClean="0"/>
              <a:t>посягающему, если его нападение было сопряжено с насилием, опасным для жизни обороняющегося или другого лица, либо с непосредственной угрозой применения насилия. 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Самооборона</a:t>
            </a:r>
            <a:r>
              <a:rPr lang="ru-RU" sz="2000" i="1" dirty="0" smtClean="0"/>
              <a:t> </a:t>
            </a:r>
            <a:r>
              <a:rPr lang="ru-RU" sz="2000" dirty="0" smtClean="0"/>
              <a:t>как синоним понятия «необходимая оборона» означает, что обороняющийся устраняет посягательство сам, своими силами. </a:t>
            </a:r>
          </a:p>
          <a:p>
            <a:endParaRPr lang="ru-RU" dirty="0" smtClean="0"/>
          </a:p>
          <a:p>
            <a:r>
              <a:rPr lang="ru-RU" dirty="0" smtClean="0"/>
              <a:t>Гражданин вправе защищать свои </a:t>
            </a:r>
            <a:r>
              <a:rPr lang="ru-RU" b="1" dirty="0" smtClean="0"/>
              <a:t>жизнь, здоровье, жилище, сбережения, транспортное средство</a:t>
            </a:r>
            <a:r>
              <a:rPr lang="ru-RU" dirty="0" smtClean="0"/>
              <a:t>, т. е. все, что защищено законом. </a:t>
            </a:r>
          </a:p>
          <a:p>
            <a:r>
              <a:rPr lang="ru-RU" dirty="0" smtClean="0"/>
              <a:t>В равной мере это относится и к жизни, здоровью, жилищу родственников, друзей, соседей и даже совершенно незнакомых людей. </a:t>
            </a:r>
          </a:p>
          <a:p>
            <a:r>
              <a:rPr lang="ru-RU" dirty="0" smtClean="0"/>
              <a:t>Не исключается защита законных интересов фирмы, общественной организации и т. д.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7"/>
            <a:ext cx="8715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Обстоятельства, отягчающие уголовную ответственность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совершение преступления лицом, ранее уже совершившим какое-либо преступление, 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а также лицом, нарушившим принятую им присягу или профессиональную клятву. 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состояние алкогольного опьянения либо состояние, вызванное потреблением наркотических средств, психотропных, токсических или других одурманивающих веществ.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преступление, совершенное группой лиц по предварительному сговору, организованной группой или преступной организацией, 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а также с использованием заведомо малолетнего или лица, известного виновному как страдающего психическим заболеванием или слабоумием.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преступления, совершенные в отношении малолетнего, престарелого человека или лица, находящегося в беспомощном состоянии, а также в некоторых других случаях.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преступление совершено из корыстных или иных низменных побуждений, по мотивам расовой, национальной, религиозной вражды или розни, политической или идеологической вражды, а также с целью скрыть другое преступление или облегчить его совершение.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совершение преступления с особой жестокостью или издевательством;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сознательное нарушение установленных правил безопасности, приведшее к совершению преступления;</a:t>
            </a:r>
          </a:p>
          <a:p>
            <a:pPr marL="457200" indent="-457200">
              <a:buAutoNum type="arabicPeriod"/>
            </a:pPr>
            <a:r>
              <a:rPr lang="ru-RU" sz="1600" dirty="0" smtClean="0"/>
              <a:t>использование в преступных целях условий общественного бедствия или чрезвычайного положения.</a:t>
            </a:r>
          </a:p>
          <a:p>
            <a:r>
              <a:rPr lang="en-US" sz="1600" b="1" dirty="0" smtClean="0"/>
              <a:t> </a:t>
            </a:r>
            <a:endParaRPr lang="ru-RU" sz="1600" dirty="0" smtClean="0"/>
          </a:p>
          <a:p>
            <a:endParaRPr lang="ru-RU" sz="1600" b="1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857256"/>
          </a:xfrm>
        </p:spPr>
        <p:txBody>
          <a:bodyPr/>
          <a:lstStyle/>
          <a:p>
            <a:r>
              <a:rPr lang="ru-RU" sz="2800" dirty="0" smtClean="0"/>
              <a:t>4. Ответственность несовершеннолетних за уголовные правонарушения.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214554"/>
            <a:ext cx="8715436" cy="442915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Уголовной ответственности подлежит лицо, достигшее ко времени совершения преступления </a:t>
            </a:r>
            <a:r>
              <a:rPr lang="ru-RU" b="1" dirty="0" smtClean="0"/>
              <a:t>16-летнего возраста.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 особо </a:t>
            </a:r>
            <a:r>
              <a:rPr lang="ru-RU" b="1" dirty="0" smtClean="0"/>
              <a:t>тяжкие преступления </a:t>
            </a:r>
            <a:r>
              <a:rPr lang="ru-RU" dirty="0" smtClean="0"/>
              <a:t>уголовная ответственность наступает </a:t>
            </a:r>
            <a:r>
              <a:rPr lang="ru-RU" b="1" dirty="0" smtClean="0"/>
              <a:t>с 14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AE728-80B7-49FC-B22D-11243AD911E2}"/>
</file>

<file path=customXml/itemProps2.xml><?xml version="1.0" encoding="utf-8"?>
<ds:datastoreItem xmlns:ds="http://schemas.openxmlformats.org/officeDocument/2006/customXml" ds:itemID="{66C18C35-B9D8-4299-ADDA-C6CF7A6993FA}"/>
</file>

<file path=customXml/itemProps3.xml><?xml version="1.0" encoding="utf-8"?>
<ds:datastoreItem xmlns:ds="http://schemas.openxmlformats.org/officeDocument/2006/customXml" ds:itemID="{B00A3EEF-9F37-4397-9CD8-D9C5D7678FBF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</TotalTime>
  <Words>797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Основы  уголовного права </vt:lpstr>
      <vt:lpstr>План</vt:lpstr>
      <vt:lpstr>1. Уголовное право и его общественные функции. </vt:lpstr>
      <vt:lpstr>2. Наказание, его цель и виды. </vt:lpstr>
      <vt:lpstr>Слайд 5</vt:lpstr>
      <vt:lpstr>3. Обстоятельства, исключающие и отягчающие уголовную ответственность. </vt:lpstr>
      <vt:lpstr>Слайд 7</vt:lpstr>
      <vt:lpstr>Слайд 8</vt:lpstr>
      <vt:lpstr>4. Ответственность несовершеннолетних за уголовные правонарушения.</vt:lpstr>
      <vt:lpstr>Наказания за преступления, совершенные несовершеннолетними </vt:lpstr>
      <vt:lpstr>  Спасибо за внимание!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Обществоведение для слушателей подготовительного отделения</dc:title>
  <dc:creator>Mari</dc:creator>
  <cp:lastModifiedBy>Mary</cp:lastModifiedBy>
  <cp:revision>13</cp:revision>
  <dcterms:created xsi:type="dcterms:W3CDTF">2015-04-27T11:50:15Z</dcterms:created>
  <dcterms:modified xsi:type="dcterms:W3CDTF">2015-04-29T14:55:51Z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