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46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87C3E-5669-4909-9564-41CF74D1E47E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FDBE8-DC7C-41F2-94C7-AEFDC46898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34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FDBE8-DC7C-41F2-94C7-AEFDC46898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67"/>
            <a:ext cx="8458200" cy="271179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4900" b="1" dirty="0" smtClean="0"/>
              <a:t>Правоохранительные </a:t>
            </a:r>
            <a:r>
              <a:rPr lang="ru-RU" sz="4900" b="1" dirty="0"/>
              <a:t>органы Республики </a:t>
            </a:r>
            <a:r>
              <a:rPr lang="ru-RU" sz="4900" b="1" dirty="0" smtClean="0"/>
              <a:t>Беларусь</a:t>
            </a:r>
            <a:r>
              <a:rPr lang="ru-RU" sz="4900" b="1" dirty="0"/>
              <a:t/>
            </a:r>
            <a:br>
              <a:rPr lang="ru-RU" sz="4900" b="1" dirty="0"/>
            </a:b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214818"/>
            <a:ext cx="8715436" cy="250033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Лекция-</a:t>
            </a:r>
            <a:r>
              <a:rPr lang="ru-RU" i="1" dirty="0" err="1">
                <a:solidFill>
                  <a:schemeClr val="tx1"/>
                </a:solidFill>
              </a:rPr>
              <a:t>видеопрезентация</a:t>
            </a:r>
            <a:endParaRPr lang="ru-RU" i="1" dirty="0">
              <a:solidFill>
                <a:schemeClr val="tx1"/>
              </a:solidFill>
            </a:endParaRP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 по дисциплине «Обществоведение» </a:t>
            </a: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для слушателей подготовительного отделения</a:t>
            </a:r>
          </a:p>
          <a:p>
            <a:pPr algn="ctr"/>
            <a:endParaRPr lang="ru-RU" dirty="0"/>
          </a:p>
          <a:p>
            <a:pPr algn="r"/>
            <a:r>
              <a:rPr lang="ru-RU" dirty="0"/>
              <a:t>Составитель: </a:t>
            </a:r>
            <a:r>
              <a:rPr lang="ru-RU" b="1" dirty="0" err="1"/>
              <a:t>Самонова</a:t>
            </a:r>
            <a:r>
              <a:rPr lang="ru-RU" b="1" dirty="0"/>
              <a:t> Мария Николаевна</a:t>
            </a:r>
            <a:r>
              <a:rPr lang="ru-RU" dirty="0"/>
              <a:t>, </a:t>
            </a:r>
          </a:p>
          <a:p>
            <a:pPr algn="r"/>
            <a:r>
              <a:rPr lang="ru-RU" dirty="0"/>
              <a:t>кандидат исторических наук, ассистент кафедры </a:t>
            </a:r>
          </a:p>
          <a:p>
            <a:pPr algn="r"/>
            <a:r>
              <a:rPr lang="ru-RU" dirty="0"/>
              <a:t>довузовской подготовки и профориентации </a:t>
            </a:r>
          </a:p>
          <a:p>
            <a:pPr algn="r"/>
            <a:r>
              <a:rPr lang="ru-RU" dirty="0"/>
              <a:t>ГГУ им. Ф. Скорины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714356"/>
            <a:ext cx="6758006" cy="178595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Органы внутренних дел.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Милиция </a:t>
            </a:r>
            <a:r>
              <a:rPr lang="ru-RU" sz="2200" dirty="0" smtClean="0"/>
              <a:t>— это государственный правоохранительный орган, призванный защищать жизнь, здоровье, права, свободы и законные интересы граждан, общества и государства от преступных и иных противоправных посягательств.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sz="2000" b="1" u="sng" dirty="0" smtClean="0"/>
              <a:t>Милиция общественной безопасности.</a:t>
            </a:r>
          </a:p>
          <a:p>
            <a:pPr marL="624078" indent="-514350"/>
            <a:r>
              <a:rPr lang="ru-RU" sz="2000" b="1" dirty="0" smtClean="0"/>
              <a:t>Задача </a:t>
            </a:r>
            <a:r>
              <a:rPr lang="ru-RU" sz="2000" dirty="0" smtClean="0"/>
              <a:t>– охрана и поддержание общественного порядка.</a:t>
            </a:r>
          </a:p>
          <a:p>
            <a:pPr marL="624078" indent="-514350"/>
            <a:r>
              <a:rPr lang="ru-RU" sz="2000" b="1" dirty="0" smtClean="0"/>
              <a:t>Подразделения:</a:t>
            </a:r>
          </a:p>
          <a:p>
            <a:pPr marL="624078" indent="-514350">
              <a:buFont typeface="+mj-lt"/>
              <a:buAutoNum type="arabicParenR"/>
            </a:pPr>
            <a:r>
              <a:rPr lang="ru-RU" sz="2000" b="1" dirty="0" smtClean="0"/>
              <a:t>Отдел охраны правопорядка и профилактики. В его составе ППС (патрульно-постовая служба).</a:t>
            </a:r>
          </a:p>
          <a:p>
            <a:pPr marL="624078" indent="-514350">
              <a:buFont typeface="+mj-lt"/>
              <a:buAutoNum type="arabicParenR"/>
            </a:pPr>
            <a:r>
              <a:rPr lang="ru-RU" sz="2000" b="1" dirty="0" smtClean="0"/>
              <a:t>Служба участковых инспекторов.</a:t>
            </a:r>
          </a:p>
          <a:p>
            <a:pPr marL="624078" indent="-514350">
              <a:buFont typeface="+mj-lt"/>
              <a:buAutoNum type="arabicParenR"/>
            </a:pPr>
            <a:r>
              <a:rPr lang="ru-RU" sz="2000" b="1" dirty="0" smtClean="0"/>
              <a:t>Отделение по предупреждению правонарушений несовершеннолетних (ИДН – инспекция по делам </a:t>
            </a:r>
            <a:r>
              <a:rPr lang="ru-RU" sz="2000" b="1" dirty="0" err="1" smtClean="0"/>
              <a:t>несовешеннолетних</a:t>
            </a:r>
            <a:r>
              <a:rPr lang="ru-RU" sz="2000" b="1" dirty="0" smtClean="0"/>
              <a:t>)</a:t>
            </a:r>
          </a:p>
          <a:p>
            <a:pPr marL="624078" indent="-514350">
              <a:buFont typeface="+mj-lt"/>
              <a:buAutoNum type="arabicParenR"/>
            </a:pPr>
            <a:r>
              <a:rPr lang="ru-RU" sz="2000" b="1" dirty="0" smtClean="0"/>
              <a:t>Отделение Государственной автомобильной инспекции – ГАИ. </a:t>
            </a:r>
          </a:p>
          <a:p>
            <a:pPr marL="624078" indent="-514350">
              <a:buFont typeface="+mj-lt"/>
              <a:buAutoNum type="arabicParenR"/>
            </a:pPr>
            <a:endParaRPr lang="ru-RU" sz="1800" b="1" dirty="0" smtClean="0"/>
          </a:p>
          <a:p>
            <a:pPr marL="624078" indent="-51435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714356"/>
            <a:ext cx="1699473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642918"/>
            <a:ext cx="5686436" cy="7143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Органы внутренних дел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17106"/>
          </a:xfrm>
        </p:spPr>
        <p:txBody>
          <a:bodyPr/>
          <a:lstStyle/>
          <a:p>
            <a:pPr>
              <a:buNone/>
            </a:pPr>
            <a:r>
              <a:rPr lang="ru-RU" sz="2000" b="1" u="sng" dirty="0" smtClean="0"/>
              <a:t>2) Криминальная милиция</a:t>
            </a:r>
          </a:p>
          <a:p>
            <a:pPr>
              <a:buNone/>
            </a:pPr>
            <a:r>
              <a:rPr lang="ru-RU" sz="2000" b="1" dirty="0" smtClean="0"/>
              <a:t>Задача </a:t>
            </a:r>
            <a:r>
              <a:rPr lang="ru-RU" sz="2000" dirty="0" smtClean="0"/>
              <a:t>– борьба с опасными преступлениями.</a:t>
            </a:r>
          </a:p>
          <a:p>
            <a:pPr>
              <a:buNone/>
            </a:pPr>
            <a:r>
              <a:rPr lang="ru-RU" sz="2000" dirty="0" smtClean="0"/>
              <a:t>Подразделения:</a:t>
            </a:r>
          </a:p>
          <a:p>
            <a:pPr marL="624078" indent="-514350">
              <a:buAutoNum type="arabicParenR"/>
            </a:pPr>
            <a:r>
              <a:rPr lang="ru-RU" sz="2000" dirty="0" smtClean="0"/>
              <a:t>Уголовный розыск,</a:t>
            </a:r>
          </a:p>
          <a:p>
            <a:pPr marL="624078" indent="-514350">
              <a:buAutoNum type="arabicParenR"/>
            </a:pPr>
            <a:r>
              <a:rPr lang="ru-RU" sz="2000" dirty="0" smtClean="0"/>
              <a:t>Подразделение по борьбе с организованной преступностью и коррупцией,</a:t>
            </a:r>
          </a:p>
          <a:p>
            <a:pPr marL="624078" indent="-514350">
              <a:buAutoNum type="arabicParenR"/>
            </a:pPr>
            <a:r>
              <a:rPr lang="ru-RU" sz="2000" dirty="0" smtClean="0"/>
              <a:t>Подразделение по борьбе с экономическими и налоговыми преступлениями,</a:t>
            </a:r>
          </a:p>
          <a:p>
            <a:pPr marL="624078" indent="-514350">
              <a:buAutoNum type="arabicParenR"/>
            </a:pPr>
            <a:r>
              <a:rPr lang="ru-RU" sz="2000" dirty="0" smtClean="0"/>
              <a:t>Подразделение по борьбе с незаконным оборотом наркотиков,</a:t>
            </a:r>
          </a:p>
          <a:p>
            <a:pPr marL="624078" indent="-514350">
              <a:buAutoNum type="arabicParenR"/>
            </a:pPr>
            <a:r>
              <a:rPr lang="ru-RU" sz="2000" dirty="0" smtClean="0"/>
              <a:t>Экспертно-криминалистические подразделения  и др.</a:t>
            </a:r>
          </a:p>
          <a:p>
            <a:pPr marL="624078" indent="-514350">
              <a:buAutoNum type="arabicParenR"/>
            </a:pPr>
            <a:endParaRPr lang="ru-RU" sz="2000" dirty="0" smtClean="0"/>
          </a:p>
          <a:p>
            <a:pPr marL="624078" indent="-514350">
              <a:buAutoNum type="arabicParenR"/>
            </a:pPr>
            <a:endParaRPr lang="ru-RU" sz="2000" dirty="0" smtClean="0"/>
          </a:p>
          <a:p>
            <a:pPr marL="624078" indent="-514350">
              <a:buAutoNum type="arabicParenR"/>
            </a:pPr>
            <a:endParaRPr lang="ru-RU" sz="2000" dirty="0" smtClean="0"/>
          </a:p>
          <a:p>
            <a:pPr marL="624078" indent="-514350">
              <a:buAutoNum type="arabicParenR"/>
            </a:pPr>
            <a:endParaRPr lang="ru-RU" sz="2000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pic>
        <p:nvPicPr>
          <p:cNvPr id="4" name="Рисунок 3" descr="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1857388" cy="18738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428760"/>
          </a:xfrm>
        </p:spPr>
        <p:txBody>
          <a:bodyPr/>
          <a:lstStyle/>
          <a:p>
            <a:r>
              <a:rPr lang="ru-RU" sz="2400" dirty="0" smtClean="0"/>
              <a:t>4. Органы государственного контроля. </a:t>
            </a:r>
            <a:br>
              <a:rPr lang="ru-RU" sz="2400" dirty="0" smtClean="0"/>
            </a:br>
            <a:r>
              <a:rPr lang="ru-RU" sz="2400" dirty="0" smtClean="0"/>
              <a:t>Органы государственной безопасности.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0297" y="1785926"/>
            <a:ext cx="6500859" cy="485778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Комитет государственного контроля (КГК)  </a:t>
            </a:r>
            <a:r>
              <a:rPr lang="ru-RU" dirty="0" smtClean="0"/>
              <a:t>создан для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осуществления </a:t>
            </a:r>
            <a:r>
              <a:rPr lang="ru-RU" b="1" dirty="0" smtClean="0"/>
              <a:t>контроля</a:t>
            </a:r>
            <a:r>
              <a:rPr lang="ru-RU" dirty="0" smtClean="0"/>
              <a:t> за использованием государственной собственности,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исполнением решений Президента, Парламента, Правительства и других государственных органов в стране.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b="1" dirty="0" smtClean="0"/>
              <a:t>КГК</a:t>
            </a:r>
            <a:r>
              <a:rPr lang="ru-RU" dirty="0" smtClean="0"/>
              <a:t> следит за </a:t>
            </a:r>
            <a:r>
              <a:rPr lang="ru-RU" i="1" dirty="0" smtClean="0"/>
              <a:t>соблюдением законодательства </a:t>
            </a:r>
            <a:r>
              <a:rPr lang="ru-RU" dirty="0" smtClean="0"/>
              <a:t>в области финансов и налогообложения, за правильностью </a:t>
            </a:r>
            <a:r>
              <a:rPr lang="ru-RU" i="1" dirty="0" smtClean="0"/>
              <a:t>расходования средств </a:t>
            </a:r>
            <a:r>
              <a:rPr lang="ru-RU" dirty="0" smtClean="0"/>
              <a:t>республиканского и местных бюджетов, </a:t>
            </a:r>
            <a:r>
              <a:rPr lang="ru-RU" i="1" dirty="0" smtClean="0"/>
              <a:t>законностью использования </a:t>
            </a:r>
            <a:r>
              <a:rPr lang="ru-RU" dirty="0" smtClean="0"/>
              <a:t>государственных ресурсов и др.</a:t>
            </a:r>
          </a:p>
          <a:p>
            <a:pPr>
              <a:buFont typeface="Arial" pitchFamily="34" charset="0"/>
              <a:buChar char="•"/>
            </a:pPr>
            <a:endParaRPr lang="ru-RU" b="1" dirty="0"/>
          </a:p>
        </p:txBody>
      </p:sp>
      <p:pic>
        <p:nvPicPr>
          <p:cNvPr id="5" name="Рисунок 4" descr="13073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714620"/>
            <a:ext cx="2286016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84296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Органы государственной безопасности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Комитет государственной безопасности </a:t>
            </a:r>
          </a:p>
          <a:p>
            <a:r>
              <a:rPr lang="ru-RU" sz="2000" b="1" dirty="0" smtClean="0"/>
              <a:t>Республики Беларусь (КГБ)</a:t>
            </a:r>
            <a:r>
              <a:rPr lang="ru-R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Управления КГБ по областям </a:t>
            </a:r>
            <a:r>
              <a:rPr lang="ru-RU" sz="2000" dirty="0" smtClean="0"/>
              <a:t>(территориальные органы).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Основная задача КГБ</a:t>
            </a:r>
            <a:r>
              <a:rPr lang="ru-RU" sz="2000" dirty="0" smtClean="0"/>
              <a:t>  - борьба с преступлениями, представляющими угрозу национальной безопасности РБ. </a:t>
            </a:r>
          </a:p>
          <a:p>
            <a:endParaRPr lang="ru-RU" sz="2000" dirty="0" smtClean="0"/>
          </a:p>
          <a:p>
            <a:r>
              <a:rPr lang="ru-RU" sz="2000" dirty="0" smtClean="0"/>
              <a:t>К их числу относятся </a:t>
            </a:r>
            <a:r>
              <a:rPr lang="ru-RU" sz="2000" i="1" dirty="0" smtClean="0"/>
              <a:t>терроризм, организованная преступность, контрабанда, незаконная торговля оружием </a:t>
            </a:r>
            <a:r>
              <a:rPr lang="ru-RU" sz="2000" dirty="0" smtClean="0"/>
              <a:t>и другие преступления. </a:t>
            </a:r>
          </a:p>
          <a:p>
            <a:r>
              <a:rPr lang="ru-RU" sz="2000" dirty="0" smtClean="0"/>
              <a:t>КГБ осуществляет </a:t>
            </a:r>
            <a:r>
              <a:rPr lang="ru-RU" sz="2000" i="1" dirty="0" smtClean="0"/>
              <a:t>также борьбу с разведывательно-подрывной деятельностью иностранных спецслужб</a:t>
            </a:r>
            <a:r>
              <a:rPr lang="ru-RU" sz="2000" dirty="0" smtClean="0"/>
              <a:t>.</a:t>
            </a:r>
            <a:endParaRPr lang="ru-RU" sz="2000" b="1" dirty="0"/>
          </a:p>
        </p:txBody>
      </p:sp>
      <p:pic>
        <p:nvPicPr>
          <p:cNvPr id="4" name="Рисунок 3" descr="8.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0440" y="500042"/>
            <a:ext cx="1619261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42886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28737"/>
            <a:ext cx="7772400" cy="1143008"/>
          </a:xfrm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86058"/>
            <a:ext cx="7772400" cy="2090742"/>
          </a:xfrm>
        </p:spPr>
        <p:txBody>
          <a:bodyPr>
            <a:normAutofit lnSpcReduction="10000"/>
          </a:bodyPr>
          <a:lstStyle/>
          <a:p>
            <a:pPr marL="502920" indent="-457200">
              <a:buAutoNum type="arabicPeriod"/>
            </a:pPr>
            <a:r>
              <a:rPr lang="ru-RU" dirty="0" smtClean="0"/>
              <a:t>Основные задачи правоохранительных органов Республики Беларусь.</a:t>
            </a:r>
          </a:p>
          <a:p>
            <a:pPr marL="502920" indent="-457200">
              <a:buAutoNum type="arabicPeriod"/>
            </a:pPr>
            <a:r>
              <a:rPr lang="ru-RU" dirty="0" smtClean="0"/>
              <a:t>Суд. Прокуратура.</a:t>
            </a:r>
          </a:p>
          <a:p>
            <a:pPr marL="502920" indent="-457200">
              <a:buAutoNum type="arabicPeriod"/>
            </a:pPr>
            <a:r>
              <a:rPr lang="ru-RU" dirty="0" smtClean="0"/>
              <a:t>Органы юстиции. Органы внутренних дел (милиция).</a:t>
            </a:r>
          </a:p>
          <a:p>
            <a:pPr marL="502920" indent="-457200">
              <a:buAutoNum type="arabicPeriod"/>
            </a:pPr>
            <a:r>
              <a:rPr lang="ru-RU" dirty="0" smtClean="0"/>
              <a:t>Органы государственного контроля. Органы государственной безопасности.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2071678"/>
          </a:xfrm>
        </p:spPr>
        <p:txBody>
          <a:bodyPr/>
          <a:lstStyle/>
          <a:p>
            <a:r>
              <a:rPr lang="ru-RU" sz="2400" dirty="0" smtClean="0"/>
              <a:t>1. Основные задачи правоохранительных органов Республики Беларусь.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4"/>
            <a:ext cx="7772400" cy="4286280"/>
          </a:xfrm>
        </p:spPr>
        <p:txBody>
          <a:bodyPr/>
          <a:lstStyle/>
          <a:p>
            <a:pPr marL="502920" indent="-457200"/>
            <a:r>
              <a:rPr lang="ru-RU" dirty="0" smtClean="0"/>
              <a:t>	Государство создает специальные органы, которые называются правоохранительными. </a:t>
            </a:r>
          </a:p>
          <a:p>
            <a:pPr marL="502920" indent="-457200"/>
            <a:r>
              <a:rPr lang="ru-RU" dirty="0" smtClean="0"/>
              <a:t>	Их задачи:</a:t>
            </a:r>
          </a:p>
          <a:p>
            <a:pPr marL="502920" indent="-457200">
              <a:buAutoNum type="arabicPeriod"/>
            </a:pPr>
            <a:endParaRPr lang="ru-RU" dirty="0" smtClean="0"/>
          </a:p>
          <a:p>
            <a:pPr marL="502920" indent="-457200">
              <a:buAutoNum type="arabicPeriod"/>
            </a:pPr>
            <a:r>
              <a:rPr lang="ru-RU" dirty="0" smtClean="0"/>
              <a:t>Выявление, пресечение и предупреждение правонарушений.</a:t>
            </a:r>
          </a:p>
          <a:p>
            <a:pPr marL="502920" indent="-457200">
              <a:buAutoNum type="arabicPeriod"/>
            </a:pPr>
            <a:endParaRPr lang="ru-RU" dirty="0" smtClean="0"/>
          </a:p>
          <a:p>
            <a:pPr marL="502920" indent="-457200">
              <a:buAutoNum type="arabicPeriod"/>
            </a:pPr>
            <a:r>
              <a:rPr lang="ru-RU" dirty="0" smtClean="0"/>
              <a:t>Применения различных санкций к правонарушителям.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1"/>
          <a:ext cx="8229600" cy="6003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091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Правоохранительные органы Республики Беларусь</a:t>
                      </a:r>
                      <a:endParaRPr lang="ru-RU" sz="2000" b="1" dirty="0"/>
                    </a:p>
                  </a:txBody>
                  <a:tcPr/>
                </a:tc>
              </a:tr>
              <a:tr h="6091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Суд</a:t>
                      </a:r>
                      <a:endParaRPr lang="ru-RU" sz="2000" b="1" dirty="0"/>
                    </a:p>
                  </a:txBody>
                  <a:tcPr/>
                </a:tc>
              </a:tr>
              <a:tr h="6091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Прокуратура</a:t>
                      </a:r>
                      <a:endParaRPr lang="ru-RU" sz="2000" b="1" dirty="0"/>
                    </a:p>
                  </a:txBody>
                  <a:tcPr/>
                </a:tc>
              </a:tr>
              <a:tr h="60919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Органы юстиции 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(от лат. </a:t>
                      </a:r>
                      <a:r>
                        <a:rPr kumimoji="0" lang="en-US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justitia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— справедливость, законность)</a:t>
                      </a:r>
                      <a:endParaRPr lang="ru-RU" sz="2000" b="1" dirty="0"/>
                    </a:p>
                  </a:txBody>
                  <a:tcPr/>
                </a:tc>
              </a:tr>
              <a:tr h="684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Органы внутренних дел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684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Органы государственного контроля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684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Органы государственной безопасности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684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органы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684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Таможенные органы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85795"/>
            <a:ext cx="7772400" cy="500065"/>
          </a:xfrm>
        </p:spPr>
        <p:txBody>
          <a:bodyPr/>
          <a:lstStyle/>
          <a:p>
            <a:r>
              <a:rPr lang="ru-RU" sz="2400" dirty="0" smtClean="0"/>
              <a:t>2. Суд. Прокуратура.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357298"/>
            <a:ext cx="7772400" cy="52864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dirty="0" smtClean="0"/>
              <a:t>Судебная система </a:t>
            </a:r>
            <a:r>
              <a:rPr lang="ru-RU" dirty="0" smtClean="0"/>
              <a:t>Республики Беларусь: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Конституционный Суд </a:t>
            </a:r>
          </a:p>
          <a:p>
            <a:pPr algn="ctr"/>
            <a:r>
              <a:rPr lang="ru-RU" dirty="0" smtClean="0"/>
              <a:t>общие суды </a:t>
            </a:r>
          </a:p>
          <a:p>
            <a:pPr algn="ctr"/>
            <a:r>
              <a:rPr lang="ru-RU" dirty="0" smtClean="0"/>
              <a:t>хозяйственные суды</a:t>
            </a:r>
          </a:p>
          <a:p>
            <a:pPr algn="ctr"/>
            <a:endParaRPr lang="ru-RU" dirty="0" smtClean="0"/>
          </a:p>
          <a:p>
            <a:r>
              <a:rPr lang="ru-RU" b="1" dirty="0" smtClean="0"/>
              <a:t>Конституционный Суд </a:t>
            </a:r>
            <a:r>
              <a:rPr lang="ru-RU" dirty="0" smtClean="0"/>
              <a:t>играет особую роль в судебной системе страны. Он дает заключение о соответствии нашей Конституции и международно-правовым актам, ратифицированным Республикой Беларусь: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принятых Национальным собранием законов, а также декретов и указов Президента;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международных договоров и других обязательств Республики Беларусь;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решений межгосударственных образований, в которые входит наша страна;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постановлений Совета Министров;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актов Верховного Суда, Высшего Хозяйственного Суда, Генерального прокурора, а также актов любого другого государственного органа власти.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14357"/>
            <a:ext cx="6858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Прокуратура Республики Беларусь</a:t>
            </a:r>
            <a:r>
              <a:rPr lang="ru-RU" i="1" dirty="0" smtClean="0"/>
              <a:t> </a:t>
            </a:r>
            <a:r>
              <a:rPr lang="ru-RU" dirty="0" smtClean="0"/>
              <a:t>— это единая и централизованная система органов, осуществляющих от имени государства надзор за точным и единообразным исполнением нормативных правовых актов (законов, декретов, указов) на территории Республики Беларусь.</a:t>
            </a:r>
          </a:p>
          <a:p>
            <a:endParaRPr lang="ru-RU" dirty="0" smtClean="0"/>
          </a:p>
          <a:p>
            <a:r>
              <a:rPr lang="ru-RU" b="1" dirty="0" smtClean="0"/>
              <a:t>Задачи прокуратуры: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обеспечение верховенства права, законности и правопорядка,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защита прав и законных интересов граждан и организаций, а также общественных и государственных интересов,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координация правоохранительной деятельности государственных органов, осуществляющих борьбу с преступностью и коррупцией,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проведение предварительного следствия,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в рассмотрении судами гражданских дел, а также дел, связанных с осуществлением предпринимательской и другой экономической деятельности,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поддержка государственного обвинения по уголовным делам. </a:t>
            </a:r>
            <a:endParaRPr lang="ru-RU" dirty="0"/>
          </a:p>
        </p:txBody>
      </p:sp>
      <p:pic>
        <p:nvPicPr>
          <p:cNvPr id="3" name="Рисунок 2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00042"/>
            <a:ext cx="164782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Органы юстиции. Органы внутренних дел (милиция).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40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67481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Система органов юстиции</a:t>
                      </a:r>
                      <a:endParaRPr lang="ru-RU" sz="2000" i="0" dirty="0"/>
                    </a:p>
                  </a:txBody>
                  <a:tcPr/>
                </a:tc>
              </a:tr>
              <a:tr h="66748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Министерство юстиции</a:t>
                      </a:r>
                      <a:endParaRPr lang="ru-RU" sz="2000" b="1" i="0" dirty="0"/>
                    </a:p>
                  </a:txBody>
                  <a:tcPr/>
                </a:tc>
              </a:tr>
              <a:tr h="8796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управления юстиции облисполкомов, Минского горисполкома</a:t>
                      </a:r>
                      <a:endParaRPr lang="ru-RU" sz="2000" i="0" dirty="0"/>
                    </a:p>
                  </a:txBody>
                  <a:tcPr/>
                </a:tc>
              </a:tr>
              <a:tr h="11831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государственные нотариальные конторы и </a:t>
                      </a:r>
                    </a:p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частные нотариусы</a:t>
                      </a:r>
                      <a:endParaRPr lang="ru-RU" sz="2000" i="0" dirty="0" smtClean="0"/>
                    </a:p>
                    <a:p>
                      <a:pPr algn="ctr"/>
                      <a:endParaRPr lang="ru-RU" sz="2000" i="0" dirty="0"/>
                    </a:p>
                  </a:txBody>
                  <a:tcPr/>
                </a:tc>
              </a:tr>
              <a:tr h="66748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отделы записи актов гражданского состояния (</a:t>
                      </a:r>
                      <a:r>
                        <a:rPr kumimoji="0" lang="ru-RU" sz="20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ЗАГСы</a:t>
                      </a:r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2000" b="1" i="0" dirty="0"/>
                    </a:p>
                  </a:txBody>
                  <a:tcPr/>
                </a:tc>
              </a:tr>
              <a:tr h="66748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Республиканский трудовой арбитраж</a:t>
                      </a:r>
                      <a:endParaRPr lang="ru-RU" sz="2000" i="0" dirty="0"/>
                    </a:p>
                  </a:txBody>
                  <a:tcPr/>
                </a:tc>
              </a:tr>
              <a:tr h="667481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судебных экспертиз </a:t>
                      </a:r>
                      <a:r>
                        <a:rPr kumimoji="0" lang="ru-RU" sz="200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криминалистики </a:t>
                      </a:r>
                      <a:endParaRPr lang="ru-RU" sz="200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515220" cy="7858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 и функции Министерства юстиции: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Задачи</a:t>
            </a:r>
          </a:p>
          <a:p>
            <a:r>
              <a:rPr lang="ru-RU" sz="1800" dirty="0" smtClean="0"/>
              <a:t>реализации государственной политики в сфере правосудия, в том числе урегулирование коллективных трудовых споров,</a:t>
            </a:r>
          </a:p>
          <a:p>
            <a:r>
              <a:rPr lang="ru-RU" sz="1800" dirty="0" smtClean="0"/>
              <a:t>руководство архивным делом в стране, </a:t>
            </a:r>
          </a:p>
          <a:p>
            <a:r>
              <a:rPr lang="ru-RU" sz="1800" dirty="0" smtClean="0"/>
              <a:t>руководство нотариатом и государственный контроль за нотариальной деятельностью, </a:t>
            </a:r>
          </a:p>
          <a:p>
            <a:r>
              <a:rPr lang="ru-RU" sz="1800" dirty="0" smtClean="0"/>
              <a:t>руководство и контроль за регистрацией актов гражданского состояния.</a:t>
            </a:r>
          </a:p>
          <a:p>
            <a:pPr>
              <a:buNone/>
            </a:pPr>
            <a:r>
              <a:rPr lang="ru-RU" sz="1800" b="1" dirty="0" smtClean="0"/>
              <a:t>Функции</a:t>
            </a:r>
          </a:p>
          <a:p>
            <a:r>
              <a:rPr lang="ru-RU" sz="1800" dirty="0" smtClean="0"/>
              <a:t>государственная регистрация политических партий, республиканских профессиональных союзов, международных и республиканских общественных объединений,</a:t>
            </a:r>
          </a:p>
          <a:p>
            <a:r>
              <a:rPr lang="ru-RU" sz="1800" dirty="0" smtClean="0"/>
              <a:t>ведет Единый государственный регистр юридических лиц и индивидуальных предпринимателей, </a:t>
            </a:r>
          </a:p>
          <a:p>
            <a:r>
              <a:rPr lang="ru-RU" sz="1800" dirty="0" smtClean="0"/>
              <a:t>некоторые другие функции.</a:t>
            </a:r>
          </a:p>
          <a:p>
            <a:endParaRPr lang="ru-RU" dirty="0"/>
          </a:p>
        </p:txBody>
      </p:sp>
      <p:pic>
        <p:nvPicPr>
          <p:cNvPr id="6" name="Рисунок 5" descr="mn_embl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42918"/>
            <a:ext cx="74295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835824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Нотариат </a:t>
            </a:r>
            <a:r>
              <a:rPr lang="ru-RU" sz="2000" dirty="0" smtClean="0"/>
              <a:t>(от лат. </a:t>
            </a:r>
            <a:r>
              <a:rPr lang="en-US" sz="2000" dirty="0" err="1" smtClean="0"/>
              <a:t>notarius</a:t>
            </a:r>
            <a:r>
              <a:rPr lang="ru-RU" sz="2000" dirty="0" smtClean="0"/>
              <a:t> — писец) — государственный орган, который удостоверяет различного рода юридические акты (договоры, завещания, доверенности и т. д.), а также подлинность подписей на документах и копий документов.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Республиканский трудовой арбитраж </a:t>
            </a:r>
            <a:r>
              <a:rPr lang="ru-RU" sz="2000" dirty="0" smtClean="0"/>
              <a:t>— государственный орган, осуществляющий рассмотрение коллективных трудовых споров, возникающих в социально-экономической сфере.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Центр судебных экспертиз и криминалистики. </a:t>
            </a:r>
            <a:r>
              <a:rPr lang="ru-RU" sz="2000" dirty="0" smtClean="0"/>
              <a:t>Его основными задачами являются производство экспертиз по уголовным и гражданским делам, делам об административных правонарушениях, хозяйственным (экономическим) спорам, а также проведение научных исследований в области криминалистики и судебной экспертизы.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DBCA70-6E21-4059-AE57-E51986FE51E2}"/>
</file>

<file path=customXml/itemProps2.xml><?xml version="1.0" encoding="utf-8"?>
<ds:datastoreItem xmlns:ds="http://schemas.openxmlformats.org/officeDocument/2006/customXml" ds:itemID="{EDA7D001-909F-473F-BEAA-463E8C0BA147}"/>
</file>

<file path=customXml/itemProps3.xml><?xml version="1.0" encoding="utf-8"?>
<ds:datastoreItem xmlns:ds="http://schemas.openxmlformats.org/officeDocument/2006/customXml" ds:itemID="{AF864AD6-6735-4F53-B31D-C716355ECA04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</TotalTime>
  <Words>759</Words>
  <Application>Microsoft Office PowerPoint</Application>
  <PresentationFormat>Экран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 Правоохранительные органы Республики Беларусь </vt:lpstr>
      <vt:lpstr>План:</vt:lpstr>
      <vt:lpstr>1. Основные задачи правоохранительных органов Республики Беларусь.  </vt:lpstr>
      <vt:lpstr> </vt:lpstr>
      <vt:lpstr>2. Суд. Прокуратура. </vt:lpstr>
      <vt:lpstr>Слайд 6</vt:lpstr>
      <vt:lpstr>3. Органы юстиции. Органы внутренних дел (милиция).</vt:lpstr>
      <vt:lpstr>Задачи и функции Министерства юстиции:</vt:lpstr>
      <vt:lpstr>Слайд 9</vt:lpstr>
      <vt:lpstr>Органы внутренних дел.  Милиция — это государственный правоохранительный орган, призванный защищать жизнь, здоровье, права, свободы и законные интересы граждан, общества и государства от преступных и иных противоправных посягательств. </vt:lpstr>
      <vt:lpstr>Органы внутренних дел</vt:lpstr>
      <vt:lpstr>4. Органы государственного контроля.  Органы государственной безопасности.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Обществоведение для слушателей подготовительного отделения </dc:title>
  <dc:creator>Mari</dc:creator>
  <cp:lastModifiedBy>Mary</cp:lastModifiedBy>
  <cp:revision>23</cp:revision>
  <dcterms:created xsi:type="dcterms:W3CDTF">2015-04-28T05:06:27Z</dcterms:created>
  <dcterms:modified xsi:type="dcterms:W3CDTF">2015-04-29T14:54:01Z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